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4.xml" ContentType="application/vnd.openxmlformats-officedocument.presentationml.tags+xml"/>
  <Override PartName="/ppt/notesSlides/notesSlide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4.xml" ContentType="application/vnd.openxmlformats-officedocument.presentationml.notesSlide+xml"/>
  <Override PartName="/ppt/tags/tag56.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7.xml" ContentType="application/vnd.openxmlformats-officedocument.presentationml.tags+xml"/>
  <Override PartName="/ppt/notesSlides/notesSlide6.xml" ContentType="application/vnd.openxmlformats-officedocument.presentationml.notesSlide+xml"/>
  <Override PartName="/ppt/tags/tag58.xml" ContentType="application/vnd.openxmlformats-officedocument.presentationml.tags+xml"/>
  <Override PartName="/ppt/notesSlides/notesSlide7.xml" ContentType="application/vnd.openxmlformats-officedocument.presentationml.notesSlide+xml"/>
  <Override PartName="/ppt/tags/tag59.xml" ContentType="application/vnd.openxmlformats-officedocument.presentationml.tags+xml"/>
  <Override PartName="/ppt/notesSlides/notesSlide8.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9.xml" ContentType="application/vnd.openxmlformats-officedocument.presentationml.notesSlide+xml"/>
  <Override PartName="/ppt/tags/tag62.xml" ContentType="application/vnd.openxmlformats-officedocument.presentationml.tags+xml"/>
  <Override PartName="/ppt/notesSlides/notesSlide1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1.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2.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13.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14.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15.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16.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17.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8.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19.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20.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21.xml" ContentType="application/vnd.openxmlformats-officedocument.presentationml.notesSlide+xml"/>
  <Override PartName="/ppt/tags/tag93.xml" ContentType="application/vnd.openxmlformats-officedocument.presentationml.tags+xml"/>
  <Override PartName="/ppt/notesSlides/notesSlide22.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23.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24.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26.xml" ContentType="application/vnd.openxmlformats-officedocument.presentationml.notesSlide+xml"/>
  <Override PartName="/ppt/tags/tag103.xml" ContentType="application/vnd.openxmlformats-officedocument.presentationml.tags+xml"/>
  <Override PartName="/ppt/notesSlides/notesSlide27.xml" ContentType="application/vnd.openxmlformats-officedocument.presentationml.notesSlide+xml"/>
  <Override PartName="/ppt/tags/tag104.xml" ContentType="application/vnd.openxmlformats-officedocument.presentationml.tags+xml"/>
  <Override PartName="/ppt/notesSlides/notesSlide28.xml" ContentType="application/vnd.openxmlformats-officedocument.presentationml.notesSlide+xml"/>
  <Override PartName="/ppt/tags/tag105.xml" ContentType="application/vnd.openxmlformats-officedocument.presentationml.tags+xml"/>
  <Override PartName="/ppt/notesSlides/notesSlide29.xml" ContentType="application/vnd.openxmlformats-officedocument.presentationml.notesSlide+xml"/>
  <Override PartName="/ppt/tags/tag106.xml" ContentType="application/vnd.openxmlformats-officedocument.presentationml.tags+xml"/>
  <Override PartName="/ppt/notesSlides/notesSlide30.xml" ContentType="application/vnd.openxmlformats-officedocument.presentationml.notesSlide+xml"/>
  <Override PartName="/ppt/tags/tag107.xml" ContentType="application/vnd.openxmlformats-officedocument.presentationml.tags+xml"/>
  <Override PartName="/ppt/notesSlides/notesSlide31.xml" ContentType="application/vnd.openxmlformats-officedocument.presentationml.notesSlide+xml"/>
  <Override PartName="/ppt/tags/tag108.xml" ContentType="application/vnd.openxmlformats-officedocument.presentationml.tags+xml"/>
  <Override PartName="/ppt/notesSlides/notesSlide32.xml" ContentType="application/vnd.openxmlformats-officedocument.presentationml.notesSlide+xml"/>
  <Override PartName="/ppt/tags/tag109.xml" ContentType="application/vnd.openxmlformats-officedocument.presentationml.tags+xml"/>
  <Override PartName="/ppt/notesSlides/notesSlide33.xml" ContentType="application/vnd.openxmlformats-officedocument.presentationml.notesSlide+xml"/>
  <Override PartName="/ppt/theme/themeOverride1.xml" ContentType="application/vnd.openxmlformats-officedocument.themeOverride+xml"/>
  <Override PartName="/ppt/tags/tag110.xml" ContentType="application/vnd.openxmlformats-officedocument.presentationml.tags+xml"/>
  <Override PartName="/ppt/notesSlides/notesSlide34.xml" ContentType="application/vnd.openxmlformats-officedocument.presentationml.notesSlide+xml"/>
  <Override PartName="/ppt/tags/tag111.xml" ContentType="application/vnd.openxmlformats-officedocument.presentationml.tags+xml"/>
  <Override PartName="/ppt/notesSlides/notesSlide35.xml" ContentType="application/vnd.openxmlformats-officedocument.presentationml.notesSlide+xml"/>
  <Override PartName="/ppt/tags/tag112.xml" ContentType="application/vnd.openxmlformats-officedocument.presentationml.tags+xml"/>
  <Override PartName="/ppt/notesSlides/notesSlide36.xml" ContentType="application/vnd.openxmlformats-officedocument.presentationml.notesSlide+xml"/>
  <Override PartName="/ppt/tags/tag113.xml" ContentType="application/vnd.openxmlformats-officedocument.presentationml.tags+xml"/>
  <Override PartName="/ppt/notesSlides/notesSlide37.xml" ContentType="application/vnd.openxmlformats-officedocument.presentationml.notesSlide+xml"/>
  <Override PartName="/ppt/theme/themeOverride2.xml" ContentType="application/vnd.openxmlformats-officedocument.themeOverride+xml"/>
  <Override PartName="/ppt/tags/tag114.xml" ContentType="application/vnd.openxmlformats-officedocument.presentationml.tags+xml"/>
  <Override PartName="/ppt/notesSlides/notesSlide38.xml" ContentType="application/vnd.openxmlformats-officedocument.presentationml.notesSlide+xml"/>
  <Override PartName="/ppt/tags/tag115.xml" ContentType="application/vnd.openxmlformats-officedocument.presentationml.tags+xml"/>
  <Override PartName="/ppt/notesSlides/notesSlide39.xml" ContentType="application/vnd.openxmlformats-officedocument.presentationml.notesSlide+xml"/>
  <Override PartName="/ppt/tags/tag116.xml" ContentType="application/vnd.openxmlformats-officedocument.presentationml.tags+xml"/>
  <Override PartName="/ppt/notesSlides/notesSlide40.xml" ContentType="application/vnd.openxmlformats-officedocument.presentationml.notesSlide+xml"/>
  <Override PartName="/ppt/theme/themeOverride3.xml" ContentType="application/vnd.openxmlformats-officedocument.themeOverride+xml"/>
  <Override PartName="/ppt/tags/tag117.xml" ContentType="application/vnd.openxmlformats-officedocument.presentationml.tags+xml"/>
  <Override PartName="/ppt/notesSlides/notesSlide41.xml" ContentType="application/vnd.openxmlformats-officedocument.presentationml.notesSlide+xml"/>
  <Override PartName="/ppt/tags/tag118.xml" ContentType="application/vnd.openxmlformats-officedocument.presentationml.tags+xml"/>
  <Override PartName="/ppt/notesSlides/notesSlide42.xml" ContentType="application/vnd.openxmlformats-officedocument.presentationml.notesSlide+xml"/>
  <Override PartName="/ppt/tags/tag119.xml" ContentType="application/vnd.openxmlformats-officedocument.presentationml.tags+xml"/>
  <Override PartName="/ppt/notesSlides/notesSlide43.xml" ContentType="application/vnd.openxmlformats-officedocument.presentationml.notesSlide+xml"/>
  <Override PartName="/ppt/tags/tag120.xml" ContentType="application/vnd.openxmlformats-officedocument.presentationml.tags+xml"/>
  <Override PartName="/ppt/notesSlides/notesSlide44.xml" ContentType="application/vnd.openxmlformats-officedocument.presentationml.notesSlide+xml"/>
  <Override PartName="/ppt/tags/tag121.xml" ContentType="application/vnd.openxmlformats-officedocument.presentationml.tags+xml"/>
  <Override PartName="/ppt/notesSlides/notesSlide45.xml" ContentType="application/vnd.openxmlformats-officedocument.presentationml.notesSlide+xml"/>
  <Override PartName="/ppt/tags/tag122.xml" ContentType="application/vnd.openxmlformats-officedocument.presentationml.tags+xml"/>
  <Override PartName="/ppt/notesSlides/notesSlide46.xml" ContentType="application/vnd.openxmlformats-officedocument.presentationml.notesSlide+xml"/>
  <Override PartName="/ppt/theme/themeOverride4.xml" ContentType="application/vnd.openxmlformats-officedocument.themeOverride+xml"/>
  <Override PartName="/ppt/tags/tag123.xml" ContentType="application/vnd.openxmlformats-officedocument.presentationml.tags+xml"/>
  <Override PartName="/ppt/notesSlides/notesSlide47.xml" ContentType="application/vnd.openxmlformats-officedocument.presentationml.notesSlide+xml"/>
  <Override PartName="/ppt/tags/tag124.xml" ContentType="application/vnd.openxmlformats-officedocument.presentationml.tags+xml"/>
  <Override PartName="/ppt/notesSlides/notesSlide48.xml" ContentType="application/vnd.openxmlformats-officedocument.presentationml.notesSlide+xml"/>
  <Override PartName="/ppt/tags/tag125.xml" ContentType="application/vnd.openxmlformats-officedocument.presentationml.tags+xml"/>
  <Override PartName="/ppt/notesSlides/notesSlide49.xml" ContentType="application/vnd.openxmlformats-officedocument.presentationml.notesSlide+xml"/>
  <Override PartName="/ppt/theme/themeOverride5.xml" ContentType="application/vnd.openxmlformats-officedocument.themeOverride+xml"/>
  <Override PartName="/ppt/tags/tag126.xml" ContentType="application/vnd.openxmlformats-officedocument.presentationml.tags+xml"/>
  <Override PartName="/ppt/notesSlides/notesSlide50.xml" ContentType="application/vnd.openxmlformats-officedocument.presentationml.notesSlide+xml"/>
  <Override PartName="/ppt/tags/tag127.xml" ContentType="application/vnd.openxmlformats-officedocument.presentationml.tags+xml"/>
  <Override PartName="/ppt/notesSlides/notesSlide51.xml" ContentType="application/vnd.openxmlformats-officedocument.presentationml.notesSlide+xml"/>
  <Override PartName="/ppt/tags/tag128.xml" ContentType="application/vnd.openxmlformats-officedocument.presentationml.tags+xml"/>
  <Override PartName="/ppt/notesSlides/notesSlide52.xml" ContentType="application/vnd.openxmlformats-officedocument.presentationml.notesSlide+xml"/>
  <Override PartName="/ppt/tags/tag129.xml" ContentType="application/vnd.openxmlformats-officedocument.presentationml.tags+xml"/>
  <Override PartName="/ppt/notesSlides/notesSlide53.xml" ContentType="application/vnd.openxmlformats-officedocument.presentationml.notesSlide+xml"/>
  <Override PartName="/ppt/tags/tag130.xml" ContentType="application/vnd.openxmlformats-officedocument.presentationml.tags+xml"/>
  <Override PartName="/ppt/notesSlides/notesSlide54.xml" ContentType="application/vnd.openxmlformats-officedocument.presentationml.notesSlide+xml"/>
  <Override PartName="/ppt/tags/tag131.xml" ContentType="application/vnd.openxmlformats-officedocument.presentationml.tags+xml"/>
  <Override PartName="/ppt/notesSlides/notesSlide55.xml" ContentType="application/vnd.openxmlformats-officedocument.presentationml.notesSlide+xml"/>
  <Override PartName="/ppt/tags/tag132.xml" ContentType="application/vnd.openxmlformats-officedocument.presentationml.tags+xml"/>
  <Override PartName="/ppt/notesSlides/notesSlide56.xml" ContentType="application/vnd.openxmlformats-officedocument.presentationml.notesSlide+xml"/>
  <Override PartName="/ppt/theme/themeOverride6.xml" ContentType="application/vnd.openxmlformats-officedocument.themeOverride+xml"/>
  <Override PartName="/ppt/tags/tag133.xml" ContentType="application/vnd.openxmlformats-officedocument.presentationml.tags+xml"/>
  <Override PartName="/ppt/notesSlides/notesSlide57.xml" ContentType="application/vnd.openxmlformats-officedocument.presentationml.notesSlide+xml"/>
  <Override PartName="/ppt/tags/tag134.xml" ContentType="application/vnd.openxmlformats-officedocument.presentationml.tags+xml"/>
  <Override PartName="/ppt/notesSlides/notesSlide58.xml" ContentType="application/vnd.openxmlformats-officedocument.presentationml.notesSlide+xml"/>
  <Override PartName="/ppt/tags/tag135.xml" ContentType="application/vnd.openxmlformats-officedocument.presentationml.tags+xml"/>
  <Override PartName="/ppt/notesSlides/notesSlide59.xml" ContentType="application/vnd.openxmlformats-officedocument.presentationml.notesSlide+xml"/>
  <Override PartName="/ppt/tags/tag136.xml" ContentType="application/vnd.openxmlformats-officedocument.presentationml.tags+xml"/>
  <Override PartName="/ppt/notesSlides/notesSlide60.xml" ContentType="application/vnd.openxmlformats-officedocument.presentationml.notesSlide+xml"/>
  <Override PartName="/ppt/tags/tag137.xml" ContentType="application/vnd.openxmlformats-officedocument.presentationml.tags+xml"/>
  <Override PartName="/ppt/notesSlides/notesSlide61.xml" ContentType="application/vnd.openxmlformats-officedocument.presentationml.notesSlide+xml"/>
  <Override PartName="/ppt/theme/themeOverride7.xml" ContentType="application/vnd.openxmlformats-officedocument.themeOverride+xml"/>
  <Override PartName="/ppt/tags/tag138.xml" ContentType="application/vnd.openxmlformats-officedocument.presentationml.tags+xml"/>
  <Override PartName="/ppt/notesSlides/notesSlide62.xml" ContentType="application/vnd.openxmlformats-officedocument.presentationml.notesSlide+xml"/>
  <Override PartName="/ppt/tags/tag139.xml" ContentType="application/vnd.openxmlformats-officedocument.presentationml.tags+xml"/>
  <Override PartName="/ppt/notesSlides/notesSlide63.xml" ContentType="application/vnd.openxmlformats-officedocument.presentationml.notesSlide+xml"/>
  <Override PartName="/ppt/tags/tag140.xml" ContentType="application/vnd.openxmlformats-officedocument.presentationml.tags+xml"/>
  <Override PartName="/ppt/notesSlides/notesSlide64.xml" ContentType="application/vnd.openxmlformats-officedocument.presentationml.notesSlide+xml"/>
  <Override PartName="/ppt/tags/tag141.xml" ContentType="application/vnd.openxmlformats-officedocument.presentationml.tags+xml"/>
  <Override PartName="/ppt/notesSlides/notesSlide65.xml" ContentType="application/vnd.openxmlformats-officedocument.presentationml.notesSlide+xml"/>
  <Override PartName="/ppt/tags/tag142.xml" ContentType="application/vnd.openxmlformats-officedocument.presentationml.tags+xml"/>
  <Override PartName="/ppt/notesSlides/notesSlide66.xml" ContentType="application/vnd.openxmlformats-officedocument.presentationml.notesSlide+xml"/>
  <Override PartName="/ppt/theme/themeOverride8.xml" ContentType="application/vnd.openxmlformats-officedocument.themeOverride+xml"/>
  <Override PartName="/ppt/tags/tag143.xml" ContentType="application/vnd.openxmlformats-officedocument.presentationml.tags+xml"/>
  <Override PartName="/ppt/notesSlides/notesSlide67.xml" ContentType="application/vnd.openxmlformats-officedocument.presentationml.notesSlide+xml"/>
  <Override PartName="/ppt/tags/tag144.xml" ContentType="application/vnd.openxmlformats-officedocument.presentationml.tags+xml"/>
  <Override PartName="/ppt/notesSlides/notesSlide68.xml" ContentType="application/vnd.openxmlformats-officedocument.presentationml.notesSlide+xml"/>
  <Override PartName="/ppt/tags/tag145.xml" ContentType="application/vnd.openxmlformats-officedocument.presentationml.tags+xml"/>
  <Override PartName="/ppt/notesSlides/notesSlide69.xml" ContentType="application/vnd.openxmlformats-officedocument.presentationml.notesSlide+xml"/>
  <Override PartName="/ppt/tags/tag146.xml" ContentType="application/vnd.openxmlformats-officedocument.presentationml.tags+xml"/>
  <Override PartName="/ppt/notesSlides/notesSlide70.xml" ContentType="application/vnd.openxmlformats-officedocument.presentationml.notesSlide+xml"/>
  <Override PartName="/ppt/tags/tag147.xml" ContentType="application/vnd.openxmlformats-officedocument.presentationml.tags+xml"/>
  <Override PartName="/ppt/notesSlides/notesSlide71.xml" ContentType="application/vnd.openxmlformats-officedocument.presentationml.notesSlide+xml"/>
  <Override PartName="/ppt/tags/tag148.xml" ContentType="application/vnd.openxmlformats-officedocument.presentationml.tags+xml"/>
  <Override PartName="/ppt/notesSlides/notesSlide72.xml" ContentType="application/vnd.openxmlformats-officedocument.presentationml.notesSlide+xml"/>
  <Override PartName="/ppt/theme/themeOverride9.xml" ContentType="application/vnd.openxmlformats-officedocument.themeOverride+xml"/>
  <Override PartName="/ppt/tags/tag149.xml" ContentType="application/vnd.openxmlformats-officedocument.presentationml.tags+xml"/>
  <Override PartName="/ppt/notesSlides/notesSlide73.xml" ContentType="application/vnd.openxmlformats-officedocument.presentationml.notesSlide+xml"/>
  <Override PartName="/ppt/tags/tag150.xml" ContentType="application/vnd.openxmlformats-officedocument.presentationml.tags+xml"/>
  <Override PartName="/ppt/notesSlides/notesSlide74.xml" ContentType="application/vnd.openxmlformats-officedocument.presentationml.notesSlide+xml"/>
  <Override PartName="/ppt/tags/tag151.xml" ContentType="application/vnd.openxmlformats-officedocument.presentationml.tags+xml"/>
  <Override PartName="/ppt/notesSlides/notesSlide75.xml" ContentType="application/vnd.openxmlformats-officedocument.presentationml.notesSlide+xml"/>
  <Override PartName="/ppt/theme/themeOverride10.xml" ContentType="application/vnd.openxmlformats-officedocument.themeOverride+xml"/>
  <Override PartName="/ppt/tags/tag152.xml" ContentType="application/vnd.openxmlformats-officedocument.presentationml.tags+xml"/>
  <Override PartName="/ppt/notesSlides/notesSlide76.xml" ContentType="application/vnd.openxmlformats-officedocument.presentationml.notesSlide+xml"/>
  <Override PartName="/ppt/tags/tag153.xml" ContentType="application/vnd.openxmlformats-officedocument.presentationml.tags+xml"/>
  <Override PartName="/ppt/notesSlides/notesSlide77.xml" ContentType="application/vnd.openxmlformats-officedocument.presentationml.notesSlide+xml"/>
  <Override PartName="/ppt/tags/tag154.xml" ContentType="application/vnd.openxmlformats-officedocument.presentationml.tags+xml"/>
  <Override PartName="/ppt/notesSlides/notesSlide78.xml" ContentType="application/vnd.openxmlformats-officedocument.presentationml.notesSlide+xml"/>
  <Override PartName="/ppt/tags/tag155.xml" ContentType="application/vnd.openxmlformats-officedocument.presentationml.tags+xml"/>
  <Override PartName="/ppt/notesSlides/notesSlide79.xml" ContentType="application/vnd.openxmlformats-officedocument.presentationml.notesSlide+xml"/>
  <Override PartName="/ppt/tags/tag156.xml" ContentType="application/vnd.openxmlformats-officedocument.presentationml.tags+xml"/>
  <Override PartName="/ppt/notesSlides/notesSlide80.xml" ContentType="application/vnd.openxmlformats-officedocument.presentationml.notesSlide+xml"/>
  <Override PartName="/ppt/theme/themeOverride11.xml" ContentType="application/vnd.openxmlformats-officedocument.themeOverride+xml"/>
  <Override PartName="/ppt/tags/tag157.xml" ContentType="application/vnd.openxmlformats-officedocument.presentationml.tags+xml"/>
  <Override PartName="/ppt/notesSlides/notesSlide81.xml" ContentType="application/vnd.openxmlformats-officedocument.presentationml.notesSlide+xml"/>
  <Override PartName="/ppt/tags/tag158.xml" ContentType="application/vnd.openxmlformats-officedocument.presentationml.tags+xml"/>
  <Override PartName="/ppt/notesSlides/notesSlide82.xml" ContentType="application/vnd.openxmlformats-officedocument.presentationml.notesSlide+xml"/>
  <Override PartName="/ppt/tags/tag159.xml" ContentType="application/vnd.openxmlformats-officedocument.presentationml.tags+xml"/>
  <Override PartName="/ppt/notesSlides/notesSlide83.xml" ContentType="application/vnd.openxmlformats-officedocument.presentationml.notesSlide+xml"/>
  <Override PartName="/ppt/theme/themeOverride12.xml" ContentType="application/vnd.openxmlformats-officedocument.themeOverride+xml"/>
  <Override PartName="/ppt/tags/tag160.xml" ContentType="application/vnd.openxmlformats-officedocument.presentationml.tags+xml"/>
  <Override PartName="/ppt/notesSlides/notesSlide84.xml" ContentType="application/vnd.openxmlformats-officedocument.presentationml.notesSlide+xml"/>
  <Override PartName="/ppt/tags/tag161.xml" ContentType="application/vnd.openxmlformats-officedocument.presentationml.tags+xml"/>
  <Override PartName="/ppt/notesSlides/notesSlide85.xml" ContentType="application/vnd.openxmlformats-officedocument.presentationml.notesSlide+xml"/>
  <Override PartName="/ppt/tags/tag162.xml" ContentType="application/vnd.openxmlformats-officedocument.presentationml.tags+xml"/>
  <Override PartName="/ppt/notesSlides/notesSlide86.xml" ContentType="application/vnd.openxmlformats-officedocument.presentationml.notesSlide+xml"/>
  <Override PartName="/ppt/theme/themeOverride13.xml" ContentType="application/vnd.openxmlformats-officedocument.themeOverride+xml"/>
  <Override PartName="/ppt/tags/tag163.xml" ContentType="application/vnd.openxmlformats-officedocument.presentationml.tags+xml"/>
  <Override PartName="/ppt/notesSlides/notesSlide87.xml" ContentType="application/vnd.openxmlformats-officedocument.presentationml.notesSlide+xml"/>
  <Override PartName="/ppt/tags/tag164.xml" ContentType="application/vnd.openxmlformats-officedocument.presentationml.tags+xml"/>
  <Override PartName="/ppt/notesSlides/notesSlide88.xml" ContentType="application/vnd.openxmlformats-officedocument.presentationml.notesSlide+xml"/>
  <Override PartName="/ppt/tags/tag165.xml" ContentType="application/vnd.openxmlformats-officedocument.presentationml.tags+xml"/>
  <Override PartName="/ppt/notesSlides/notesSlide89.xml" ContentType="application/vnd.openxmlformats-officedocument.presentationml.notesSlide+xml"/>
  <Override PartName="/ppt/theme/themeOverride14.xml" ContentType="application/vnd.openxmlformats-officedocument.themeOverride+xml"/>
  <Override PartName="/ppt/tags/tag166.xml" ContentType="application/vnd.openxmlformats-officedocument.presentationml.tags+xml"/>
  <Override PartName="/ppt/notesSlides/notesSlide90.xml" ContentType="application/vnd.openxmlformats-officedocument.presentationml.notesSlide+xml"/>
  <Override PartName="/ppt/tags/tag167.xml" ContentType="application/vnd.openxmlformats-officedocument.presentationml.tags+xml"/>
  <Override PartName="/ppt/notesSlides/notesSlide91.xml" ContentType="application/vnd.openxmlformats-officedocument.presentationml.notesSlide+xml"/>
  <Override PartName="/ppt/tags/tag168.xml" ContentType="application/vnd.openxmlformats-officedocument.presentationml.tags+xml"/>
  <Override PartName="/ppt/notesSlides/notesSlide92.xml" ContentType="application/vnd.openxmlformats-officedocument.presentationml.notesSlide+xml"/>
  <Override PartName="/ppt/tags/tag169.xml" ContentType="application/vnd.openxmlformats-officedocument.presentationml.tags+xml"/>
  <Override PartName="/ppt/notesSlides/notesSlide93.xml" ContentType="application/vnd.openxmlformats-officedocument.presentationml.notesSlide+xml"/>
  <Override PartName="/ppt/tags/tag170.xml" ContentType="application/vnd.openxmlformats-officedocument.presentationml.tags+xml"/>
  <Override PartName="/ppt/notesSlides/notesSlide94.xml" ContentType="application/vnd.openxmlformats-officedocument.presentationml.notesSlide+xml"/>
  <Override PartName="/ppt/theme/themeOverride15.xml" ContentType="application/vnd.openxmlformats-officedocument.themeOverride+xml"/>
  <Override PartName="/ppt/tags/tag171.xml" ContentType="application/vnd.openxmlformats-officedocument.presentationml.tags+xml"/>
  <Override PartName="/ppt/notesSlides/notesSlide95.xml" ContentType="application/vnd.openxmlformats-officedocument.presentationml.notesSlide+xml"/>
  <Override PartName="/ppt/tags/tag172.xml" ContentType="application/vnd.openxmlformats-officedocument.presentationml.tags+xml"/>
  <Override PartName="/ppt/notesSlides/notesSlide96.xml" ContentType="application/vnd.openxmlformats-officedocument.presentationml.notesSlide+xml"/>
  <Override PartName="/ppt/tags/tag173.xml" ContentType="application/vnd.openxmlformats-officedocument.presentationml.tags+xml"/>
  <Override PartName="/ppt/notesSlides/notesSlide97.xml" ContentType="application/vnd.openxmlformats-officedocument.presentationml.notesSlide+xml"/>
  <Override PartName="/ppt/theme/themeOverride16.xml" ContentType="application/vnd.openxmlformats-officedocument.themeOverride+xml"/>
  <Override PartName="/ppt/tags/tag174.xml" ContentType="application/vnd.openxmlformats-officedocument.presentationml.tags+xml"/>
  <Override PartName="/ppt/notesSlides/notesSlide98.xml" ContentType="application/vnd.openxmlformats-officedocument.presentationml.notesSlide+xml"/>
  <Override PartName="/ppt/tags/tag175.xml" ContentType="application/vnd.openxmlformats-officedocument.presentationml.tags+xml"/>
  <Override PartName="/ppt/notesSlides/notesSlide99.xml" ContentType="application/vnd.openxmlformats-officedocument.presentationml.notesSlide+xml"/>
  <Override PartName="/ppt/tags/tag176.xml" ContentType="application/vnd.openxmlformats-officedocument.presentationml.tags+xml"/>
  <Override PartName="/ppt/notesSlides/notesSlide100.xml" ContentType="application/vnd.openxmlformats-officedocument.presentationml.notesSlide+xml"/>
  <Override PartName="/ppt/tags/tag177.xml" ContentType="application/vnd.openxmlformats-officedocument.presentationml.tags+xml"/>
  <Override PartName="/ppt/notesSlides/notesSlide101.xml" ContentType="application/vnd.openxmlformats-officedocument.presentationml.notesSlide+xml"/>
  <Override PartName="/ppt/tags/tag178.xml" ContentType="application/vnd.openxmlformats-officedocument.presentationml.tags+xml"/>
  <Override PartName="/ppt/notesSlides/notesSlide102.xml" ContentType="application/vnd.openxmlformats-officedocument.presentationml.notesSlide+xml"/>
  <Override PartName="/ppt/tags/tag179.xml" ContentType="application/vnd.openxmlformats-officedocument.presentationml.tags+xml"/>
  <Override PartName="/ppt/notesSlides/notesSlide103.xml" ContentType="application/vnd.openxmlformats-officedocument.presentationml.notesSlide+xml"/>
  <Override PartName="/ppt/tags/tag180.xml" ContentType="application/vnd.openxmlformats-officedocument.presentationml.tags+xml"/>
  <Override PartName="/ppt/notesSlides/notesSlide104.xml" ContentType="application/vnd.openxmlformats-officedocument.presentationml.notesSlide+xml"/>
  <Override PartName="/ppt/theme/themeOverride17.xml" ContentType="application/vnd.openxmlformats-officedocument.themeOverride+xml"/>
  <Override PartName="/ppt/tags/tag181.xml" ContentType="application/vnd.openxmlformats-officedocument.presentationml.tags+xml"/>
  <Override PartName="/ppt/notesSlides/notesSlide105.xml" ContentType="application/vnd.openxmlformats-officedocument.presentationml.notesSlide+xml"/>
  <Override PartName="/ppt/tags/tag182.xml" ContentType="application/vnd.openxmlformats-officedocument.presentationml.tags+xml"/>
  <Override PartName="/ppt/notesSlides/notesSlide106.xml" ContentType="application/vnd.openxmlformats-officedocument.presentationml.notesSlide+xml"/>
  <Override PartName="/ppt/tags/tag183.xml" ContentType="application/vnd.openxmlformats-officedocument.presentationml.tags+xml"/>
  <Override PartName="/ppt/notesSlides/notesSlide107.xml" ContentType="application/vnd.openxmlformats-officedocument.presentationml.notesSlide+xml"/>
  <Override PartName="/ppt/tags/tag184.xml" ContentType="application/vnd.openxmlformats-officedocument.presentationml.tags+xml"/>
  <Override PartName="/ppt/notesSlides/notesSlide108.xml" ContentType="application/vnd.openxmlformats-officedocument.presentationml.notesSlide+xml"/>
  <Override PartName="/ppt/tags/tag185.xml" ContentType="application/vnd.openxmlformats-officedocument.presentationml.tags+xml"/>
  <Override PartName="/ppt/notesSlides/notesSlide109.xml" ContentType="application/vnd.openxmlformats-officedocument.presentationml.notesSlide+xml"/>
  <Override PartName="/ppt/tags/tag186.xml" ContentType="application/vnd.openxmlformats-officedocument.presentationml.tags+xml"/>
  <Override PartName="/ppt/notesSlides/notesSlide110.xml" ContentType="application/vnd.openxmlformats-officedocument.presentationml.notesSlide+xml"/>
  <Override PartName="/ppt/tags/tag187.xml" ContentType="application/vnd.openxmlformats-officedocument.presentationml.tags+xml"/>
  <Override PartName="/ppt/notesSlides/notesSlide111.xml" ContentType="application/vnd.openxmlformats-officedocument.presentationml.notesSlide+xml"/>
  <Override PartName="/ppt/tags/tag188.xml" ContentType="application/vnd.openxmlformats-officedocument.presentationml.tags+xml"/>
  <Override PartName="/ppt/notesSlides/notesSlide112.xml" ContentType="application/vnd.openxmlformats-officedocument.presentationml.notesSlide+xml"/>
  <Override PartName="/ppt/tags/tag189.xml" ContentType="application/vnd.openxmlformats-officedocument.presentationml.tags+xml"/>
  <Override PartName="/ppt/notesSlides/notesSlide113.xml" ContentType="application/vnd.openxmlformats-officedocument.presentationml.notesSlide+xml"/>
  <Override PartName="/ppt/tags/tag190.xml" ContentType="application/vnd.openxmlformats-officedocument.presentationml.tags+xml"/>
  <Override PartName="/ppt/notesSlides/notesSlide114.xml" ContentType="application/vnd.openxmlformats-officedocument.presentationml.notesSlide+xml"/>
  <Override PartName="/ppt/theme/themeOverride18.xml" ContentType="application/vnd.openxmlformats-officedocument.themeOverride+xml"/>
  <Override PartName="/ppt/tags/tag191.xml" ContentType="application/vnd.openxmlformats-officedocument.presentationml.tags+xml"/>
  <Override PartName="/ppt/notesSlides/notesSlide115.xml" ContentType="application/vnd.openxmlformats-officedocument.presentationml.notesSlide+xml"/>
  <Override PartName="/ppt/tags/tag192.xml" ContentType="application/vnd.openxmlformats-officedocument.presentationml.tags+xml"/>
  <Override PartName="/ppt/notesSlides/notesSlide116.xml" ContentType="application/vnd.openxmlformats-officedocument.presentationml.notesSlide+xml"/>
  <Override PartName="/ppt/tags/tag193.xml" ContentType="application/vnd.openxmlformats-officedocument.presentationml.tags+xml"/>
  <Override PartName="/ppt/notesSlides/notesSlide117.xml" ContentType="application/vnd.openxmlformats-officedocument.presentationml.notesSlide+xml"/>
  <Override PartName="/ppt/theme/themeOverride19.xml" ContentType="application/vnd.openxmlformats-officedocument.themeOverride+xml"/>
  <Override PartName="/ppt/tags/tag194.xml" ContentType="application/vnd.openxmlformats-officedocument.presentationml.tags+xml"/>
  <Override PartName="/ppt/notesSlides/notesSlide118.xml" ContentType="application/vnd.openxmlformats-officedocument.presentationml.notesSlide+xml"/>
  <Override PartName="/ppt/tags/tag195.xml" ContentType="application/vnd.openxmlformats-officedocument.presentationml.tags+xml"/>
  <Override PartName="/ppt/notesSlides/notesSlide119.xml" ContentType="application/vnd.openxmlformats-officedocument.presentationml.notesSlide+xml"/>
  <Override PartName="/ppt/tags/tag196.xml" ContentType="application/vnd.openxmlformats-officedocument.presentationml.tags+xml"/>
  <Override PartName="/ppt/notesSlides/notesSlide120.xml" ContentType="application/vnd.openxmlformats-officedocument.presentationml.notesSlide+xml"/>
  <Override PartName="/ppt/theme/themeOverride20.xml" ContentType="application/vnd.openxmlformats-officedocument.themeOverride+xml"/>
  <Override PartName="/ppt/tags/tag197.xml" ContentType="application/vnd.openxmlformats-officedocument.presentationml.tags+xml"/>
  <Override PartName="/ppt/notesSlides/notesSlide121.xml" ContentType="application/vnd.openxmlformats-officedocument.presentationml.notesSlide+xml"/>
  <Override PartName="/ppt/tags/tag198.xml" ContentType="application/vnd.openxmlformats-officedocument.presentationml.tags+xml"/>
  <Override PartName="/ppt/notesSlides/notesSlide122.xml" ContentType="application/vnd.openxmlformats-officedocument.presentationml.notesSlide+xml"/>
  <Override PartName="/ppt/tags/tag199.xml" ContentType="application/vnd.openxmlformats-officedocument.presentationml.tags+xml"/>
  <Override PartName="/ppt/notesSlides/notesSlide123.xml" ContentType="application/vnd.openxmlformats-officedocument.presentationml.notesSlide+xml"/>
  <Override PartName="/ppt/tags/tag200.xml" ContentType="application/vnd.openxmlformats-officedocument.presentationml.tags+xml"/>
  <Override PartName="/ppt/notesSlides/notesSlide124.xml" ContentType="application/vnd.openxmlformats-officedocument.presentationml.notesSlide+xml"/>
  <Override PartName="/ppt/theme/themeOverride21.xml" ContentType="application/vnd.openxmlformats-officedocument.themeOverride+xml"/>
  <Override PartName="/ppt/tags/tag201.xml" ContentType="application/vnd.openxmlformats-officedocument.presentationml.tags+xml"/>
  <Override PartName="/ppt/notesSlides/notesSlide125.xml" ContentType="application/vnd.openxmlformats-officedocument.presentationml.notesSlide+xml"/>
  <Override PartName="/ppt/tags/tag202.xml" ContentType="application/vnd.openxmlformats-officedocument.presentationml.tags+xml"/>
  <Override PartName="/ppt/notesSlides/notesSlide126.xml" ContentType="application/vnd.openxmlformats-officedocument.presentationml.notesSlide+xml"/>
  <Override PartName="/ppt/tags/tag203.xml" ContentType="application/vnd.openxmlformats-officedocument.presentationml.tags+xml"/>
  <Override PartName="/ppt/notesSlides/notesSlide127.xml" ContentType="application/vnd.openxmlformats-officedocument.presentationml.notesSlide+xml"/>
  <Override PartName="/ppt/theme/themeOverride22.xml" ContentType="application/vnd.openxmlformats-officedocument.themeOverride+xml"/>
  <Override PartName="/ppt/tags/tag204.xml" ContentType="application/vnd.openxmlformats-officedocument.presentationml.tags+xml"/>
  <Override PartName="/ppt/notesSlides/notesSlide128.xml" ContentType="application/vnd.openxmlformats-officedocument.presentationml.notesSlide+xml"/>
  <Override PartName="/ppt/tags/tag205.xml" ContentType="application/vnd.openxmlformats-officedocument.presentationml.tags+xml"/>
  <Override PartName="/ppt/notesSlides/notesSlide129.xml" ContentType="application/vnd.openxmlformats-officedocument.presentationml.notesSlide+xml"/>
  <Override PartName="/ppt/tags/tag206.xml" ContentType="application/vnd.openxmlformats-officedocument.presentationml.tags+xml"/>
  <Override PartName="/ppt/notesSlides/notesSlide130.xml" ContentType="application/vnd.openxmlformats-officedocument.presentationml.notesSlide+xml"/>
  <Override PartName="/ppt/theme/themeOverride23.xml" ContentType="application/vnd.openxmlformats-officedocument.themeOverride+xml"/>
  <Override PartName="/ppt/tags/tag207.xml" ContentType="application/vnd.openxmlformats-officedocument.presentationml.tags+xml"/>
  <Override PartName="/ppt/notesSlides/notesSlide131.xml" ContentType="application/vnd.openxmlformats-officedocument.presentationml.notesSlide+xml"/>
  <Override PartName="/ppt/tags/tag208.xml" ContentType="application/vnd.openxmlformats-officedocument.presentationml.tags+xml"/>
  <Override PartName="/ppt/notesSlides/notesSlide132.xml" ContentType="application/vnd.openxmlformats-officedocument.presentationml.notesSlide+xml"/>
  <Override PartName="/ppt/tags/tag209.xml" ContentType="application/vnd.openxmlformats-officedocument.presentationml.tags+xml"/>
  <Override PartName="/ppt/notesSlides/notesSlide133.xml" ContentType="application/vnd.openxmlformats-officedocument.presentationml.notesSlide+xml"/>
  <Override PartName="/ppt/theme/themeOverride24.xml" ContentType="application/vnd.openxmlformats-officedocument.themeOverride+xml"/>
  <Override PartName="/ppt/tags/tag210.xml" ContentType="application/vnd.openxmlformats-officedocument.presentationml.tags+xml"/>
  <Override PartName="/ppt/notesSlides/notesSlide134.xml" ContentType="application/vnd.openxmlformats-officedocument.presentationml.notesSlide+xml"/>
  <Override PartName="/ppt/tags/tag211.xml" ContentType="application/vnd.openxmlformats-officedocument.presentationml.tags+xml"/>
  <Override PartName="/ppt/notesSlides/notesSlide135.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136.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heme/themeOverride25.xml" ContentType="application/vnd.openxmlformats-officedocument.themeOverride+xml"/>
  <Override PartName="/ppt/tags/tag227.xml" ContentType="application/vnd.openxmlformats-officedocument.presentationml.tags+xml"/>
  <Override PartName="/ppt/notesSlides/notesSlide137.xml" ContentType="application/vnd.openxmlformats-officedocument.presentationml.notesSlide+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notesSlides/notesSlide138.xml" ContentType="application/vnd.openxmlformats-officedocument.presentationml.notesSlide+xml"/>
  <Override PartName="/ppt/tags/tag233.xml" ContentType="application/vnd.openxmlformats-officedocument.presentationml.tags+xml"/>
  <Override PartName="/ppt/notesSlides/notesSlide139.xml" ContentType="application/vnd.openxmlformats-officedocument.presentationml.notesSlide+xml"/>
  <Override PartName="/ppt/tags/tag234.xml" ContentType="application/vnd.openxmlformats-officedocument.presentationml.tags+xml"/>
  <Override PartName="/ppt/notesSlides/notesSlide140.xml" ContentType="application/vnd.openxmlformats-officedocument.presentationml.notesSlide+xml"/>
  <Override PartName="/ppt/tags/tag235.xml" ContentType="application/vnd.openxmlformats-officedocument.presentationml.tags+xml"/>
  <Override PartName="/ppt/notesSlides/notesSlide141.xml" ContentType="application/vnd.openxmlformats-officedocument.presentationml.notesSlide+xml"/>
  <Override PartName="/ppt/theme/themeOverride26.xml" ContentType="application/vnd.openxmlformats-officedocument.themeOverride+xml"/>
  <Override PartName="/ppt/tags/tag236.xml" ContentType="application/vnd.openxmlformats-officedocument.presentationml.tags+xml"/>
  <Override PartName="/ppt/notesSlides/notesSlide142.xml" ContentType="application/vnd.openxmlformats-officedocument.presentationml.notesSlide+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heme/themeOverride27.xml" ContentType="application/vnd.openxmlformats-officedocument.themeOverride+xml"/>
  <Override PartName="/ppt/tags/tag242.xml" ContentType="application/vnd.openxmlformats-officedocument.presentationml.tags+xml"/>
  <Override PartName="/ppt/notesSlides/notesSlide143.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heme/themeOverride28.xml" ContentType="application/vnd.openxmlformats-officedocument.themeOverride+xml"/>
  <Override PartName="/ppt/tags/tag247.xml" ContentType="application/vnd.openxmlformats-officedocument.presentationml.tags+xml"/>
  <Override PartName="/ppt/notesSlides/notesSlide144.xml" ContentType="application/vnd.openxmlformats-officedocument.presentationml.notesSlid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heme/themeOverride29.xml" ContentType="application/vnd.openxmlformats-officedocument.themeOverride+xml"/>
  <Override PartName="/ppt/tags/tag252.xml" ContentType="application/vnd.openxmlformats-officedocument.presentationml.tags+xml"/>
  <Override PartName="/ppt/notesSlides/notesSlide145.xml" ContentType="application/vnd.openxmlformats-officedocument.presentationml.notesSlide+xml"/>
  <Override PartName="/ppt/tags/tag253.xml" ContentType="application/vnd.openxmlformats-officedocument.presentationml.tags+xml"/>
  <Override PartName="/ppt/tags/tag254.xml" ContentType="application/vnd.openxmlformats-officedocument.presentationml.tags+xml"/>
  <Override PartName="/ppt/theme/themeOverride30.xml" ContentType="application/vnd.openxmlformats-officedocument.themeOverride+xml"/>
  <Override PartName="/ppt/tags/tag255.xml" ContentType="application/vnd.openxmlformats-officedocument.presentationml.tags+xml"/>
  <Override PartName="/ppt/notesSlides/notesSlide146.xml" ContentType="application/vnd.openxmlformats-officedocument.presentationml.notesSlide+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heme/themeOverride31.xml" ContentType="application/vnd.openxmlformats-officedocument.themeOverride+xml"/>
  <Override PartName="/ppt/tags/tag259.xml" ContentType="application/vnd.openxmlformats-officedocument.presentationml.tags+xml"/>
  <Override PartName="/ppt/notesSlides/notesSlide147.xml" ContentType="application/vnd.openxmlformats-officedocument.presentationml.notesSlide+xml"/>
  <Override PartName="/ppt/tags/tag260.xml" ContentType="application/vnd.openxmlformats-officedocument.presentationml.tags+xml"/>
  <Override PartName="/ppt/notesSlides/notesSlide148.xml" ContentType="application/vnd.openxmlformats-officedocument.presentationml.notesSlide+xml"/>
  <Override PartName="/ppt/tags/tag261.xml" ContentType="application/vnd.openxmlformats-officedocument.presentationml.tags+xml"/>
  <Override PartName="/ppt/tags/tag262.xml" ContentType="application/vnd.openxmlformats-officedocument.presentationml.tags+xml"/>
  <Override PartName="/ppt/notesSlides/notesSlide149.xml" ContentType="application/vnd.openxmlformats-officedocument.presentationml.notesSlide+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heme/themeOverride32.xml" ContentType="application/vnd.openxmlformats-officedocument.themeOverride+xml"/>
  <Override PartName="/ppt/tags/tag266.xml" ContentType="application/vnd.openxmlformats-officedocument.presentationml.tags+xml"/>
  <Override PartName="/ppt/notesSlides/notesSlide150.xml" ContentType="application/vnd.openxmlformats-officedocument.presentationml.notesSlide+xml"/>
  <Override PartName="/ppt/tags/tag267.xml" ContentType="application/vnd.openxmlformats-officedocument.presentationml.tags+xml"/>
  <Override PartName="/ppt/notesSlides/notesSlide151.xml" ContentType="application/vnd.openxmlformats-officedocument.presentationml.notesSlide+xml"/>
  <Override PartName="/ppt/tags/tag268.xml" ContentType="application/vnd.openxmlformats-officedocument.presentationml.tags+xml"/>
  <Override PartName="/ppt/notesSlides/notesSlide152.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theme/themeOverride33.xml" ContentType="application/vnd.openxmlformats-officedocument.themeOverride+xml"/>
  <Override PartName="/ppt/tags/tag271.xml" ContentType="application/vnd.openxmlformats-officedocument.presentationml.tags+xml"/>
  <Override PartName="/ppt/notesSlides/notesSlide153.xml" ContentType="application/vnd.openxmlformats-officedocument.presentationml.notesSlide+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notesSlides/notesSlide154.xml" ContentType="application/vnd.openxmlformats-officedocument.presentationml.notesSlide+xml"/>
  <Override PartName="/ppt/tags/tag276.xml" ContentType="application/vnd.openxmlformats-officedocument.presentationml.tags+xml"/>
  <Override PartName="/ppt/tags/tag277.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notesSlides/notesSlide155.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heme/themeOverride34.xml" ContentType="application/vnd.openxmlformats-officedocument.themeOverride+xml"/>
  <Override PartName="/ppt/tags/tag288.xml" ContentType="application/vnd.openxmlformats-officedocument.presentationml.tags+xml"/>
  <Override PartName="/ppt/notesSlides/notesSlide156.xml" ContentType="application/vnd.openxmlformats-officedocument.presentationml.notesSlide+xml"/>
  <Override PartName="/ppt/tags/tag289.xml" ContentType="application/vnd.openxmlformats-officedocument.presentationml.tags+xml"/>
  <Override PartName="/ppt/theme/themeOverride35.xml" ContentType="application/vnd.openxmlformats-officedocument.themeOverride+xml"/>
  <Override PartName="/ppt/tags/tag290.xml" ContentType="application/vnd.openxmlformats-officedocument.presentationml.tags+xml"/>
  <Override PartName="/ppt/notesSlides/notesSlide157.xml" ContentType="application/vnd.openxmlformats-officedocument.presentationml.notesSlide+xml"/>
  <Override PartName="/ppt/tags/tag291.xml" ContentType="application/vnd.openxmlformats-officedocument.presentationml.tags+xml"/>
  <Override PartName="/ppt/tags/tag292.xml" ContentType="application/vnd.openxmlformats-officedocument.presentationml.tags+xml"/>
  <Override PartName="/ppt/notesSlides/notesSlide158.xml" ContentType="application/vnd.openxmlformats-officedocument.presentationml.notesSlide+xml"/>
  <Override PartName="/ppt/tags/tag293.xml" ContentType="application/vnd.openxmlformats-officedocument.presentationml.tags+xml"/>
  <Override PartName="/ppt/notesSlides/notesSlide159.xml" ContentType="application/vnd.openxmlformats-officedocument.presentationml.notesSlide+xml"/>
  <Override PartName="/ppt/tags/tag294.xml" ContentType="application/vnd.openxmlformats-officedocument.presentationml.tags+xml"/>
  <Override PartName="/ppt/notesSlides/notesSlide160.xml" ContentType="application/vnd.openxmlformats-officedocument.presentationml.notesSlide+xml"/>
  <Override PartName="/ppt/tags/tag295.xml" ContentType="application/vnd.openxmlformats-officedocument.presentationml.tags+xml"/>
  <Override PartName="/ppt/notesSlides/notesSlide161.xml" ContentType="application/vnd.openxmlformats-officedocument.presentationml.notesSlide+xml"/>
  <Override PartName="/ppt/theme/themeOverride36.xml" ContentType="application/vnd.openxmlformats-officedocument.themeOverride+xml"/>
  <Override PartName="/ppt/tags/tag296.xml" ContentType="application/vnd.openxmlformats-officedocument.presentationml.tags+xml"/>
  <Override PartName="/ppt/notesSlides/notesSlide162.xml" ContentType="application/vnd.openxmlformats-officedocument.presentationml.notesSlide+xml"/>
  <Override PartName="/ppt/tags/tag297.xml" ContentType="application/vnd.openxmlformats-officedocument.presentationml.tags+xml"/>
  <Override PartName="/ppt/notesSlides/notesSlide163.xml" ContentType="application/vnd.openxmlformats-officedocument.presentationml.notesSlide+xml"/>
  <Override PartName="/ppt/tags/tag298.xml" ContentType="application/vnd.openxmlformats-officedocument.presentationml.tags+xml"/>
  <Override PartName="/ppt/notesSlides/notesSlide164.xml" ContentType="application/vnd.openxmlformats-officedocument.presentationml.notesSlide+xml"/>
  <Override PartName="/ppt/theme/themeOverride37.xml" ContentType="application/vnd.openxmlformats-officedocument.themeOverride+xml"/>
  <Override PartName="/ppt/tags/tag299.xml" ContentType="application/vnd.openxmlformats-officedocument.presentationml.tags+xml"/>
  <Override PartName="/ppt/notesSlides/notesSlide165.xml" ContentType="application/vnd.openxmlformats-officedocument.presentationml.notesSlide+xml"/>
  <Override PartName="/ppt/tags/tag300.xml" ContentType="application/vnd.openxmlformats-officedocument.presentationml.tags+xml"/>
  <Override PartName="/ppt/notesSlides/notesSlide166.xml" ContentType="application/vnd.openxmlformats-officedocument.presentationml.notesSlide+xml"/>
  <Override PartName="/ppt/tags/tag301.xml" ContentType="application/vnd.openxmlformats-officedocument.presentationml.tags+xml"/>
  <Override PartName="/ppt/notesSlides/notesSlide167.xml" ContentType="application/vnd.openxmlformats-officedocument.presentationml.notesSlide+xml"/>
  <Override PartName="/ppt/tags/tag302.xml" ContentType="application/vnd.openxmlformats-officedocument.presentationml.tags+xml"/>
  <Override PartName="/ppt/notesSlides/notesSlide168.xml" ContentType="application/vnd.openxmlformats-officedocument.presentationml.notesSlide+xml"/>
  <Override PartName="/ppt/theme/themeOverride38.xml" ContentType="application/vnd.openxmlformats-officedocument.themeOverride+xml"/>
  <Override PartName="/ppt/tags/tag303.xml" ContentType="application/vnd.openxmlformats-officedocument.presentationml.tags+xml"/>
  <Override PartName="/ppt/notesSlides/notesSlide169.xml" ContentType="application/vnd.openxmlformats-officedocument.presentationml.notesSlide+xml"/>
  <Override PartName="/ppt/tags/tag304.xml" ContentType="application/vnd.openxmlformats-officedocument.presentationml.tags+xml"/>
  <Override PartName="/ppt/notesSlides/notesSlide170.xml" ContentType="application/vnd.openxmlformats-officedocument.presentationml.notesSlide+xml"/>
  <Override PartName="/ppt/tags/tag305.xml" ContentType="application/vnd.openxmlformats-officedocument.presentationml.tags+xml"/>
  <Override PartName="/ppt/notesSlides/notesSlide171.xml" ContentType="application/vnd.openxmlformats-officedocument.presentationml.notesSlide+xml"/>
  <Override PartName="/ppt/tags/tag306.xml" ContentType="application/vnd.openxmlformats-officedocument.presentationml.tags+xml"/>
  <Override PartName="/ppt/notesSlides/notesSlide172.xml" ContentType="application/vnd.openxmlformats-officedocument.presentationml.notesSlide+xml"/>
  <Override PartName="/ppt/tags/tag307.xml" ContentType="application/vnd.openxmlformats-officedocument.presentationml.tags+xml"/>
  <Override PartName="/ppt/notesSlides/notesSlide173.xml" ContentType="application/vnd.openxmlformats-officedocument.presentationml.notesSlide+xml"/>
  <Override PartName="/ppt/tags/tag308.xml" ContentType="application/vnd.openxmlformats-officedocument.presentationml.tags+xml"/>
  <Override PartName="/ppt/notesSlides/notesSlide174.xml" ContentType="application/vnd.openxmlformats-officedocument.presentationml.notesSlide+xml"/>
  <Override PartName="/ppt/tags/tag309.xml" ContentType="application/vnd.openxmlformats-officedocument.presentationml.tags+xml"/>
  <Override PartName="/ppt/notesSlides/notesSlide175.xml" ContentType="application/vnd.openxmlformats-officedocument.presentationml.notesSlide+xml"/>
  <Override PartName="/ppt/theme/themeOverride39.xml" ContentType="application/vnd.openxmlformats-officedocument.themeOverride+xml"/>
  <Override PartName="/ppt/tags/tag310.xml" ContentType="application/vnd.openxmlformats-officedocument.presentationml.tags+xml"/>
  <Override PartName="/ppt/notesSlides/notesSlide176.xml" ContentType="application/vnd.openxmlformats-officedocument.presentationml.notesSlide+xml"/>
  <Override PartName="/ppt/tags/tag311.xml" ContentType="application/vnd.openxmlformats-officedocument.presentationml.tags+xml"/>
  <Override PartName="/ppt/notesSlides/notesSlide177.xml" ContentType="application/vnd.openxmlformats-officedocument.presentationml.notesSlide+xml"/>
  <Override PartName="/ppt/tags/tag312.xml" ContentType="application/vnd.openxmlformats-officedocument.presentationml.tags+xml"/>
  <Override PartName="/ppt/notesSlides/notesSlide178.xml" ContentType="application/vnd.openxmlformats-officedocument.presentationml.notesSlide+xml"/>
  <Override PartName="/ppt/tags/tag313.xml" ContentType="application/vnd.openxmlformats-officedocument.presentationml.tags+xml"/>
  <Override PartName="/ppt/notesSlides/notesSlide179.xml" ContentType="application/vnd.openxmlformats-officedocument.presentationml.notesSlide+xml"/>
  <Override PartName="/ppt/theme/themeOverride40.xml" ContentType="application/vnd.openxmlformats-officedocument.themeOverride+xml"/>
  <Override PartName="/ppt/tags/tag314.xml" ContentType="application/vnd.openxmlformats-officedocument.presentationml.tags+xml"/>
  <Override PartName="/ppt/notesSlides/notesSlide180.xml" ContentType="application/vnd.openxmlformats-officedocument.presentationml.notesSlide+xml"/>
  <Override PartName="/ppt/tags/tag315.xml" ContentType="application/vnd.openxmlformats-officedocument.presentationml.tags+xml"/>
  <Override PartName="/ppt/notesSlides/notesSlide181.xml" ContentType="application/vnd.openxmlformats-officedocument.presentationml.notesSlide+xml"/>
  <Override PartName="/ppt/tags/tag316.xml" ContentType="application/vnd.openxmlformats-officedocument.presentationml.tags+xml"/>
  <Override PartName="/ppt/notesSlides/notesSlide182.xml" ContentType="application/vnd.openxmlformats-officedocument.presentationml.notesSlide+xml"/>
  <Override PartName="/ppt/tags/tag317.xml" ContentType="application/vnd.openxmlformats-officedocument.presentationml.tags+xml"/>
  <Override PartName="/ppt/notesSlides/notesSlide183.xml" ContentType="application/vnd.openxmlformats-officedocument.presentationml.notesSlide+xml"/>
  <Override PartName="/ppt/theme/themeOverride41.xml" ContentType="application/vnd.openxmlformats-officedocument.themeOverride+xml"/>
  <Override PartName="/ppt/tags/tag318.xml" ContentType="application/vnd.openxmlformats-officedocument.presentationml.tags+xml"/>
  <Override PartName="/ppt/notesSlides/notesSlide184.xml" ContentType="application/vnd.openxmlformats-officedocument.presentationml.notesSlide+xml"/>
  <Override PartName="/ppt/tags/tag319.xml" ContentType="application/vnd.openxmlformats-officedocument.presentationml.tags+xml"/>
  <Override PartName="/ppt/notesSlides/notesSlide185.xml" ContentType="application/vnd.openxmlformats-officedocument.presentationml.notesSlide+xml"/>
  <Override PartName="/ppt/tags/tag320.xml" ContentType="application/vnd.openxmlformats-officedocument.presentationml.tags+xml"/>
  <Override PartName="/ppt/notesSlides/notesSlide186.xml" ContentType="application/vnd.openxmlformats-officedocument.presentationml.notesSlide+xml"/>
  <Override PartName="/ppt/tags/tag321.xml" ContentType="application/vnd.openxmlformats-officedocument.presentationml.tags+xml"/>
  <Override PartName="/ppt/notesSlides/notesSlide187.xml" ContentType="application/vnd.openxmlformats-officedocument.presentationml.notesSlide+xml"/>
  <Override PartName="/ppt/tags/tag322.xml" ContentType="application/vnd.openxmlformats-officedocument.presentationml.tags+xml"/>
  <Override PartName="/ppt/notesSlides/notesSlide188.xml" ContentType="application/vnd.openxmlformats-officedocument.presentationml.notesSlide+xml"/>
  <Override PartName="/ppt/theme/themeOverride42.xml" ContentType="application/vnd.openxmlformats-officedocument.themeOverride+xml"/>
  <Override PartName="/ppt/tags/tag323.xml" ContentType="application/vnd.openxmlformats-officedocument.presentationml.tags+xml"/>
  <Override PartName="/ppt/notesSlides/notesSlide189.xml" ContentType="application/vnd.openxmlformats-officedocument.presentationml.notesSlide+xml"/>
  <Override PartName="/ppt/tags/tag324.xml" ContentType="application/vnd.openxmlformats-officedocument.presentationml.tags+xml"/>
  <Override PartName="/ppt/notesSlides/notesSlide190.xml" ContentType="application/vnd.openxmlformats-officedocument.presentationml.notesSlide+xml"/>
  <Override PartName="/ppt/tags/tag325.xml" ContentType="application/vnd.openxmlformats-officedocument.presentationml.tags+xml"/>
  <Override PartName="/ppt/notesSlides/notesSlide191.xml" ContentType="application/vnd.openxmlformats-officedocument.presentationml.notesSlide+xml"/>
  <Override PartName="/ppt/tags/tag326.xml" ContentType="application/vnd.openxmlformats-officedocument.presentationml.tags+xml"/>
  <Override PartName="/ppt/notesSlides/notesSlide192.xml" ContentType="application/vnd.openxmlformats-officedocument.presentationml.notesSlide+xml"/>
  <Override PartName="/ppt/tags/tag327.xml" ContentType="application/vnd.openxmlformats-officedocument.presentationml.tags+xml"/>
  <Override PartName="/ppt/notesSlides/notesSlide193.xml" ContentType="application/vnd.openxmlformats-officedocument.presentationml.notesSlide+xml"/>
  <Override PartName="/ppt/tags/tag328.xml" ContentType="application/vnd.openxmlformats-officedocument.presentationml.tags+xml"/>
  <Override PartName="/ppt/notesSlides/notesSlide194.xml" ContentType="application/vnd.openxmlformats-officedocument.presentationml.notesSlide+xml"/>
  <Override PartName="/ppt/tags/tag329.xml" ContentType="application/vnd.openxmlformats-officedocument.presentationml.tags+xml"/>
  <Override PartName="/ppt/notesSlides/notesSlide195.xml" ContentType="application/vnd.openxmlformats-officedocument.presentationml.notesSlide+xml"/>
  <Override PartName="/ppt/tags/tag330.xml" ContentType="application/vnd.openxmlformats-officedocument.presentationml.tags+xml"/>
  <Override PartName="/ppt/notesSlides/notesSlide196.xml" ContentType="application/vnd.openxmlformats-officedocument.presentationml.notesSlide+xml"/>
  <Override PartName="/ppt/tags/tag331.xml" ContentType="application/vnd.openxmlformats-officedocument.presentationml.tags+xml"/>
  <Override PartName="/ppt/notesSlides/notesSlide197.xml" ContentType="application/vnd.openxmlformats-officedocument.presentationml.notesSlide+xml"/>
  <Override PartName="/ppt/tags/tag332.xml" ContentType="application/vnd.openxmlformats-officedocument.presentationml.tags+xml"/>
  <Override PartName="/ppt/notesSlides/notesSlide198.xml" ContentType="application/vnd.openxmlformats-officedocument.presentationml.notesSlide+xml"/>
  <Override PartName="/ppt/theme/themeOverride43.xml" ContentType="application/vnd.openxmlformats-officedocument.themeOverride+xml"/>
  <Override PartName="/ppt/tags/tag333.xml" ContentType="application/vnd.openxmlformats-officedocument.presentationml.tags+xml"/>
  <Override PartName="/ppt/notesSlides/notesSlide199.xml" ContentType="application/vnd.openxmlformats-officedocument.presentationml.notesSlide+xml"/>
  <Override PartName="/ppt/tags/tag334.xml" ContentType="application/vnd.openxmlformats-officedocument.presentationml.tags+xml"/>
  <Override PartName="/ppt/notesSlides/notesSlide200.xml" ContentType="application/vnd.openxmlformats-officedocument.presentationml.notesSlide+xml"/>
  <Override PartName="/ppt/tags/tag335.xml" ContentType="application/vnd.openxmlformats-officedocument.presentationml.tags+xml"/>
  <Override PartName="/ppt/notesSlides/notesSlide201.xml" ContentType="application/vnd.openxmlformats-officedocument.presentationml.notesSlide+xml"/>
  <Override PartName="/ppt/tags/tag336.xml" ContentType="application/vnd.openxmlformats-officedocument.presentationml.tags+xml"/>
  <Override PartName="/ppt/notesSlides/notesSlide202.xml" ContentType="application/vnd.openxmlformats-officedocument.presentationml.notesSlide+xml"/>
  <Override PartName="/ppt/tags/tag337.xml" ContentType="application/vnd.openxmlformats-officedocument.presentationml.tags+xml"/>
  <Override PartName="/ppt/notesSlides/notesSlide203.xml" ContentType="application/vnd.openxmlformats-officedocument.presentationml.notesSlide+xml"/>
  <Override PartName="/ppt/tags/tag338.xml" ContentType="application/vnd.openxmlformats-officedocument.presentationml.tags+xml"/>
  <Override PartName="/ppt/notesSlides/notesSlide204.xml" ContentType="application/vnd.openxmlformats-officedocument.presentationml.notesSlide+xml"/>
  <Override PartName="/ppt/tags/tag339.xml" ContentType="application/vnd.openxmlformats-officedocument.presentationml.tags+xml"/>
  <Override PartName="/ppt/notesSlides/notesSlide205.xml" ContentType="application/vnd.openxmlformats-officedocument.presentationml.notesSlide+xml"/>
  <Override PartName="/ppt/tags/tag340.xml" ContentType="application/vnd.openxmlformats-officedocument.presentationml.tags+xml"/>
  <Override PartName="/ppt/notesSlides/notesSlide206.xml" ContentType="application/vnd.openxmlformats-officedocument.presentationml.notesSlide+xml"/>
  <Override PartName="/ppt/tags/tag341.xml" ContentType="application/vnd.openxmlformats-officedocument.presentationml.tags+xml"/>
  <Override PartName="/ppt/notesSlides/notesSlide207.xml" ContentType="application/vnd.openxmlformats-officedocument.presentationml.notesSlide+xml"/>
  <Override PartName="/ppt/tags/tag342.xml" ContentType="application/vnd.openxmlformats-officedocument.presentationml.tags+xml"/>
  <Override PartName="/ppt/notesSlides/notesSlide208.xml" ContentType="application/vnd.openxmlformats-officedocument.presentationml.notesSlide+xml"/>
  <Override PartName="/ppt/tags/tag343.xml" ContentType="application/vnd.openxmlformats-officedocument.presentationml.tags+xml"/>
  <Override PartName="/ppt/notesSlides/notesSlide209.xml" ContentType="application/vnd.openxmlformats-officedocument.presentationml.notesSlide+xml"/>
  <Override PartName="/ppt/theme/themeOverride44.xml" ContentType="application/vnd.openxmlformats-officedocument.themeOverride+xml"/>
  <Override PartName="/ppt/tags/tag344.xml" ContentType="application/vnd.openxmlformats-officedocument.presentationml.tags+xml"/>
  <Override PartName="/ppt/notesSlides/notesSlide210.xml" ContentType="application/vnd.openxmlformats-officedocument.presentationml.notesSlide+xml"/>
  <Override PartName="/ppt/tags/tag345.xml" ContentType="application/vnd.openxmlformats-officedocument.presentationml.tags+xml"/>
  <Override PartName="/ppt/notesSlides/notesSlide211.xml" ContentType="application/vnd.openxmlformats-officedocument.presentationml.notesSlide+xml"/>
  <Override PartName="/ppt/tags/tag346.xml" ContentType="application/vnd.openxmlformats-officedocument.presentationml.tags+xml"/>
  <Override PartName="/ppt/notesSlides/notesSlide212.xml" ContentType="application/vnd.openxmlformats-officedocument.presentationml.notesSlide+xml"/>
  <Override PartName="/ppt/theme/themeOverride45.xml" ContentType="application/vnd.openxmlformats-officedocument.themeOverride+xml"/>
  <Override PartName="/ppt/tags/tag347.xml" ContentType="application/vnd.openxmlformats-officedocument.presentationml.tags+xml"/>
  <Override PartName="/ppt/notesSlides/notesSlide213.xml" ContentType="application/vnd.openxmlformats-officedocument.presentationml.notesSlide+xml"/>
  <Override PartName="/ppt/tags/tag348.xml" ContentType="application/vnd.openxmlformats-officedocument.presentationml.tags+xml"/>
  <Override PartName="/ppt/notesSlides/notesSlide214.xml" ContentType="application/vnd.openxmlformats-officedocument.presentationml.notesSlide+xml"/>
  <Override PartName="/ppt/tags/tag349.xml" ContentType="application/vnd.openxmlformats-officedocument.presentationml.tags+xml"/>
  <Override PartName="/ppt/notesSlides/notesSlide215.xml" ContentType="application/vnd.openxmlformats-officedocument.presentationml.notesSlide+xml"/>
  <Override PartName="/ppt/tags/tag350.xml" ContentType="application/vnd.openxmlformats-officedocument.presentationml.tags+xml"/>
  <Override PartName="/ppt/notesSlides/notesSlide216.xml" ContentType="application/vnd.openxmlformats-officedocument.presentationml.notesSlide+xml"/>
  <Override PartName="/ppt/tags/tag351.xml" ContentType="application/vnd.openxmlformats-officedocument.presentationml.tags+xml"/>
  <Override PartName="/ppt/notesSlides/notesSlide217.xml" ContentType="application/vnd.openxmlformats-officedocument.presentationml.notesSlide+xml"/>
  <Override PartName="/ppt/tags/tag352.xml" ContentType="application/vnd.openxmlformats-officedocument.presentationml.tags+xml"/>
  <Override PartName="/ppt/notesSlides/notesSlide218.xml" ContentType="application/vnd.openxmlformats-officedocument.presentationml.notesSlide+xml"/>
  <Override PartName="/ppt/theme/themeOverride46.xml" ContentType="application/vnd.openxmlformats-officedocument.themeOverride+xml"/>
  <Override PartName="/ppt/tags/tag353.xml" ContentType="application/vnd.openxmlformats-officedocument.presentationml.tags+xml"/>
  <Override PartName="/ppt/notesSlides/notesSlide219.xml" ContentType="application/vnd.openxmlformats-officedocument.presentationml.notesSlide+xml"/>
  <Override PartName="/ppt/tags/tag354.xml" ContentType="application/vnd.openxmlformats-officedocument.presentationml.tags+xml"/>
  <Override PartName="/ppt/notesSlides/notesSlide220.xml" ContentType="application/vnd.openxmlformats-officedocument.presentationml.notesSlide+xml"/>
  <Override PartName="/ppt/tags/tag355.xml" ContentType="application/vnd.openxmlformats-officedocument.presentationml.tags+xml"/>
  <Override PartName="/ppt/notesSlides/notesSlide221.xml" ContentType="application/vnd.openxmlformats-officedocument.presentationml.notesSlide+xml"/>
  <Override PartName="/ppt/tags/tag356.xml" ContentType="application/vnd.openxmlformats-officedocument.presentationml.tags+xml"/>
  <Override PartName="/ppt/notesSlides/notesSlide222.xml" ContentType="application/vnd.openxmlformats-officedocument.presentationml.notesSlide+xml"/>
  <Override PartName="/ppt/tags/tag357.xml" ContentType="application/vnd.openxmlformats-officedocument.presentationml.tags+xml"/>
  <Override PartName="/ppt/notesSlides/notesSlide223.xml" ContentType="application/vnd.openxmlformats-officedocument.presentationml.notesSlide+xml"/>
  <Override PartName="/ppt/tags/tag358.xml" ContentType="application/vnd.openxmlformats-officedocument.presentationml.tags+xml"/>
  <Override PartName="/ppt/notesSlides/notesSlide224.xml" ContentType="application/vnd.openxmlformats-officedocument.presentationml.notesSlide+xml"/>
  <Override PartName="/ppt/tags/tag359.xml" ContentType="application/vnd.openxmlformats-officedocument.presentationml.tags+xml"/>
  <Override PartName="/ppt/notesSlides/notesSlide225.xml" ContentType="application/vnd.openxmlformats-officedocument.presentationml.notesSlide+xml"/>
  <Override PartName="/ppt/theme/themeOverride47.xml" ContentType="application/vnd.openxmlformats-officedocument.themeOverride+xml"/>
  <Override PartName="/ppt/tags/tag360.xml" ContentType="application/vnd.openxmlformats-officedocument.presentationml.tags+xml"/>
  <Override PartName="/ppt/notesSlides/notesSlide226.xml" ContentType="application/vnd.openxmlformats-officedocument.presentationml.notesSlide+xml"/>
  <Override PartName="/ppt/tags/tag361.xml" ContentType="application/vnd.openxmlformats-officedocument.presentationml.tags+xml"/>
  <Override PartName="/ppt/notesSlides/notesSlide227.xml" ContentType="application/vnd.openxmlformats-officedocument.presentationml.notesSlide+xml"/>
  <Override PartName="/ppt/tags/tag362.xml" ContentType="application/vnd.openxmlformats-officedocument.presentationml.tags+xml"/>
  <Override PartName="/ppt/notesSlides/notesSlide228.xml" ContentType="application/vnd.openxmlformats-officedocument.presentationml.notesSlide+xml"/>
  <Override PartName="/ppt/tags/tag363.xml" ContentType="application/vnd.openxmlformats-officedocument.presentationml.tags+xml"/>
  <Override PartName="/ppt/notesSlides/notesSlide229.xml" ContentType="application/vnd.openxmlformats-officedocument.presentationml.notesSlide+xml"/>
  <Override PartName="/ppt/tags/tag364.xml" ContentType="application/vnd.openxmlformats-officedocument.presentationml.tags+xml"/>
  <Override PartName="/ppt/notesSlides/notesSlide230.xml" ContentType="application/vnd.openxmlformats-officedocument.presentationml.notesSlide+xml"/>
  <Override PartName="/ppt/tags/tag365.xml" ContentType="application/vnd.openxmlformats-officedocument.presentationml.tags+xml"/>
  <Override PartName="/ppt/notesSlides/notesSlide231.xml" ContentType="application/vnd.openxmlformats-officedocument.presentationml.notesSlide+xml"/>
  <Override PartName="/ppt/tags/tag366.xml" ContentType="application/vnd.openxmlformats-officedocument.presentationml.tags+xml"/>
  <Override PartName="/ppt/notesSlides/notesSlide232.xml" ContentType="application/vnd.openxmlformats-officedocument.presentationml.notesSlide+xml"/>
  <Override PartName="/ppt/theme/themeOverride48.xml" ContentType="application/vnd.openxmlformats-officedocument.themeOverride+xml"/>
  <Override PartName="/ppt/tags/tag367.xml" ContentType="application/vnd.openxmlformats-officedocument.presentationml.tags+xml"/>
  <Override PartName="/ppt/notesSlides/notesSlide233.xml" ContentType="application/vnd.openxmlformats-officedocument.presentationml.notesSlide+xml"/>
  <Override PartName="/ppt/tags/tag368.xml" ContentType="application/vnd.openxmlformats-officedocument.presentationml.tags+xml"/>
  <Override PartName="/ppt/notesSlides/notesSlide234.xml" ContentType="application/vnd.openxmlformats-officedocument.presentationml.notesSlide+xml"/>
  <Override PartName="/ppt/tags/tag369.xml" ContentType="application/vnd.openxmlformats-officedocument.presentationml.tags+xml"/>
  <Override PartName="/ppt/notesSlides/notesSlide235.xml" ContentType="application/vnd.openxmlformats-officedocument.presentationml.notesSlide+xml"/>
  <Override PartName="/ppt/theme/themeOverride49.xml" ContentType="application/vnd.openxmlformats-officedocument.themeOverride+xml"/>
  <Override PartName="/ppt/tags/tag370.xml" ContentType="application/vnd.openxmlformats-officedocument.presentationml.tags+xml"/>
  <Override PartName="/ppt/notesSlides/notesSlide236.xml" ContentType="application/vnd.openxmlformats-officedocument.presentationml.notesSlide+xml"/>
  <Override PartName="/ppt/tags/tag371.xml" ContentType="application/vnd.openxmlformats-officedocument.presentationml.tags+xml"/>
  <Override PartName="/ppt/notesSlides/notesSlide237.xml" ContentType="application/vnd.openxmlformats-officedocument.presentationml.notesSlide+xml"/>
  <Override PartName="/ppt/tags/tag372.xml" ContentType="application/vnd.openxmlformats-officedocument.presentationml.tags+xml"/>
  <Override PartName="/ppt/notesSlides/notesSlide238.xml" ContentType="application/vnd.openxmlformats-officedocument.presentationml.notesSlide+xml"/>
  <Override PartName="/ppt/theme/themeOverride50.xml" ContentType="application/vnd.openxmlformats-officedocument.themeOverride+xml"/>
  <Override PartName="/ppt/tags/tag373.xml" ContentType="application/vnd.openxmlformats-officedocument.presentationml.tags+xml"/>
  <Override PartName="/ppt/notesSlides/notesSlide239.xml" ContentType="application/vnd.openxmlformats-officedocument.presentationml.notesSlide+xml"/>
  <Override PartName="/ppt/tags/tag374.xml" ContentType="application/vnd.openxmlformats-officedocument.presentationml.tags+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tags/tag375.xml" ContentType="application/vnd.openxmlformats-officedocument.presentationml.tags+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tags/tag376.xml" ContentType="application/vnd.openxmlformats-officedocument.presentationml.tags+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4"/>
  </p:notesMasterIdLst>
  <p:handoutMasterIdLst>
    <p:handoutMasterId r:id="rId405"/>
  </p:handoutMasterIdLst>
  <p:sldIdLst>
    <p:sldId id="770" r:id="rId2"/>
    <p:sldId id="1127" r:id="rId3"/>
    <p:sldId id="1126" r:id="rId4"/>
    <p:sldId id="769" r:id="rId5"/>
    <p:sldId id="1330" r:id="rId6"/>
    <p:sldId id="264" r:id="rId7"/>
    <p:sldId id="569" r:id="rId8"/>
    <p:sldId id="570" r:id="rId9"/>
    <p:sldId id="571" r:id="rId10"/>
    <p:sldId id="572" r:id="rId11"/>
    <p:sldId id="573" r:id="rId12"/>
    <p:sldId id="270" r:id="rId13"/>
    <p:sldId id="271" r:id="rId14"/>
    <p:sldId id="574" r:id="rId15"/>
    <p:sldId id="575" r:id="rId16"/>
    <p:sldId id="586" r:id="rId17"/>
    <p:sldId id="576" r:id="rId18"/>
    <p:sldId id="577" r:id="rId19"/>
    <p:sldId id="578" r:id="rId20"/>
    <p:sldId id="579" r:id="rId21"/>
    <p:sldId id="926" r:id="rId22"/>
    <p:sldId id="580" r:id="rId23"/>
    <p:sldId id="581" r:id="rId24"/>
    <p:sldId id="582" r:id="rId25"/>
    <p:sldId id="583" r:id="rId26"/>
    <p:sldId id="584" r:id="rId27"/>
    <p:sldId id="280" r:id="rId28"/>
    <p:sldId id="281" r:id="rId29"/>
    <p:sldId id="585" r:id="rId30"/>
    <p:sldId id="283" r:id="rId31"/>
    <p:sldId id="284" r:id="rId32"/>
    <p:sldId id="1327" r:id="rId33"/>
    <p:sldId id="1328" r:id="rId34"/>
    <p:sldId id="587" r:id="rId35"/>
    <p:sldId id="764" r:id="rId36"/>
    <p:sldId id="588" r:id="rId37"/>
    <p:sldId id="290" r:id="rId38"/>
    <p:sldId id="1153" r:id="rId39"/>
    <p:sldId id="292" r:id="rId40"/>
    <p:sldId id="589" r:id="rId41"/>
    <p:sldId id="756" r:id="rId42"/>
    <p:sldId id="1154" r:id="rId43"/>
    <p:sldId id="590" r:id="rId44"/>
    <p:sldId id="755" r:id="rId45"/>
    <p:sldId id="1155" r:id="rId46"/>
    <p:sldId id="299" r:id="rId47"/>
    <p:sldId id="300" r:id="rId48"/>
    <p:sldId id="301" r:id="rId49"/>
    <p:sldId id="591" r:id="rId50"/>
    <p:sldId id="754" r:id="rId51"/>
    <p:sldId id="1156" r:id="rId52"/>
    <p:sldId id="592" r:id="rId53"/>
    <p:sldId id="753" r:id="rId54"/>
    <p:sldId id="1157" r:id="rId55"/>
    <p:sldId id="308" r:id="rId56"/>
    <p:sldId id="309" r:id="rId57"/>
    <p:sldId id="310" r:id="rId58"/>
    <p:sldId id="670" r:id="rId59"/>
    <p:sldId id="593" r:id="rId60"/>
    <p:sldId id="752" r:id="rId61"/>
    <p:sldId id="1158" r:id="rId62"/>
    <p:sldId id="315" r:id="rId63"/>
    <p:sldId id="316" r:id="rId64"/>
    <p:sldId id="594" r:id="rId65"/>
    <p:sldId id="751" r:id="rId66"/>
    <p:sldId id="1159" r:id="rId67"/>
    <p:sldId id="317" r:id="rId68"/>
    <p:sldId id="669" r:id="rId69"/>
    <p:sldId id="595" r:id="rId70"/>
    <p:sldId id="750" r:id="rId71"/>
    <p:sldId id="1160" r:id="rId72"/>
    <p:sldId id="325" r:id="rId73"/>
    <p:sldId id="326" r:id="rId74"/>
    <p:sldId id="327" r:id="rId75"/>
    <p:sldId id="596" r:id="rId76"/>
    <p:sldId id="749" r:id="rId77"/>
    <p:sldId id="1161" r:id="rId78"/>
    <p:sldId id="597" r:id="rId79"/>
    <p:sldId id="1329" r:id="rId80"/>
    <p:sldId id="1162" r:id="rId81"/>
    <p:sldId id="334" r:id="rId82"/>
    <p:sldId id="668" r:id="rId83"/>
    <p:sldId id="598" r:id="rId84"/>
    <p:sldId id="747" r:id="rId85"/>
    <p:sldId id="1163" r:id="rId86"/>
    <p:sldId id="599" r:id="rId87"/>
    <p:sldId id="746" r:id="rId88"/>
    <p:sldId id="1164" r:id="rId89"/>
    <p:sldId id="600" r:id="rId90"/>
    <p:sldId id="745" r:id="rId91"/>
    <p:sldId id="1165" r:id="rId92"/>
    <p:sldId id="601" r:id="rId93"/>
    <p:sldId id="744" r:id="rId94"/>
    <p:sldId id="1166" r:id="rId95"/>
    <p:sldId id="348" r:id="rId96"/>
    <p:sldId id="349" r:id="rId97"/>
    <p:sldId id="602" r:id="rId98"/>
    <p:sldId id="743" r:id="rId99"/>
    <p:sldId id="1167" r:id="rId100"/>
    <p:sldId id="603" r:id="rId101"/>
    <p:sldId id="742" r:id="rId102"/>
    <p:sldId id="1168" r:id="rId103"/>
    <p:sldId id="666" r:id="rId104"/>
    <p:sldId id="667" r:id="rId105"/>
    <p:sldId id="936" r:id="rId106"/>
    <p:sldId id="937" r:id="rId107"/>
    <p:sldId id="938" r:id="rId108"/>
    <p:sldId id="939" r:id="rId109"/>
    <p:sldId id="1169" r:id="rId110"/>
    <p:sldId id="941" r:id="rId111"/>
    <p:sldId id="942" r:id="rId112"/>
    <p:sldId id="943" r:id="rId113"/>
    <p:sldId id="944" r:id="rId114"/>
    <p:sldId id="945" r:id="rId115"/>
    <p:sldId id="946" r:id="rId116"/>
    <p:sldId id="947" r:id="rId117"/>
    <p:sldId id="948" r:id="rId118"/>
    <p:sldId id="949" r:id="rId119"/>
    <p:sldId id="1170" r:id="rId120"/>
    <p:sldId id="951" r:id="rId121"/>
    <p:sldId id="952" r:id="rId122"/>
    <p:sldId id="1171" r:id="rId123"/>
    <p:sldId id="954" r:id="rId124"/>
    <p:sldId id="955" r:id="rId125"/>
    <p:sldId id="1172" r:id="rId126"/>
    <p:sldId id="957" r:id="rId127"/>
    <p:sldId id="958" r:id="rId128"/>
    <p:sldId id="959" r:id="rId129"/>
    <p:sldId id="1174" r:id="rId130"/>
    <p:sldId id="961" r:id="rId131"/>
    <p:sldId id="962" r:id="rId132"/>
    <p:sldId id="1175" r:id="rId133"/>
    <p:sldId id="964" r:id="rId134"/>
    <p:sldId id="965" r:id="rId135"/>
    <p:sldId id="1176" r:id="rId136"/>
    <p:sldId id="967" r:id="rId137"/>
    <p:sldId id="968" r:id="rId138"/>
    <p:sldId id="1177" r:id="rId139"/>
    <p:sldId id="970" r:id="rId140"/>
    <p:sldId id="971" r:id="rId141"/>
    <p:sldId id="972" r:id="rId142"/>
    <p:sldId id="973" r:id="rId143"/>
    <p:sldId id="974" r:id="rId144"/>
    <p:sldId id="975" r:id="rId145"/>
    <p:sldId id="976" r:id="rId146"/>
    <p:sldId id="977" r:id="rId147"/>
    <p:sldId id="978" r:id="rId148"/>
    <p:sldId id="979" r:id="rId149"/>
    <p:sldId id="980" r:id="rId150"/>
    <p:sldId id="981" r:id="rId151"/>
    <p:sldId id="982" r:id="rId152"/>
    <p:sldId id="983" r:id="rId153"/>
    <p:sldId id="984" r:id="rId154"/>
    <p:sldId id="985" r:id="rId155"/>
    <p:sldId id="1178" r:id="rId156"/>
    <p:sldId id="988" r:id="rId157"/>
    <p:sldId id="989" r:id="rId158"/>
    <p:sldId id="990" r:id="rId159"/>
    <p:sldId id="991" r:id="rId160"/>
    <p:sldId id="992" r:id="rId161"/>
    <p:sldId id="993" r:id="rId162"/>
    <p:sldId id="994" r:id="rId163"/>
    <p:sldId id="995" r:id="rId164"/>
    <p:sldId id="1179" r:id="rId165"/>
    <p:sldId id="997" r:id="rId166"/>
    <p:sldId id="998" r:id="rId167"/>
    <p:sldId id="999" r:id="rId168"/>
    <p:sldId id="1000" r:id="rId169"/>
    <p:sldId id="1001" r:id="rId170"/>
    <p:sldId id="1180" r:id="rId171"/>
    <p:sldId id="1003" r:id="rId172"/>
    <p:sldId id="1004" r:id="rId173"/>
    <p:sldId id="1005" r:id="rId174"/>
    <p:sldId id="1006" r:id="rId175"/>
    <p:sldId id="1181" r:id="rId176"/>
    <p:sldId id="1008" r:id="rId177"/>
    <p:sldId id="1009" r:id="rId178"/>
    <p:sldId id="1010" r:id="rId179"/>
    <p:sldId id="1011" r:id="rId180"/>
    <p:sldId id="1182" r:id="rId181"/>
    <p:sldId id="1013" r:id="rId182"/>
    <p:sldId id="1014" r:id="rId183"/>
    <p:sldId id="1183" r:id="rId184"/>
    <p:sldId id="1016" r:id="rId185"/>
    <p:sldId id="1017" r:id="rId186"/>
    <p:sldId id="1018" r:id="rId187"/>
    <p:sldId id="1184" r:id="rId188"/>
    <p:sldId id="1020" r:id="rId189"/>
    <p:sldId id="1022" r:id="rId190"/>
    <p:sldId id="1021" r:id="rId191"/>
    <p:sldId id="1024" r:id="rId192"/>
    <p:sldId id="1025" r:id="rId193"/>
    <p:sldId id="1026" r:id="rId194"/>
    <p:sldId id="1185" r:id="rId195"/>
    <p:sldId id="1028" r:id="rId196"/>
    <p:sldId id="1029" r:id="rId197"/>
    <p:sldId id="1030" r:id="rId198"/>
    <p:sldId id="1031" r:id="rId199"/>
    <p:sldId id="1186" r:id="rId200"/>
    <p:sldId id="1033" r:id="rId201"/>
    <p:sldId id="1034" r:id="rId202"/>
    <p:sldId id="1035" r:id="rId203"/>
    <p:sldId id="1036" r:id="rId204"/>
    <p:sldId id="1037" r:id="rId205"/>
    <p:sldId id="1038" r:id="rId206"/>
    <p:sldId id="1039" r:id="rId207"/>
    <p:sldId id="1040" r:id="rId208"/>
    <p:sldId id="1041" r:id="rId209"/>
    <p:sldId id="1042" r:id="rId210"/>
    <p:sldId id="1043" r:id="rId211"/>
    <p:sldId id="1044" r:id="rId212"/>
    <p:sldId id="1045" r:id="rId213"/>
    <p:sldId id="1046" r:id="rId214"/>
    <p:sldId id="1047" r:id="rId215"/>
    <p:sldId id="1048" r:id="rId216"/>
    <p:sldId id="1187" r:id="rId217"/>
    <p:sldId id="1050" r:id="rId218"/>
    <p:sldId id="1188" r:id="rId219"/>
    <p:sldId id="1052" r:id="rId220"/>
    <p:sldId id="604" r:id="rId221"/>
    <p:sldId id="763" r:id="rId222"/>
    <p:sldId id="605" r:id="rId223"/>
    <p:sldId id="741" r:id="rId224"/>
    <p:sldId id="1189" r:id="rId225"/>
    <p:sldId id="606" r:id="rId226"/>
    <p:sldId id="740" r:id="rId227"/>
    <p:sldId id="1190" r:id="rId228"/>
    <p:sldId id="367" r:id="rId229"/>
    <p:sldId id="607" r:id="rId230"/>
    <p:sldId id="739" r:id="rId231"/>
    <p:sldId id="1191" r:id="rId232"/>
    <p:sldId id="665" r:id="rId233"/>
    <p:sldId id="1054" r:id="rId234"/>
    <p:sldId id="1053" r:id="rId235"/>
    <p:sldId id="1055" r:id="rId236"/>
    <p:sldId id="1056" r:id="rId237"/>
    <p:sldId id="1057" r:id="rId238"/>
    <p:sldId id="1192" r:id="rId239"/>
    <p:sldId id="1059" r:id="rId240"/>
    <p:sldId id="1060" r:id="rId241"/>
    <p:sldId id="1061" r:id="rId242"/>
    <p:sldId id="1193" r:id="rId243"/>
    <p:sldId id="1063" r:id="rId244"/>
    <p:sldId id="1064" r:id="rId245"/>
    <p:sldId id="1065" r:id="rId246"/>
    <p:sldId id="1194" r:id="rId247"/>
    <p:sldId id="1067" r:id="rId248"/>
    <p:sldId id="1068" r:id="rId249"/>
    <p:sldId id="1069" r:id="rId250"/>
    <p:sldId id="1070" r:id="rId251"/>
    <p:sldId id="1195" r:id="rId252"/>
    <p:sldId id="1072" r:id="rId253"/>
    <p:sldId id="1073" r:id="rId254"/>
    <p:sldId id="1074" r:id="rId255"/>
    <p:sldId id="1075" r:id="rId256"/>
    <p:sldId id="1098" r:id="rId257"/>
    <p:sldId id="1076" r:id="rId258"/>
    <p:sldId id="1077" r:id="rId259"/>
    <p:sldId id="1078" r:id="rId260"/>
    <p:sldId id="1079" r:id="rId261"/>
    <p:sldId id="1196" r:id="rId262"/>
    <p:sldId id="1082" r:id="rId263"/>
    <p:sldId id="1083" r:id="rId264"/>
    <p:sldId id="1084" r:id="rId265"/>
    <p:sldId id="1085" r:id="rId266"/>
    <p:sldId id="1086" r:id="rId267"/>
    <p:sldId id="1087" r:id="rId268"/>
    <p:sldId id="1088" r:id="rId269"/>
    <p:sldId id="1089" r:id="rId270"/>
    <p:sldId id="1090" r:id="rId271"/>
    <p:sldId id="1091" r:id="rId272"/>
    <p:sldId id="1197" r:id="rId273"/>
    <p:sldId id="1093" r:id="rId274"/>
    <p:sldId id="1094" r:id="rId275"/>
    <p:sldId id="1198" r:id="rId276"/>
    <p:sldId id="1097" r:id="rId277"/>
    <p:sldId id="1112" r:id="rId278"/>
    <p:sldId id="1099" r:id="rId279"/>
    <p:sldId id="1100" r:id="rId280"/>
    <p:sldId id="1101" r:id="rId281"/>
    <p:sldId id="1199" r:id="rId282"/>
    <p:sldId id="1104" r:id="rId283"/>
    <p:sldId id="1105" r:id="rId284"/>
    <p:sldId id="1106" r:id="rId285"/>
    <p:sldId id="1107" r:id="rId286"/>
    <p:sldId id="1108" r:id="rId287"/>
    <p:sldId id="1109" r:id="rId288"/>
    <p:sldId id="1200" r:id="rId289"/>
    <p:sldId id="1111" r:id="rId290"/>
    <p:sldId id="1125" r:id="rId291"/>
    <p:sldId id="1113" r:id="rId292"/>
    <p:sldId id="1114" r:id="rId293"/>
    <p:sldId id="1115" r:id="rId294"/>
    <p:sldId id="1116" r:id="rId295"/>
    <p:sldId id="1201" r:id="rId296"/>
    <p:sldId id="1118" r:id="rId297"/>
    <p:sldId id="1119" r:id="rId298"/>
    <p:sldId id="1202" r:id="rId299"/>
    <p:sldId id="1121" r:id="rId300"/>
    <p:sldId id="1122" r:id="rId301"/>
    <p:sldId id="1203" r:id="rId302"/>
    <p:sldId id="1124" r:id="rId303"/>
    <p:sldId id="1204" r:id="rId304"/>
    <p:sldId id="1205" r:id="rId305"/>
    <p:sldId id="1206" r:id="rId306"/>
    <p:sldId id="1207" r:id="rId307"/>
    <p:sldId id="1208" r:id="rId308"/>
    <p:sldId id="1209" r:id="rId309"/>
    <p:sldId id="1210" r:id="rId310"/>
    <p:sldId id="1211" r:id="rId311"/>
    <p:sldId id="1216" r:id="rId312"/>
    <p:sldId id="1229" r:id="rId313"/>
    <p:sldId id="1230" r:id="rId314"/>
    <p:sldId id="1231" r:id="rId315"/>
    <p:sldId id="1233" r:id="rId316"/>
    <p:sldId id="1234" r:id="rId317"/>
    <p:sldId id="1235" r:id="rId318"/>
    <p:sldId id="1236" r:id="rId319"/>
    <p:sldId id="1237" r:id="rId320"/>
    <p:sldId id="1238" r:id="rId321"/>
    <p:sldId id="1239" r:id="rId322"/>
    <p:sldId id="1241" r:id="rId323"/>
    <p:sldId id="1242" r:id="rId324"/>
    <p:sldId id="1243" r:id="rId325"/>
    <p:sldId id="1244" r:id="rId326"/>
    <p:sldId id="1245" r:id="rId327"/>
    <p:sldId id="1246" r:id="rId328"/>
    <p:sldId id="1247" r:id="rId329"/>
    <p:sldId id="1248" r:id="rId330"/>
    <p:sldId id="1249" r:id="rId331"/>
    <p:sldId id="1250" r:id="rId332"/>
    <p:sldId id="1251" r:id="rId333"/>
    <p:sldId id="1252" r:id="rId334"/>
    <p:sldId id="1253" r:id="rId335"/>
    <p:sldId id="1254" r:id="rId336"/>
    <p:sldId id="1255" r:id="rId337"/>
    <p:sldId id="1256" r:id="rId338"/>
    <p:sldId id="1257" r:id="rId339"/>
    <p:sldId id="1258" r:id="rId340"/>
    <p:sldId id="1259" r:id="rId341"/>
    <p:sldId id="1260" r:id="rId342"/>
    <p:sldId id="1261" r:id="rId343"/>
    <p:sldId id="1262" r:id="rId344"/>
    <p:sldId id="1263" r:id="rId345"/>
    <p:sldId id="1264" r:id="rId346"/>
    <p:sldId id="1265" r:id="rId347"/>
    <p:sldId id="1266" r:id="rId348"/>
    <p:sldId id="1267" r:id="rId349"/>
    <p:sldId id="1268" r:id="rId350"/>
    <p:sldId id="1269" r:id="rId351"/>
    <p:sldId id="1270" r:id="rId352"/>
    <p:sldId id="1271" r:id="rId353"/>
    <p:sldId id="1272" r:id="rId354"/>
    <p:sldId id="1273" r:id="rId355"/>
    <p:sldId id="1274" r:id="rId356"/>
    <p:sldId id="1275" r:id="rId357"/>
    <p:sldId id="1276" r:id="rId358"/>
    <p:sldId id="1277" r:id="rId359"/>
    <p:sldId id="1278" r:id="rId360"/>
    <p:sldId id="1279" r:id="rId361"/>
    <p:sldId id="1280" r:id="rId362"/>
    <p:sldId id="1281" r:id="rId363"/>
    <p:sldId id="1282" r:id="rId364"/>
    <p:sldId id="1284" r:id="rId365"/>
    <p:sldId id="1285" r:id="rId366"/>
    <p:sldId id="1286" r:id="rId367"/>
    <p:sldId id="1287" r:id="rId368"/>
    <p:sldId id="1288" r:id="rId369"/>
    <p:sldId id="1289" r:id="rId370"/>
    <p:sldId id="1290" r:id="rId371"/>
    <p:sldId id="1291" r:id="rId372"/>
    <p:sldId id="1292" r:id="rId373"/>
    <p:sldId id="1293" r:id="rId374"/>
    <p:sldId id="1294" r:id="rId375"/>
    <p:sldId id="1295" r:id="rId376"/>
    <p:sldId id="1296" r:id="rId377"/>
    <p:sldId id="1297" r:id="rId378"/>
    <p:sldId id="1298" r:id="rId379"/>
    <p:sldId id="1299" r:id="rId380"/>
    <p:sldId id="1300" r:id="rId381"/>
    <p:sldId id="1302" r:id="rId382"/>
    <p:sldId id="1303" r:id="rId383"/>
    <p:sldId id="1304" r:id="rId384"/>
    <p:sldId id="1305" r:id="rId385"/>
    <p:sldId id="1306" r:id="rId386"/>
    <p:sldId id="1307" r:id="rId387"/>
    <p:sldId id="1308" r:id="rId388"/>
    <p:sldId id="1309" r:id="rId389"/>
    <p:sldId id="1310" r:id="rId390"/>
    <p:sldId id="1311" r:id="rId391"/>
    <p:sldId id="1312" r:id="rId392"/>
    <p:sldId id="1313" r:id="rId393"/>
    <p:sldId id="1314" r:id="rId394"/>
    <p:sldId id="1315" r:id="rId395"/>
    <p:sldId id="1316" r:id="rId396"/>
    <p:sldId id="1317" r:id="rId397"/>
    <p:sldId id="1318" r:id="rId398"/>
    <p:sldId id="1319" r:id="rId399"/>
    <p:sldId id="1321" r:id="rId400"/>
    <p:sldId id="1322" r:id="rId401"/>
    <p:sldId id="1323" r:id="rId402"/>
    <p:sldId id="1326" r:id="rId403"/>
  </p:sldIdLst>
  <p:sldSz cx="9144000" cy="6858000" type="screen4x3"/>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6">
          <p15:clr>
            <a:srgbClr val="A4A3A4"/>
          </p15:clr>
        </p15:guide>
        <p15:guide id="2" pos="290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3ECE"/>
    <a:srgbClr val="3A56CE"/>
    <a:srgbClr val="DB2525"/>
    <a:srgbClr val="B41E1E"/>
    <a:srgbClr val="5D8416"/>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210" autoAdjust="0"/>
    <p:restoredTop sz="92701" autoAdjust="0"/>
  </p:normalViewPr>
  <p:slideViewPr>
    <p:cSldViewPr snapToGrid="0">
      <p:cViewPr varScale="1">
        <p:scale>
          <a:sx n="63" d="100"/>
          <a:sy n="63" d="100"/>
        </p:scale>
        <p:origin x="1854" y="72"/>
      </p:cViewPr>
      <p:guideLst>
        <p:guide orient="horz" pos="2226"/>
        <p:guide pos="290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402" Type="http://schemas.openxmlformats.org/officeDocument/2006/relationships/slide" Target="slides/slide401.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notesMaster" Target="notesMasters/notesMaster1.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handoutMaster" Target="handoutMasters/handoutMaster1.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presProps" Target="presProp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viewProps" Target="viewProps.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tableStyles" Target="tableStyle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microsoft.com/office/2015/10/relationships/revisionInfo" Target="revisionInfo.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2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p3d/>
          </c:spPr>
          <c:invertIfNegative val="0"/>
          <c:dLbls>
            <c:dLbl>
              <c:idx val="0"/>
              <c:layout>
                <c:manualLayout>
                  <c:x val="2.847431169568902E-3"/>
                  <c:y val="0.1431007749481939"/>
                </c:manualLayout>
              </c:layout>
              <c:tx>
                <c:rich>
                  <a:bodyPr/>
                  <a:lstStyle/>
                  <a:p>
                    <a:r>
                      <a:rPr lang="en-US" sz="2000"/>
                      <a:t>ISO 9001 (QMS)</a:t>
                    </a:r>
                    <a:endParaRPr lang="en-US" sz="1800"/>
                  </a:p>
                </c:rich>
              </c:tx>
              <c:dLblPos val="out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24E-4EC9-B276-45B4D2F69294}"/>
                </c:ext>
              </c:extLst>
            </c:dLbl>
            <c:dLbl>
              <c:idx val="1"/>
              <c:layout>
                <c:manualLayout>
                  <c:x val="-1.5702320941585056E-3"/>
                  <c:y val="0.35482249344030203"/>
                </c:manualLayout>
              </c:layout>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24E-4EC9-B276-45B4D2F69294}"/>
                </c:ext>
              </c:extLst>
            </c:dLbl>
            <c:dLbl>
              <c:idx val="2"/>
              <c:layout>
                <c:manualLayout>
                  <c:x val="6.0386415529585296E-3"/>
                  <c:y val="0.40782636598106498"/>
                </c:manualLayout>
              </c:layout>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24E-4EC9-B276-45B4D2F69294}"/>
                </c:ext>
              </c:extLst>
            </c:dLbl>
            <c:dLbl>
              <c:idx val="3"/>
              <c:layout>
                <c:manualLayout>
                  <c:x val="2.7913647764891102E-3"/>
                  <c:y val="0.234075648053441"/>
                </c:manualLayout>
              </c:layout>
              <c:tx>
                <c:rich>
                  <a:bodyPr/>
                  <a:lstStyle/>
                  <a:p>
                    <a:r>
                      <a:rPr lang="en-US"/>
                      <a:t> 5S, Kaizen</a:t>
                    </a:r>
                  </a:p>
                </c:rich>
              </c:tx>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24E-4EC9-B276-45B4D2F69294}"/>
                </c:ext>
              </c:extLst>
            </c:dLbl>
            <c:dLbl>
              <c:idx val="4"/>
              <c:layout>
                <c:manualLayout>
                  <c:x val="7.2464166357482903E-3"/>
                  <c:y val="0.33133501710793101"/>
                </c:manualLayout>
              </c:layout>
              <c:tx>
                <c:rich>
                  <a:bodyPr rot="-5400000" spcFirstLastPara="1" vertOverflow="ellipsis" wrap="square" lIns="38100" tIns="19050" rIns="38100" bIns="19050" anchor="ctr" anchorCtr="1"/>
                  <a:lstStyle/>
                  <a:p>
                    <a:pPr>
                      <a:defRPr lang="en-US" sz="1850" b="0" i="0" u="none" strike="noStrike" kern="1200" baseline="0">
                        <a:solidFill>
                          <a:schemeClr val="tx1"/>
                        </a:solidFill>
                        <a:latin typeface="+mn-lt"/>
                        <a:ea typeface="+mn-ea"/>
                        <a:cs typeface="+mn-cs"/>
                      </a:defRPr>
                    </a:pPr>
                    <a:r>
                      <a:rPr lang="en-US" sz="1850"/>
                      <a:t>Clean Development</a:t>
                    </a:r>
                  </a:p>
                </c:rich>
              </c:tx>
              <c:spPr>
                <a:noFill/>
                <a:ln>
                  <a:noFill/>
                </a:ln>
                <a:effectLst/>
              </c:spPr>
              <c:txPr>
                <a:bodyPr rot="-5400000" spcFirstLastPara="1" vertOverflow="ellipsis" wrap="square" lIns="38100" tIns="19050" rIns="38100" bIns="19050" anchor="ctr" anchorCtr="1"/>
                <a:lstStyle/>
                <a:p>
                  <a:pPr>
                    <a:defRPr lang="en-US" sz="1850" b="0"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24E-4EC9-B276-45B4D2F69294}"/>
                </c:ext>
              </c:extLst>
            </c:dLbl>
            <c:dLbl>
              <c:idx val="5"/>
              <c:layout>
                <c:manualLayout>
                  <c:x val="8.4539578575480306E-3"/>
                  <c:y val="0.26044803612141798"/>
                </c:manualLayout>
              </c:layout>
              <c:tx>
                <c:rich>
                  <a:bodyPr/>
                  <a:lstStyle/>
                  <a:p>
                    <a:r>
                      <a:rPr lang="en-US"/>
                      <a:t>Supply Chain</a:t>
                    </a:r>
                  </a:p>
                </c:rich>
              </c:tx>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24E-4EC9-B276-45B4D2F69294}"/>
                </c:ext>
              </c:extLst>
            </c:dLbl>
            <c:dLbl>
              <c:idx val="6"/>
              <c:layout>
                <c:manualLayout>
                  <c:x val="6.0385522461866197E-3"/>
                  <c:y val="0.15019762845849799"/>
                </c:manualLayout>
              </c:layout>
              <c:tx>
                <c:rich>
                  <a:bodyPr/>
                  <a:lstStyle/>
                  <a:p>
                    <a:r>
                      <a:rPr lang="en-US"/>
                      <a:t>Energy</a:t>
                    </a:r>
                  </a:p>
                </c:rich>
              </c:tx>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24E-4EC9-B276-45B4D2F69294}"/>
                </c:ext>
              </c:extLst>
            </c:dLbl>
            <c:dLbl>
              <c:idx val="7"/>
              <c:layout>
                <c:manualLayout>
                  <c:x val="6.0386473429951699E-3"/>
                  <c:y val="9.0909090909090898E-2"/>
                </c:manualLayout>
              </c:layout>
              <c:dLblPos val="out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24E-4EC9-B276-45B4D2F69294}"/>
                </c:ext>
              </c:extLst>
            </c:dLbl>
            <c:spPr>
              <a:noFill/>
              <a:ln>
                <a:noFill/>
              </a:ln>
              <a:effectLst/>
            </c:spPr>
            <c:txPr>
              <a:bodyPr rot="-5400000" spcFirstLastPara="1" vertOverflow="ellipsis" wrap="square" lIns="38100" tIns="19050" rIns="38100" bIns="19050" anchor="ctr" anchorCtr="1"/>
              <a:lstStyle/>
              <a:p>
                <a:pPr>
                  <a:defRPr lang="en-US" sz="2000" b="0"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cat>
            <c:strRef>
              <c:f>Sheet1!$A$1:$A$8</c:f>
              <c:strCache>
                <c:ptCount val="8"/>
                <c:pt idx="0">
                  <c:v>ISO 9001 (QMS)</c:v>
                </c:pt>
                <c:pt idx="1">
                  <c:v>ISO 14001 (EMS)</c:v>
                </c:pt>
                <c:pt idx="2">
                  <c:v>Lean Manufacturing </c:v>
                </c:pt>
                <c:pt idx="3">
                  <c:v>Improvement Initiatives (5S, Kaizen)</c:v>
                </c:pt>
                <c:pt idx="4">
                  <c:v>Clean Development Mechanism</c:v>
                </c:pt>
                <c:pt idx="5">
                  <c:v>Supply Chain Management</c:v>
                </c:pt>
                <c:pt idx="6">
                  <c:v>Energy Conservation</c:v>
                </c:pt>
                <c:pt idx="7">
                  <c:v>IPR</c:v>
                </c:pt>
              </c:strCache>
            </c:strRef>
          </c:cat>
          <c:val>
            <c:numRef>
              <c:f>Sheet1!$B$1:$B$8</c:f>
              <c:numCache>
                <c:formatCode>General</c:formatCode>
                <c:ptCount val="8"/>
                <c:pt idx="0">
                  <c:v>18</c:v>
                </c:pt>
                <c:pt idx="1">
                  <c:v>12</c:v>
                </c:pt>
                <c:pt idx="2">
                  <c:v>11</c:v>
                </c:pt>
                <c:pt idx="3">
                  <c:v>7</c:v>
                </c:pt>
                <c:pt idx="4">
                  <c:v>7</c:v>
                </c:pt>
                <c:pt idx="5">
                  <c:v>7</c:v>
                </c:pt>
                <c:pt idx="6">
                  <c:v>4</c:v>
                </c:pt>
                <c:pt idx="7">
                  <c:v>4</c:v>
                </c:pt>
              </c:numCache>
            </c:numRef>
          </c:val>
          <c:extLst>
            <c:ext xmlns:c16="http://schemas.microsoft.com/office/drawing/2014/chart" uri="{C3380CC4-5D6E-409C-BE32-E72D297353CC}">
              <c16:uniqueId val="{00000008-624E-4EC9-B276-45B4D2F69294}"/>
            </c:ext>
          </c:extLst>
        </c:ser>
        <c:dLbls>
          <c:showLegendKey val="0"/>
          <c:showVal val="0"/>
          <c:showCatName val="0"/>
          <c:showSerName val="0"/>
          <c:showPercent val="0"/>
          <c:showBubbleSize val="0"/>
        </c:dLbls>
        <c:gapWidth val="150"/>
        <c:axId val="-2096277512"/>
        <c:axId val="-2096273896"/>
      </c:barChart>
      <c:catAx>
        <c:axId val="-2096277512"/>
        <c:scaling>
          <c:orientation val="minMax"/>
        </c:scaling>
        <c:delete val="0"/>
        <c:axPos val="b"/>
        <c:numFmt formatCode="General" sourceLinked="0"/>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lang="en-US" sz="1100" b="1" i="0" u="none" strike="noStrike" kern="1200" baseline="0">
                <a:solidFill>
                  <a:schemeClr val="tx1"/>
                </a:solidFill>
                <a:latin typeface="+mn-lt"/>
                <a:ea typeface="+mn-ea"/>
                <a:cs typeface="+mn-cs"/>
              </a:defRPr>
            </a:pPr>
            <a:endParaRPr lang="en-US"/>
          </a:p>
        </c:txPr>
        <c:crossAx val="-2096273896"/>
        <c:crosses val="autoZero"/>
        <c:auto val="1"/>
        <c:lblAlgn val="ctr"/>
        <c:lblOffset val="100"/>
        <c:noMultiLvlLbl val="0"/>
      </c:catAx>
      <c:valAx>
        <c:axId val="-2096273896"/>
        <c:scaling>
          <c:orientation val="minMax"/>
        </c:scaling>
        <c:delete val="0"/>
        <c:axPos val="l"/>
        <c:numFmt formatCode="General"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2096277512"/>
        <c:crosses val="autoZero"/>
        <c:crossBetween val="between"/>
      </c:valAx>
      <c:spPr>
        <a:solidFill>
          <a:srgbClr val="FFFFFF"/>
        </a:solidFill>
        <a:ln>
          <a:noFill/>
        </a:ln>
        <a:effectLst/>
      </c:spPr>
    </c:plotArea>
    <c:plotVisOnly val="1"/>
    <c:dispBlanksAs val="gap"/>
    <c:showDLblsOverMax val="0"/>
  </c:chart>
  <c:spPr>
    <a:solidFill>
      <a:srgbClr val="FFFFFF"/>
    </a:solidFill>
    <a:ln w="9525" cap="flat" cmpd="sng" algn="ctr">
      <a:solidFill>
        <a:srgbClr val="FFFFFF"/>
      </a:solidFill>
      <a:prstDash val="solid"/>
    </a:ln>
    <a:effectLst/>
  </c:spPr>
  <c:txPr>
    <a:bodyPr/>
    <a:lstStyle/>
    <a:p>
      <a:pPr>
        <a:defRPr lang="en-US"/>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66A1B99-3C10-5D49-A3DC-40C32AD48B03}" type="doc">
      <dgm:prSet loTypeId="urn:microsoft.com/office/officeart/2005/8/layout/chevron1" loCatId="" qsTypeId="urn:microsoft.com/office/officeart/2005/8/quickstyle/simple4#1" qsCatId="simple" csTypeId="urn:microsoft.com/office/officeart/2005/8/colors/accent1_2#1" csCatId="accent1" phldr="1"/>
      <dgm:spPr/>
    </dgm:pt>
    <dgm:pt modelId="{90C5F7A2-04F0-C14A-8847-EE5CAE727057}">
      <dgm:prSet phldrT="[Text]" custT="1"/>
      <dgm:spPr>
        <a:solidFill>
          <a:srgbClr val="92D050"/>
        </a:solidFill>
      </dgm:spPr>
      <dgm:t>
        <a:bodyPr/>
        <a:lstStyle/>
        <a:p>
          <a:r>
            <a:rPr lang="en-US" sz="2000" b="1" dirty="0"/>
            <a:t>PILOT PROJECT</a:t>
          </a:r>
        </a:p>
        <a:p>
          <a:r>
            <a:rPr lang="en-US" sz="2000" dirty="0"/>
            <a:t>(Completed in Jan, 2016)</a:t>
          </a:r>
        </a:p>
      </dgm:t>
    </dgm:pt>
    <dgm:pt modelId="{CAEE2538-AA68-764B-A5C1-9D64E934492F}" type="parTrans" cxnId="{81D50AF6-8505-4947-AD6E-0129AB0F1E0B}">
      <dgm:prSet/>
      <dgm:spPr/>
      <dgm:t>
        <a:bodyPr/>
        <a:lstStyle/>
        <a:p>
          <a:endParaRPr lang="en-US"/>
        </a:p>
      </dgm:t>
    </dgm:pt>
    <dgm:pt modelId="{699F4B55-614A-3D4A-9260-5DF9C9A0BA52}" type="sibTrans" cxnId="{81D50AF6-8505-4947-AD6E-0129AB0F1E0B}">
      <dgm:prSet/>
      <dgm:spPr/>
      <dgm:t>
        <a:bodyPr/>
        <a:lstStyle/>
        <a:p>
          <a:endParaRPr lang="en-US"/>
        </a:p>
      </dgm:t>
    </dgm:pt>
    <dgm:pt modelId="{0BBA1240-78C5-A646-B1DA-5ABAFEFE9FFE}">
      <dgm:prSet phldrT="[Text]"/>
      <dgm:spPr/>
      <dgm:t>
        <a:bodyPr/>
        <a:lstStyle/>
        <a:p>
          <a:r>
            <a:rPr lang="en-US" dirty="0"/>
            <a:t>Scale-up</a:t>
          </a:r>
        </a:p>
      </dgm:t>
    </dgm:pt>
    <dgm:pt modelId="{FB6648A3-9F64-D744-B1D3-7F32DC6FC227}" type="parTrans" cxnId="{ED8E24A2-F3E6-314A-8011-4A0606539F9F}">
      <dgm:prSet/>
      <dgm:spPr/>
      <dgm:t>
        <a:bodyPr/>
        <a:lstStyle/>
        <a:p>
          <a:endParaRPr lang="en-US"/>
        </a:p>
      </dgm:t>
    </dgm:pt>
    <dgm:pt modelId="{88B54A21-46CE-D947-B50B-BAC7AC969F5F}" type="sibTrans" cxnId="{ED8E24A2-F3E6-314A-8011-4A0606539F9F}">
      <dgm:prSet/>
      <dgm:spPr/>
      <dgm:t>
        <a:bodyPr/>
        <a:lstStyle/>
        <a:p>
          <a:endParaRPr lang="en-US"/>
        </a:p>
      </dgm:t>
    </dgm:pt>
    <dgm:pt modelId="{6BD99A5A-0218-AA42-B5A4-CE5B6633613D}">
      <dgm:prSet/>
      <dgm:spPr/>
      <dgm:t>
        <a:bodyPr/>
        <a:lstStyle/>
        <a:p>
          <a:r>
            <a:rPr lang="en-US" dirty="0"/>
            <a:t>National Rollout</a:t>
          </a:r>
        </a:p>
      </dgm:t>
    </dgm:pt>
    <dgm:pt modelId="{0D5771AA-CDFB-D343-91F7-D232E7D3699D}" type="parTrans" cxnId="{21D10451-E869-004C-9D3B-ACB308D62B89}">
      <dgm:prSet/>
      <dgm:spPr/>
      <dgm:t>
        <a:bodyPr/>
        <a:lstStyle/>
        <a:p>
          <a:endParaRPr lang="en-US"/>
        </a:p>
      </dgm:t>
    </dgm:pt>
    <dgm:pt modelId="{341FB9E3-B153-3A43-B760-FFDA8DCD911C}" type="sibTrans" cxnId="{21D10451-E869-004C-9D3B-ACB308D62B89}">
      <dgm:prSet/>
      <dgm:spPr/>
      <dgm:t>
        <a:bodyPr/>
        <a:lstStyle/>
        <a:p>
          <a:endParaRPr lang="en-US"/>
        </a:p>
      </dgm:t>
    </dgm:pt>
    <dgm:pt modelId="{ECA1EF98-FECE-4F46-9951-9A7F5468649C}" type="pres">
      <dgm:prSet presAssocID="{F66A1B99-3C10-5D49-A3DC-40C32AD48B03}" presName="Name0" presStyleCnt="0">
        <dgm:presLayoutVars>
          <dgm:dir/>
          <dgm:animLvl val="lvl"/>
          <dgm:resizeHandles val="exact"/>
        </dgm:presLayoutVars>
      </dgm:prSet>
      <dgm:spPr/>
    </dgm:pt>
    <dgm:pt modelId="{8A0035B6-1834-B540-9425-F0028B847011}" type="pres">
      <dgm:prSet presAssocID="{90C5F7A2-04F0-C14A-8847-EE5CAE727057}" presName="parTxOnly" presStyleLbl="node1" presStyleIdx="0" presStyleCnt="3">
        <dgm:presLayoutVars>
          <dgm:chMax val="0"/>
          <dgm:chPref val="0"/>
          <dgm:bulletEnabled val="1"/>
        </dgm:presLayoutVars>
      </dgm:prSet>
      <dgm:spPr/>
    </dgm:pt>
    <dgm:pt modelId="{B09F771A-42B0-DF41-AD50-A1999CFBE6A2}" type="pres">
      <dgm:prSet presAssocID="{699F4B55-614A-3D4A-9260-5DF9C9A0BA52}" presName="parTxOnlySpace" presStyleCnt="0"/>
      <dgm:spPr/>
    </dgm:pt>
    <dgm:pt modelId="{76A4B623-E377-4148-BB26-4CAA450FAC97}" type="pres">
      <dgm:prSet presAssocID="{6BD99A5A-0218-AA42-B5A4-CE5B6633613D}" presName="parTxOnly" presStyleLbl="node1" presStyleIdx="1" presStyleCnt="3">
        <dgm:presLayoutVars>
          <dgm:chMax val="0"/>
          <dgm:chPref val="0"/>
          <dgm:bulletEnabled val="1"/>
        </dgm:presLayoutVars>
      </dgm:prSet>
      <dgm:spPr/>
    </dgm:pt>
    <dgm:pt modelId="{5CB74587-8311-6D4C-90AE-D335E9B05592}" type="pres">
      <dgm:prSet presAssocID="{341FB9E3-B153-3A43-B760-FFDA8DCD911C}" presName="parTxOnlySpace" presStyleCnt="0"/>
      <dgm:spPr/>
    </dgm:pt>
    <dgm:pt modelId="{8C5E0C73-3F29-8044-BDD2-11FF1AF3A837}" type="pres">
      <dgm:prSet presAssocID="{0BBA1240-78C5-A646-B1DA-5ABAFEFE9FFE}" presName="parTxOnly" presStyleLbl="node1" presStyleIdx="2" presStyleCnt="3">
        <dgm:presLayoutVars>
          <dgm:chMax val="0"/>
          <dgm:chPref val="0"/>
          <dgm:bulletEnabled val="1"/>
        </dgm:presLayoutVars>
      </dgm:prSet>
      <dgm:spPr/>
    </dgm:pt>
  </dgm:ptLst>
  <dgm:cxnLst>
    <dgm:cxn modelId="{D9DE9F0C-9622-47DC-8EF1-B07F86B31998}" type="presOf" srcId="{6BD99A5A-0218-AA42-B5A4-CE5B6633613D}" destId="{76A4B623-E377-4148-BB26-4CAA450FAC97}" srcOrd="0" destOrd="0" presId="urn:microsoft.com/office/officeart/2005/8/layout/chevron1"/>
    <dgm:cxn modelId="{839C7317-8B9D-4C68-9BE2-B7F0185CC154}" type="presOf" srcId="{90C5F7A2-04F0-C14A-8847-EE5CAE727057}" destId="{8A0035B6-1834-B540-9425-F0028B847011}" srcOrd="0" destOrd="0" presId="urn:microsoft.com/office/officeart/2005/8/layout/chevron1"/>
    <dgm:cxn modelId="{1699B45B-3D76-4B4F-95B6-9226F026108F}" type="presOf" srcId="{0BBA1240-78C5-A646-B1DA-5ABAFEFE9FFE}" destId="{8C5E0C73-3F29-8044-BDD2-11FF1AF3A837}" srcOrd="0" destOrd="0" presId="urn:microsoft.com/office/officeart/2005/8/layout/chevron1"/>
    <dgm:cxn modelId="{0102BD63-F0E4-40E8-90B5-2161CCD9B57B}" type="presOf" srcId="{F66A1B99-3C10-5D49-A3DC-40C32AD48B03}" destId="{ECA1EF98-FECE-4F46-9951-9A7F5468649C}" srcOrd="0" destOrd="0" presId="urn:microsoft.com/office/officeart/2005/8/layout/chevron1"/>
    <dgm:cxn modelId="{21D10451-E869-004C-9D3B-ACB308D62B89}" srcId="{F66A1B99-3C10-5D49-A3DC-40C32AD48B03}" destId="{6BD99A5A-0218-AA42-B5A4-CE5B6633613D}" srcOrd="1" destOrd="0" parTransId="{0D5771AA-CDFB-D343-91F7-D232E7D3699D}" sibTransId="{341FB9E3-B153-3A43-B760-FFDA8DCD911C}"/>
    <dgm:cxn modelId="{ED8E24A2-F3E6-314A-8011-4A0606539F9F}" srcId="{F66A1B99-3C10-5D49-A3DC-40C32AD48B03}" destId="{0BBA1240-78C5-A646-B1DA-5ABAFEFE9FFE}" srcOrd="2" destOrd="0" parTransId="{FB6648A3-9F64-D744-B1D3-7F32DC6FC227}" sibTransId="{88B54A21-46CE-D947-B50B-BAC7AC969F5F}"/>
    <dgm:cxn modelId="{81D50AF6-8505-4947-AD6E-0129AB0F1E0B}" srcId="{F66A1B99-3C10-5D49-A3DC-40C32AD48B03}" destId="{90C5F7A2-04F0-C14A-8847-EE5CAE727057}" srcOrd="0" destOrd="0" parTransId="{CAEE2538-AA68-764B-A5C1-9D64E934492F}" sibTransId="{699F4B55-614A-3D4A-9260-5DF9C9A0BA52}"/>
    <dgm:cxn modelId="{C3C769CF-436B-4ECB-9622-3C8501E1AA4B}" type="presParOf" srcId="{ECA1EF98-FECE-4F46-9951-9A7F5468649C}" destId="{8A0035B6-1834-B540-9425-F0028B847011}" srcOrd="0" destOrd="0" presId="urn:microsoft.com/office/officeart/2005/8/layout/chevron1"/>
    <dgm:cxn modelId="{72D848CF-433D-4A7E-B1CF-11A291A7DEF7}" type="presParOf" srcId="{ECA1EF98-FECE-4F46-9951-9A7F5468649C}" destId="{B09F771A-42B0-DF41-AD50-A1999CFBE6A2}" srcOrd="1" destOrd="0" presId="urn:microsoft.com/office/officeart/2005/8/layout/chevron1"/>
    <dgm:cxn modelId="{A6010CFA-0CD8-4FF1-BFD0-9DE5861B1B64}" type="presParOf" srcId="{ECA1EF98-FECE-4F46-9951-9A7F5468649C}" destId="{76A4B623-E377-4148-BB26-4CAA450FAC97}" srcOrd="2" destOrd="0" presId="urn:microsoft.com/office/officeart/2005/8/layout/chevron1"/>
    <dgm:cxn modelId="{A382D6FA-4DB4-42E3-9FEF-99B46E187A90}" type="presParOf" srcId="{ECA1EF98-FECE-4F46-9951-9A7F5468649C}" destId="{5CB74587-8311-6D4C-90AE-D335E9B05592}" srcOrd="3" destOrd="0" presId="urn:microsoft.com/office/officeart/2005/8/layout/chevron1"/>
    <dgm:cxn modelId="{251DD454-0150-4552-B02C-F8BB0AC7ABED}" type="presParOf" srcId="{ECA1EF98-FECE-4F46-9951-9A7F5468649C}" destId="{8C5E0C73-3F29-8044-BDD2-11FF1AF3A837}"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139E23-1A36-4AB3-9846-A37A265239BE}" type="doc">
      <dgm:prSet loTypeId="urn:microsoft.com/office/officeart/2005/8/layout/hProcess3" loCatId="process" qsTypeId="urn:microsoft.com/office/officeart/2005/8/quickstyle/simple1#1" qsCatId="simple" csTypeId="urn:microsoft.com/office/officeart/2005/8/colors/accent1_2#2" csCatId="accent1" phldr="1"/>
      <dgm:spPr/>
      <dgm:t>
        <a:bodyPr/>
        <a:lstStyle/>
        <a:p>
          <a:endParaRPr lang="en-US"/>
        </a:p>
      </dgm:t>
    </dgm:pt>
    <dgm:pt modelId="{00D4A527-18F2-42AB-BD9F-317866D7BAE6}">
      <dgm:prSet phldrT="[Text]"/>
      <dgm:spPr/>
      <dgm:t>
        <a:bodyPr/>
        <a:lstStyle/>
        <a:p>
          <a:r>
            <a:rPr lang="en-GB" b="1" dirty="0"/>
            <a:t>Managerial lines of command</a:t>
          </a:r>
          <a:endParaRPr lang="en-US" b="1" dirty="0"/>
        </a:p>
      </dgm:t>
    </dgm:pt>
    <dgm:pt modelId="{1F7325B0-F7D1-4B65-BFEE-67D0F6727F09}" type="parTrans" cxnId="{1E44722B-D120-4B8E-AB81-0060933C7908}">
      <dgm:prSet/>
      <dgm:spPr/>
      <dgm:t>
        <a:bodyPr/>
        <a:lstStyle/>
        <a:p>
          <a:endParaRPr lang="en-US"/>
        </a:p>
      </dgm:t>
    </dgm:pt>
    <dgm:pt modelId="{34550874-F6E6-4E29-97E5-A1E832402753}" type="sibTrans" cxnId="{1E44722B-D120-4B8E-AB81-0060933C7908}">
      <dgm:prSet/>
      <dgm:spPr/>
      <dgm:t>
        <a:bodyPr/>
        <a:lstStyle/>
        <a:p>
          <a:endParaRPr lang="en-US"/>
        </a:p>
      </dgm:t>
    </dgm:pt>
    <dgm:pt modelId="{B6DEBDC8-60BA-4B2B-BEA7-959ADCEE2E30}">
      <dgm:prSet phldrT="[Text]"/>
      <dgm:spPr/>
      <dgm:t>
        <a:bodyPr/>
        <a:lstStyle/>
        <a:p>
          <a:r>
            <a:rPr lang="en-US" b="1" dirty="0"/>
            <a:t>Function of various departments</a:t>
          </a:r>
        </a:p>
      </dgm:t>
    </dgm:pt>
    <dgm:pt modelId="{3D686098-FBAC-47BD-98CC-46500828D253}" type="parTrans" cxnId="{FBDEE7D8-067E-41B5-BAA8-47F785CC9E7E}">
      <dgm:prSet/>
      <dgm:spPr/>
      <dgm:t>
        <a:bodyPr/>
        <a:lstStyle/>
        <a:p>
          <a:endParaRPr lang="en-US"/>
        </a:p>
      </dgm:t>
    </dgm:pt>
    <dgm:pt modelId="{28EBDAC4-7B82-42EF-9EB0-661335F04671}" type="sibTrans" cxnId="{FBDEE7D8-067E-41B5-BAA8-47F785CC9E7E}">
      <dgm:prSet/>
      <dgm:spPr/>
      <dgm:t>
        <a:bodyPr/>
        <a:lstStyle/>
        <a:p>
          <a:endParaRPr lang="en-US"/>
        </a:p>
      </dgm:t>
    </dgm:pt>
    <dgm:pt modelId="{8F5C65FE-568F-4145-905C-898BD6631838}">
      <dgm:prSet phldrT="[Text]"/>
      <dgm:spPr/>
      <dgm:t>
        <a:bodyPr/>
        <a:lstStyle/>
        <a:p>
          <a:r>
            <a:rPr lang="en-US" b="1" dirty="0"/>
            <a:t>Responsibility of Departments</a:t>
          </a:r>
        </a:p>
      </dgm:t>
    </dgm:pt>
    <dgm:pt modelId="{35CA7681-74E7-4927-8194-14530D48671D}" type="parTrans" cxnId="{4CE02017-D589-4B6C-81DC-6946844FBDF2}">
      <dgm:prSet/>
      <dgm:spPr/>
      <dgm:t>
        <a:bodyPr/>
        <a:lstStyle/>
        <a:p>
          <a:endParaRPr lang="en-US"/>
        </a:p>
      </dgm:t>
    </dgm:pt>
    <dgm:pt modelId="{67678813-D129-42BB-AB3F-66C8A7E69F72}" type="sibTrans" cxnId="{4CE02017-D589-4B6C-81DC-6946844FBDF2}">
      <dgm:prSet/>
      <dgm:spPr/>
      <dgm:t>
        <a:bodyPr/>
        <a:lstStyle/>
        <a:p>
          <a:endParaRPr lang="en-US"/>
        </a:p>
      </dgm:t>
    </dgm:pt>
    <dgm:pt modelId="{F4D1FD1D-240D-4E84-9133-AE6BF8C956E1}" type="pres">
      <dgm:prSet presAssocID="{FC139E23-1A36-4AB3-9846-A37A265239BE}" presName="Name0" presStyleCnt="0">
        <dgm:presLayoutVars>
          <dgm:dir/>
          <dgm:animLvl val="lvl"/>
          <dgm:resizeHandles val="exact"/>
        </dgm:presLayoutVars>
      </dgm:prSet>
      <dgm:spPr/>
    </dgm:pt>
    <dgm:pt modelId="{8D1BB116-1C8D-43CE-9AD1-9673FB05D582}" type="pres">
      <dgm:prSet presAssocID="{FC139E23-1A36-4AB3-9846-A37A265239BE}" presName="dummy" presStyleCnt="0"/>
      <dgm:spPr/>
    </dgm:pt>
    <dgm:pt modelId="{DDA1F8B4-F7B9-4B2C-8305-02B840DB5108}" type="pres">
      <dgm:prSet presAssocID="{FC139E23-1A36-4AB3-9846-A37A265239BE}" presName="linH" presStyleCnt="0"/>
      <dgm:spPr/>
    </dgm:pt>
    <dgm:pt modelId="{7CBD8555-981C-42DF-A3A4-96D6CC2F614F}" type="pres">
      <dgm:prSet presAssocID="{FC139E23-1A36-4AB3-9846-A37A265239BE}" presName="padding1" presStyleCnt="0"/>
      <dgm:spPr/>
    </dgm:pt>
    <dgm:pt modelId="{3257157E-F7FB-4E94-AC00-5E2EC996C3A2}" type="pres">
      <dgm:prSet presAssocID="{00D4A527-18F2-42AB-BD9F-317866D7BAE6}" presName="linV" presStyleCnt="0"/>
      <dgm:spPr/>
    </dgm:pt>
    <dgm:pt modelId="{4D7EC6C9-B460-46A2-BDEF-85A0494BA258}" type="pres">
      <dgm:prSet presAssocID="{00D4A527-18F2-42AB-BD9F-317866D7BAE6}" presName="spVertical1" presStyleCnt="0"/>
      <dgm:spPr/>
    </dgm:pt>
    <dgm:pt modelId="{96C13E84-1861-43C5-8BB6-446DB9835639}" type="pres">
      <dgm:prSet presAssocID="{00D4A527-18F2-42AB-BD9F-317866D7BAE6}" presName="parTx" presStyleLbl="revTx" presStyleIdx="0" presStyleCnt="3">
        <dgm:presLayoutVars>
          <dgm:chMax val="0"/>
          <dgm:chPref val="0"/>
          <dgm:bulletEnabled val="1"/>
        </dgm:presLayoutVars>
      </dgm:prSet>
      <dgm:spPr/>
    </dgm:pt>
    <dgm:pt modelId="{A8A8C9C8-5DC3-4333-93AD-6ECE6ECAE8F5}" type="pres">
      <dgm:prSet presAssocID="{00D4A527-18F2-42AB-BD9F-317866D7BAE6}" presName="spVertical2" presStyleCnt="0"/>
      <dgm:spPr/>
    </dgm:pt>
    <dgm:pt modelId="{02FD3E7D-1A18-40FB-B337-79F5C9EAAE5D}" type="pres">
      <dgm:prSet presAssocID="{00D4A527-18F2-42AB-BD9F-317866D7BAE6}" presName="spVertical3" presStyleCnt="0"/>
      <dgm:spPr/>
    </dgm:pt>
    <dgm:pt modelId="{D5A9DD4F-4D18-45C6-8AE4-7004B4CD43C9}" type="pres">
      <dgm:prSet presAssocID="{34550874-F6E6-4E29-97E5-A1E832402753}" presName="space" presStyleCnt="0"/>
      <dgm:spPr/>
    </dgm:pt>
    <dgm:pt modelId="{8E5BCFE7-CCA6-4625-804D-F435936BBA88}" type="pres">
      <dgm:prSet presAssocID="{B6DEBDC8-60BA-4B2B-BEA7-959ADCEE2E30}" presName="linV" presStyleCnt="0"/>
      <dgm:spPr/>
    </dgm:pt>
    <dgm:pt modelId="{5928B962-E857-4F16-BE7C-B36B6688EA7E}" type="pres">
      <dgm:prSet presAssocID="{B6DEBDC8-60BA-4B2B-BEA7-959ADCEE2E30}" presName="spVertical1" presStyleCnt="0"/>
      <dgm:spPr/>
    </dgm:pt>
    <dgm:pt modelId="{3D573050-6DE3-4C63-88E9-16927D1534E6}" type="pres">
      <dgm:prSet presAssocID="{B6DEBDC8-60BA-4B2B-BEA7-959ADCEE2E30}" presName="parTx" presStyleLbl="revTx" presStyleIdx="1" presStyleCnt="3">
        <dgm:presLayoutVars>
          <dgm:chMax val="0"/>
          <dgm:chPref val="0"/>
          <dgm:bulletEnabled val="1"/>
        </dgm:presLayoutVars>
      </dgm:prSet>
      <dgm:spPr/>
    </dgm:pt>
    <dgm:pt modelId="{A40A8681-EE8B-418F-9858-CF606A6BE82B}" type="pres">
      <dgm:prSet presAssocID="{B6DEBDC8-60BA-4B2B-BEA7-959ADCEE2E30}" presName="spVertical2" presStyleCnt="0"/>
      <dgm:spPr/>
    </dgm:pt>
    <dgm:pt modelId="{5BB7F3B5-4BA4-417D-B2FA-AC8A16A570BA}" type="pres">
      <dgm:prSet presAssocID="{B6DEBDC8-60BA-4B2B-BEA7-959ADCEE2E30}" presName="spVertical3" presStyleCnt="0"/>
      <dgm:spPr/>
    </dgm:pt>
    <dgm:pt modelId="{3CC8DCAF-09C9-46C7-B7FE-EE1474A5EBC9}" type="pres">
      <dgm:prSet presAssocID="{28EBDAC4-7B82-42EF-9EB0-661335F04671}" presName="space" presStyleCnt="0"/>
      <dgm:spPr/>
    </dgm:pt>
    <dgm:pt modelId="{14F6190A-0446-4B0D-AFF3-6B9CE518DCBA}" type="pres">
      <dgm:prSet presAssocID="{8F5C65FE-568F-4145-905C-898BD6631838}" presName="linV" presStyleCnt="0"/>
      <dgm:spPr/>
    </dgm:pt>
    <dgm:pt modelId="{48EC9C68-5F39-47A6-BA3F-4896192623DB}" type="pres">
      <dgm:prSet presAssocID="{8F5C65FE-568F-4145-905C-898BD6631838}" presName="spVertical1" presStyleCnt="0"/>
      <dgm:spPr/>
    </dgm:pt>
    <dgm:pt modelId="{7A7E99A9-B276-4B61-B567-4C051444E8D3}" type="pres">
      <dgm:prSet presAssocID="{8F5C65FE-568F-4145-905C-898BD6631838}" presName="parTx" presStyleLbl="revTx" presStyleIdx="2" presStyleCnt="3">
        <dgm:presLayoutVars>
          <dgm:chMax val="0"/>
          <dgm:chPref val="0"/>
          <dgm:bulletEnabled val="1"/>
        </dgm:presLayoutVars>
      </dgm:prSet>
      <dgm:spPr/>
    </dgm:pt>
    <dgm:pt modelId="{16711EA4-78B7-4F0B-B7FD-C3DD70EFCDDC}" type="pres">
      <dgm:prSet presAssocID="{8F5C65FE-568F-4145-905C-898BD6631838}" presName="spVertical2" presStyleCnt="0"/>
      <dgm:spPr/>
    </dgm:pt>
    <dgm:pt modelId="{D0BDD83F-7964-4746-AC50-FEBD9C0C1993}" type="pres">
      <dgm:prSet presAssocID="{8F5C65FE-568F-4145-905C-898BD6631838}" presName="spVertical3" presStyleCnt="0"/>
      <dgm:spPr/>
    </dgm:pt>
    <dgm:pt modelId="{C7B23DD0-AB7C-4621-9913-D075BD973DFC}" type="pres">
      <dgm:prSet presAssocID="{FC139E23-1A36-4AB3-9846-A37A265239BE}" presName="padding2" presStyleCnt="0"/>
      <dgm:spPr/>
    </dgm:pt>
    <dgm:pt modelId="{A239EFC7-1F16-44F9-B535-FEF9587660A5}" type="pres">
      <dgm:prSet presAssocID="{FC139E23-1A36-4AB3-9846-A37A265239BE}" presName="negArrow" presStyleCnt="0"/>
      <dgm:spPr/>
    </dgm:pt>
    <dgm:pt modelId="{22C86D7C-E321-466F-A664-8569AFF4643F}" type="pres">
      <dgm:prSet presAssocID="{FC139E23-1A36-4AB3-9846-A37A265239BE}" presName="backgroundArrow" presStyleLbl="node1" presStyleIdx="0" presStyleCnt="1" custLinFactNeighborX="-16442" custLinFactNeighborY="95841"/>
      <dgm:spPr/>
    </dgm:pt>
  </dgm:ptLst>
  <dgm:cxnLst>
    <dgm:cxn modelId="{87389910-D735-4BB6-8C2F-4D78D6B3CB90}" type="presOf" srcId="{FC139E23-1A36-4AB3-9846-A37A265239BE}" destId="{F4D1FD1D-240D-4E84-9133-AE6BF8C956E1}" srcOrd="0" destOrd="0" presId="urn:microsoft.com/office/officeart/2005/8/layout/hProcess3"/>
    <dgm:cxn modelId="{DAFA0C14-A62C-4097-9434-7D6700556E30}" type="presOf" srcId="{B6DEBDC8-60BA-4B2B-BEA7-959ADCEE2E30}" destId="{3D573050-6DE3-4C63-88E9-16927D1534E6}" srcOrd="0" destOrd="0" presId="urn:microsoft.com/office/officeart/2005/8/layout/hProcess3"/>
    <dgm:cxn modelId="{4CE02017-D589-4B6C-81DC-6946844FBDF2}" srcId="{FC139E23-1A36-4AB3-9846-A37A265239BE}" destId="{8F5C65FE-568F-4145-905C-898BD6631838}" srcOrd="2" destOrd="0" parTransId="{35CA7681-74E7-4927-8194-14530D48671D}" sibTransId="{67678813-D129-42BB-AB3F-66C8A7E69F72}"/>
    <dgm:cxn modelId="{1E44722B-D120-4B8E-AB81-0060933C7908}" srcId="{FC139E23-1A36-4AB3-9846-A37A265239BE}" destId="{00D4A527-18F2-42AB-BD9F-317866D7BAE6}" srcOrd="0" destOrd="0" parTransId="{1F7325B0-F7D1-4B65-BFEE-67D0F6727F09}" sibTransId="{34550874-F6E6-4E29-97E5-A1E832402753}"/>
    <dgm:cxn modelId="{8278706C-23AC-4729-B1E7-E73B3124881F}" type="presOf" srcId="{00D4A527-18F2-42AB-BD9F-317866D7BAE6}" destId="{96C13E84-1861-43C5-8BB6-446DB9835639}" srcOrd="0" destOrd="0" presId="urn:microsoft.com/office/officeart/2005/8/layout/hProcess3"/>
    <dgm:cxn modelId="{A987FBD7-52CD-4D6D-9477-47DC95BF3A9E}" type="presOf" srcId="{8F5C65FE-568F-4145-905C-898BD6631838}" destId="{7A7E99A9-B276-4B61-B567-4C051444E8D3}" srcOrd="0" destOrd="0" presId="urn:microsoft.com/office/officeart/2005/8/layout/hProcess3"/>
    <dgm:cxn modelId="{FBDEE7D8-067E-41B5-BAA8-47F785CC9E7E}" srcId="{FC139E23-1A36-4AB3-9846-A37A265239BE}" destId="{B6DEBDC8-60BA-4B2B-BEA7-959ADCEE2E30}" srcOrd="1" destOrd="0" parTransId="{3D686098-FBAC-47BD-98CC-46500828D253}" sibTransId="{28EBDAC4-7B82-42EF-9EB0-661335F04671}"/>
    <dgm:cxn modelId="{D2DB7C00-4971-411C-BA05-37988033FB98}" type="presParOf" srcId="{F4D1FD1D-240D-4E84-9133-AE6BF8C956E1}" destId="{8D1BB116-1C8D-43CE-9AD1-9673FB05D582}" srcOrd="0" destOrd="0" presId="urn:microsoft.com/office/officeart/2005/8/layout/hProcess3"/>
    <dgm:cxn modelId="{42B60297-0EEA-44B5-B3A5-1A6386FEA97F}" type="presParOf" srcId="{F4D1FD1D-240D-4E84-9133-AE6BF8C956E1}" destId="{DDA1F8B4-F7B9-4B2C-8305-02B840DB5108}" srcOrd="1" destOrd="0" presId="urn:microsoft.com/office/officeart/2005/8/layout/hProcess3"/>
    <dgm:cxn modelId="{DB2332BD-2652-4F5F-8A3A-1915F8A13B70}" type="presParOf" srcId="{DDA1F8B4-F7B9-4B2C-8305-02B840DB5108}" destId="{7CBD8555-981C-42DF-A3A4-96D6CC2F614F}" srcOrd="0" destOrd="0" presId="urn:microsoft.com/office/officeart/2005/8/layout/hProcess3"/>
    <dgm:cxn modelId="{10CF0E5F-C09F-4171-B8A7-1BC2C1D82426}" type="presParOf" srcId="{DDA1F8B4-F7B9-4B2C-8305-02B840DB5108}" destId="{3257157E-F7FB-4E94-AC00-5E2EC996C3A2}" srcOrd="1" destOrd="0" presId="urn:microsoft.com/office/officeart/2005/8/layout/hProcess3"/>
    <dgm:cxn modelId="{338521E7-232F-4F50-9B99-28B0DB8215A1}" type="presParOf" srcId="{3257157E-F7FB-4E94-AC00-5E2EC996C3A2}" destId="{4D7EC6C9-B460-46A2-BDEF-85A0494BA258}" srcOrd="0" destOrd="0" presId="urn:microsoft.com/office/officeart/2005/8/layout/hProcess3"/>
    <dgm:cxn modelId="{88AA4C54-E84D-47EC-BA5E-8EC368CFC7F9}" type="presParOf" srcId="{3257157E-F7FB-4E94-AC00-5E2EC996C3A2}" destId="{96C13E84-1861-43C5-8BB6-446DB9835639}" srcOrd="1" destOrd="0" presId="urn:microsoft.com/office/officeart/2005/8/layout/hProcess3"/>
    <dgm:cxn modelId="{3E75C5CE-7E79-427A-9DAA-8A65D9D7A6C2}" type="presParOf" srcId="{3257157E-F7FB-4E94-AC00-5E2EC996C3A2}" destId="{A8A8C9C8-5DC3-4333-93AD-6ECE6ECAE8F5}" srcOrd="2" destOrd="0" presId="urn:microsoft.com/office/officeart/2005/8/layout/hProcess3"/>
    <dgm:cxn modelId="{E2C74491-CA62-46FE-9AC4-0C18A41EA63D}" type="presParOf" srcId="{3257157E-F7FB-4E94-AC00-5E2EC996C3A2}" destId="{02FD3E7D-1A18-40FB-B337-79F5C9EAAE5D}" srcOrd="3" destOrd="0" presId="urn:microsoft.com/office/officeart/2005/8/layout/hProcess3"/>
    <dgm:cxn modelId="{0D3CD8C0-34D9-4E75-976E-5AE8FDFADD04}" type="presParOf" srcId="{DDA1F8B4-F7B9-4B2C-8305-02B840DB5108}" destId="{D5A9DD4F-4D18-45C6-8AE4-7004B4CD43C9}" srcOrd="2" destOrd="0" presId="urn:microsoft.com/office/officeart/2005/8/layout/hProcess3"/>
    <dgm:cxn modelId="{CEBE6E14-4CF8-4312-8A39-46254A4A2522}" type="presParOf" srcId="{DDA1F8B4-F7B9-4B2C-8305-02B840DB5108}" destId="{8E5BCFE7-CCA6-4625-804D-F435936BBA88}" srcOrd="3" destOrd="0" presId="urn:microsoft.com/office/officeart/2005/8/layout/hProcess3"/>
    <dgm:cxn modelId="{FE7ECDEA-342F-4ACC-8223-D156ABC05567}" type="presParOf" srcId="{8E5BCFE7-CCA6-4625-804D-F435936BBA88}" destId="{5928B962-E857-4F16-BE7C-B36B6688EA7E}" srcOrd="0" destOrd="0" presId="urn:microsoft.com/office/officeart/2005/8/layout/hProcess3"/>
    <dgm:cxn modelId="{764D1CFD-A6C7-48F7-A2AE-A64E7488B9A8}" type="presParOf" srcId="{8E5BCFE7-CCA6-4625-804D-F435936BBA88}" destId="{3D573050-6DE3-4C63-88E9-16927D1534E6}" srcOrd="1" destOrd="0" presId="urn:microsoft.com/office/officeart/2005/8/layout/hProcess3"/>
    <dgm:cxn modelId="{F4D5EDE1-D56E-476A-93BD-D4A74B7B2E30}" type="presParOf" srcId="{8E5BCFE7-CCA6-4625-804D-F435936BBA88}" destId="{A40A8681-EE8B-418F-9858-CF606A6BE82B}" srcOrd="2" destOrd="0" presId="urn:microsoft.com/office/officeart/2005/8/layout/hProcess3"/>
    <dgm:cxn modelId="{AF3F8662-FB2D-4C74-9E1D-7172BD2EDA95}" type="presParOf" srcId="{8E5BCFE7-CCA6-4625-804D-F435936BBA88}" destId="{5BB7F3B5-4BA4-417D-B2FA-AC8A16A570BA}" srcOrd="3" destOrd="0" presId="urn:microsoft.com/office/officeart/2005/8/layout/hProcess3"/>
    <dgm:cxn modelId="{F1A4D5E0-B0C4-42E1-BFF5-0F309D596D05}" type="presParOf" srcId="{DDA1F8B4-F7B9-4B2C-8305-02B840DB5108}" destId="{3CC8DCAF-09C9-46C7-B7FE-EE1474A5EBC9}" srcOrd="4" destOrd="0" presId="urn:microsoft.com/office/officeart/2005/8/layout/hProcess3"/>
    <dgm:cxn modelId="{17B74528-A392-406F-9096-D35B8758240C}" type="presParOf" srcId="{DDA1F8B4-F7B9-4B2C-8305-02B840DB5108}" destId="{14F6190A-0446-4B0D-AFF3-6B9CE518DCBA}" srcOrd="5" destOrd="0" presId="urn:microsoft.com/office/officeart/2005/8/layout/hProcess3"/>
    <dgm:cxn modelId="{4D365F76-8459-4BC4-A4E7-0693B0FBAC3D}" type="presParOf" srcId="{14F6190A-0446-4B0D-AFF3-6B9CE518DCBA}" destId="{48EC9C68-5F39-47A6-BA3F-4896192623DB}" srcOrd="0" destOrd="0" presId="urn:microsoft.com/office/officeart/2005/8/layout/hProcess3"/>
    <dgm:cxn modelId="{C512E854-F016-4C63-B9DB-69B06F7A21B0}" type="presParOf" srcId="{14F6190A-0446-4B0D-AFF3-6B9CE518DCBA}" destId="{7A7E99A9-B276-4B61-B567-4C051444E8D3}" srcOrd="1" destOrd="0" presId="urn:microsoft.com/office/officeart/2005/8/layout/hProcess3"/>
    <dgm:cxn modelId="{0EFF585E-710B-4695-8470-C48D1834BC8D}" type="presParOf" srcId="{14F6190A-0446-4B0D-AFF3-6B9CE518DCBA}" destId="{16711EA4-78B7-4F0B-B7FD-C3DD70EFCDDC}" srcOrd="2" destOrd="0" presId="urn:microsoft.com/office/officeart/2005/8/layout/hProcess3"/>
    <dgm:cxn modelId="{F2AB5A22-11F7-432E-9064-C9E641A3E353}" type="presParOf" srcId="{14F6190A-0446-4B0D-AFF3-6B9CE518DCBA}" destId="{D0BDD83F-7964-4746-AC50-FEBD9C0C1993}" srcOrd="3" destOrd="0" presId="urn:microsoft.com/office/officeart/2005/8/layout/hProcess3"/>
    <dgm:cxn modelId="{3E537248-8DD1-464E-8EA9-9253FAB90A5B}" type="presParOf" srcId="{DDA1F8B4-F7B9-4B2C-8305-02B840DB5108}" destId="{C7B23DD0-AB7C-4621-9913-D075BD973DFC}" srcOrd="6" destOrd="0" presId="urn:microsoft.com/office/officeart/2005/8/layout/hProcess3"/>
    <dgm:cxn modelId="{47615871-0632-4257-8BF3-1961A745DEA1}" type="presParOf" srcId="{DDA1F8B4-F7B9-4B2C-8305-02B840DB5108}" destId="{A239EFC7-1F16-44F9-B535-FEF9587660A5}" srcOrd="7" destOrd="0" presId="urn:microsoft.com/office/officeart/2005/8/layout/hProcess3"/>
    <dgm:cxn modelId="{C5BD97AB-1434-481B-9556-220F35503448}" type="presParOf" srcId="{DDA1F8B4-F7B9-4B2C-8305-02B840DB5108}" destId="{22C86D7C-E321-466F-A664-8569AFF4643F}" srcOrd="8"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035B6-1834-B540-9425-F0028B847011}">
      <dsp:nvSpPr>
        <dsp:cNvPr id="0" name=""/>
        <dsp:cNvSpPr/>
      </dsp:nvSpPr>
      <dsp:spPr>
        <a:xfrm>
          <a:off x="2421" y="83003"/>
          <a:ext cx="2950481" cy="1180192"/>
        </a:xfrm>
        <a:prstGeom prst="chevron">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dirty="0"/>
            <a:t>PILOT PROJECT</a:t>
          </a:r>
        </a:p>
        <a:p>
          <a:pPr marL="0" lvl="0" indent="0" algn="ctr" defTabSz="889000">
            <a:lnSpc>
              <a:spcPct val="90000"/>
            </a:lnSpc>
            <a:spcBef>
              <a:spcPct val="0"/>
            </a:spcBef>
            <a:spcAft>
              <a:spcPct val="35000"/>
            </a:spcAft>
            <a:buNone/>
          </a:pPr>
          <a:r>
            <a:rPr lang="en-US" sz="2000" kern="1200" dirty="0"/>
            <a:t>(Completed in Jan, 2016)</a:t>
          </a:r>
        </a:p>
      </dsp:txBody>
      <dsp:txXfrm>
        <a:off x="592517" y="83003"/>
        <a:ext cx="1770289" cy="1180192"/>
      </dsp:txXfrm>
    </dsp:sp>
    <dsp:sp modelId="{76A4B623-E377-4148-BB26-4CAA450FAC97}">
      <dsp:nvSpPr>
        <dsp:cNvPr id="0" name=""/>
        <dsp:cNvSpPr/>
      </dsp:nvSpPr>
      <dsp:spPr>
        <a:xfrm>
          <a:off x="2657855" y="83003"/>
          <a:ext cx="2950481" cy="118019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dirty="0"/>
            <a:t>National Rollout</a:t>
          </a:r>
        </a:p>
      </dsp:txBody>
      <dsp:txXfrm>
        <a:off x="3247951" y="83003"/>
        <a:ext cx="1770289" cy="1180192"/>
      </dsp:txXfrm>
    </dsp:sp>
    <dsp:sp modelId="{8C5E0C73-3F29-8044-BDD2-11FF1AF3A837}">
      <dsp:nvSpPr>
        <dsp:cNvPr id="0" name=""/>
        <dsp:cNvSpPr/>
      </dsp:nvSpPr>
      <dsp:spPr>
        <a:xfrm>
          <a:off x="5313289" y="83003"/>
          <a:ext cx="2950481" cy="118019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r>
            <a:rPr lang="en-US" sz="3600" kern="1200" dirty="0"/>
            <a:t>Scale-up</a:t>
          </a:r>
        </a:p>
      </dsp:txBody>
      <dsp:txXfrm>
        <a:off x="5903385" y="83003"/>
        <a:ext cx="1770289" cy="1180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86D7C-E321-466F-A664-8569AFF4643F}">
      <dsp:nvSpPr>
        <dsp:cNvPr id="0" name=""/>
        <dsp:cNvSpPr/>
      </dsp:nvSpPr>
      <dsp:spPr>
        <a:xfrm>
          <a:off x="0" y="49337"/>
          <a:ext cx="7505115" cy="792000"/>
        </a:xfrm>
        <a:prstGeom prst="right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7E99A9-B276-4B61-B567-4C051444E8D3}">
      <dsp:nvSpPr>
        <dsp:cNvPr id="0" name=""/>
        <dsp:cNvSpPr/>
      </dsp:nvSpPr>
      <dsp:spPr>
        <a:xfrm>
          <a:off x="5326886" y="222669"/>
          <a:ext cx="1967893"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marL="0" lvl="0" indent="0" algn="ctr" defTabSz="488950">
            <a:lnSpc>
              <a:spcPct val="90000"/>
            </a:lnSpc>
            <a:spcBef>
              <a:spcPct val="0"/>
            </a:spcBef>
            <a:spcAft>
              <a:spcPct val="35000"/>
            </a:spcAft>
            <a:buNone/>
          </a:pPr>
          <a:r>
            <a:rPr lang="en-US" sz="1100" b="1" kern="1200" dirty="0"/>
            <a:t>Responsibility of Departments</a:t>
          </a:r>
        </a:p>
      </dsp:txBody>
      <dsp:txXfrm>
        <a:off x="5326886" y="222669"/>
        <a:ext cx="1967893" cy="396000"/>
      </dsp:txXfrm>
    </dsp:sp>
    <dsp:sp modelId="{3D573050-6DE3-4C63-88E9-16927D1534E6}">
      <dsp:nvSpPr>
        <dsp:cNvPr id="0" name=""/>
        <dsp:cNvSpPr/>
      </dsp:nvSpPr>
      <dsp:spPr>
        <a:xfrm>
          <a:off x="2965413" y="222669"/>
          <a:ext cx="1967893"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marL="0" lvl="0" indent="0" algn="ctr" defTabSz="488950">
            <a:lnSpc>
              <a:spcPct val="90000"/>
            </a:lnSpc>
            <a:spcBef>
              <a:spcPct val="0"/>
            </a:spcBef>
            <a:spcAft>
              <a:spcPct val="35000"/>
            </a:spcAft>
            <a:buNone/>
          </a:pPr>
          <a:r>
            <a:rPr lang="en-US" sz="1100" b="1" kern="1200" dirty="0"/>
            <a:t>Function of various departments</a:t>
          </a:r>
        </a:p>
      </dsp:txBody>
      <dsp:txXfrm>
        <a:off x="2965413" y="222669"/>
        <a:ext cx="1967893" cy="396000"/>
      </dsp:txXfrm>
    </dsp:sp>
    <dsp:sp modelId="{96C13E84-1861-43C5-8BB6-446DB9835639}">
      <dsp:nvSpPr>
        <dsp:cNvPr id="0" name=""/>
        <dsp:cNvSpPr/>
      </dsp:nvSpPr>
      <dsp:spPr>
        <a:xfrm>
          <a:off x="603941" y="222669"/>
          <a:ext cx="1967893"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marL="0" lvl="0" indent="0" algn="ctr" defTabSz="488950">
            <a:lnSpc>
              <a:spcPct val="90000"/>
            </a:lnSpc>
            <a:spcBef>
              <a:spcPct val="0"/>
            </a:spcBef>
            <a:spcAft>
              <a:spcPct val="35000"/>
            </a:spcAft>
            <a:buNone/>
          </a:pPr>
          <a:r>
            <a:rPr lang="en-GB" sz="1100" b="1" kern="1200" dirty="0"/>
            <a:t>Managerial lines of command</a:t>
          </a:r>
          <a:endParaRPr lang="en-US" sz="1100" b="1" kern="1200" dirty="0"/>
        </a:p>
      </dsp:txBody>
      <dsp:txXfrm>
        <a:off x="603941" y="222669"/>
        <a:ext cx="1967893" cy="396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1D7D712D-8D50-4250-BCF1-889EB0D56271}" type="datetimeFigureOut">
              <a:rPr lang="en-IN" smtClean="0"/>
              <a:t>06-11-2017</a:t>
            </a:fld>
            <a:endParaRPr lang="en-IN"/>
          </a:p>
        </p:txBody>
      </p:sp>
      <p:sp>
        <p:nvSpPr>
          <p:cNvPr id="4" name="Footer Placeholder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ECF28480-58B5-415D-ADBB-49B92DEFB76E}" type="slidenum">
              <a:rPr lang="en-IN" smtClean="0"/>
              <a:t>‹#›</a:t>
            </a:fld>
            <a:endParaRPr lang="en-IN"/>
          </a:p>
        </p:txBody>
      </p:sp>
    </p:spTree>
    <p:extLst>
      <p:ext uri="{BB962C8B-B14F-4D97-AF65-F5344CB8AC3E}">
        <p14:creationId xmlns:p14="http://schemas.microsoft.com/office/powerpoint/2010/main" val="20174736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F0178218-5A00-4162-B5D8-7391BDA5FFB2}" type="datetimeFigureOut">
              <a:rPr lang="en-IN" smtClean="0"/>
              <a:t>06-11-2017</a:t>
            </a:fld>
            <a:endParaRPr lang="en-IN"/>
          </a:p>
        </p:txBody>
      </p:sp>
      <p:sp>
        <p:nvSpPr>
          <p:cNvPr id="4" name="Slide Image Placeholder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A2660764-A082-42D0-A375-743D93AA5356}" type="slidenum">
              <a:rPr lang="en-IN" smtClean="0"/>
              <a:t>‹#›</a:t>
            </a:fld>
            <a:endParaRPr lang="en-IN"/>
          </a:p>
        </p:txBody>
      </p:sp>
    </p:spTree>
    <p:extLst>
      <p:ext uri="{BB962C8B-B14F-4D97-AF65-F5344CB8AC3E}">
        <p14:creationId xmlns:p14="http://schemas.microsoft.com/office/powerpoint/2010/main" val="24520036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www.wipo.int/trademarks/en/#accordion__collapse__02" TargetMode="External"/><Relationship Id="rId7" Type="http://schemas.openxmlformats.org/officeDocument/2006/relationships/hyperlink" Target="http://www.wipo.int/trademarks/en/#accordion__collapse__05" TargetMode="External"/><Relationship Id="rId2" Type="http://schemas.openxmlformats.org/officeDocument/2006/relationships/slide" Target="../slides/slide239.xml"/><Relationship Id="rId1" Type="http://schemas.openxmlformats.org/officeDocument/2006/relationships/notesMaster" Target="../notesMasters/notesMaster1.xml"/><Relationship Id="rId6" Type="http://schemas.openxmlformats.org/officeDocument/2006/relationships/hyperlink" Target="http://www.wipo.int/trademarks/en/#accordion__collapse__04" TargetMode="External"/><Relationship Id="rId5" Type="http://schemas.openxmlformats.org/officeDocument/2006/relationships/hyperlink" Target="http://www.wipo.int/trademarks/en/#accordion__collapse__03" TargetMode="External"/><Relationship Id="rId4" Type="http://schemas.openxmlformats.org/officeDocument/2006/relationships/hyperlink" Target="http://www.wipo.int/madrid/en/" TargetMode="Externa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3" Type="http://schemas.openxmlformats.org/officeDocument/2006/relationships/hyperlink" Target="http://www.wipo.int/designs/en/#accordion__collapse__01" TargetMode="External"/><Relationship Id="rId7" Type="http://schemas.openxmlformats.org/officeDocument/2006/relationships/hyperlink" Target="http://www.wipo.int/designs/en/faq_industrialdesigns.html#accordion__collapse__07" TargetMode="External"/><Relationship Id="rId2" Type="http://schemas.openxmlformats.org/officeDocument/2006/relationships/slide" Target="../slides/slide241.xml"/><Relationship Id="rId1" Type="http://schemas.openxmlformats.org/officeDocument/2006/relationships/notesMaster" Target="../notesMasters/notesMaster1.xml"/><Relationship Id="rId6" Type="http://schemas.openxmlformats.org/officeDocument/2006/relationships/hyperlink" Target="http://www.wipo.int/designs/en/#accordion__collapse__03" TargetMode="External"/><Relationship Id="rId5" Type="http://schemas.openxmlformats.org/officeDocument/2006/relationships/hyperlink" Target="http://www.wipo.int/designs/en/#accordion__collapse__02" TargetMode="External"/><Relationship Id="rId4" Type="http://schemas.openxmlformats.org/officeDocument/2006/relationships/hyperlink" Target="http://www.wipo.int/designs/en/#accordion__collapse__04_a"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www.wipo.int/copyright/en/#accordion__collapse__01"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www.wipo.int/copyright/en/#accordion__collapse__02" TargetMode="External"/><Relationship Id="rId2" Type="http://schemas.openxmlformats.org/officeDocument/2006/relationships/slide" Target="../slides/slide247.xml"/><Relationship Id="rId1" Type="http://schemas.openxmlformats.org/officeDocument/2006/relationships/notesMaster" Target="../notesMasters/notesMaster1.xml"/><Relationship Id="rId4" Type="http://schemas.openxmlformats.org/officeDocument/2006/relationships/hyperlink" Target="http://www.wipo.int/copyright/en/management/" TargetMode="Externa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3" Type="http://schemas.openxmlformats.org/officeDocument/2006/relationships/hyperlink" Target="https://en.wikipedia.org/w/index.php?title=Heinrich's_Law&amp;action=edit&amp;redlink=1" TargetMode="External"/><Relationship Id="rId2" Type="http://schemas.openxmlformats.org/officeDocument/2006/relationships/slide" Target="../slides/slide280.xml"/><Relationship Id="rId1" Type="http://schemas.openxmlformats.org/officeDocument/2006/relationships/notesMaster" Target="../notesMasters/notesMaster1.xml"/><Relationship Id="rId5" Type="http://schemas.openxmlformats.org/officeDocument/2006/relationships/hyperlink" Target="https://en.wikipedia.org/wiki/Behavior-based_safety" TargetMode="External"/><Relationship Id="rId4" Type="http://schemas.openxmlformats.org/officeDocument/2006/relationships/hyperlink" Target="https://en.wikipedia.org/wiki/Herbert_William_Heinrich#cite_note-3" TargetMode="Externa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lean.org/lexicon/muda-mura-muri"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s://www.lean.org/lexicon/downtime" TargetMode="External"/><Relationship Id="rId4" Type="http://schemas.openxmlformats.org/officeDocument/2006/relationships/hyperlink" Target="https://www.lean.org/lexicon/work"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leanmanufacturingtools.org/202/lean-5s-seiso-sweep-shine-clean-and-check/"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leanmanufacturingtools.org/192/what-is-5s-seiri-seiton-seiso-seiketsu-shitsuke/"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www.mhi.org/glossary?q=%22material+handling%22&amp;pb=1&amp;fq=&amp;sort=score+desc" TargetMode="External"/><Relationship Id="rId2" Type="http://schemas.openxmlformats.org/officeDocument/2006/relationships/slide" Target="../slides/slide79.xml"/><Relationship Id="rId1" Type="http://schemas.openxmlformats.org/officeDocument/2006/relationships/notesMaster" Target="../notesMasters/notesMaster1.xml"/><Relationship Id="rId5" Type="http://schemas.openxmlformats.org/officeDocument/2006/relationships/hyperlink" Target="http://www.mhi.org/glossary?q=automation&amp;pb=1&amp;fq=&amp;sort=score+desc" TargetMode="External"/><Relationship Id="rId4" Type="http://schemas.openxmlformats.org/officeDocument/2006/relationships/hyperlink" Target="http://www.mhi.org/glossary?q=%22manual+handling%22&amp;pb=1&amp;fq=&amp;sort=score+desc"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www.investopedia.com/terms/c/comparativeadvantage.asp"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
        <p:nvSpPr>
          <p:cNvPr id="4" name="Slide Number Placeholder 3"/>
          <p:cNvSpPr>
            <a:spLocks noGrp="1"/>
          </p:cNvSpPr>
          <p:nvPr>
            <p:ph type="sldNum" sz="quarter" idx="5"/>
          </p:nvPr>
        </p:nvSpPr>
        <p:spPr/>
        <p:txBody>
          <a:bodyPr/>
          <a:lstStyle/>
          <a:p>
            <a:fld id="{A2660764-A082-42D0-A375-743D93AA5356}" type="slidenum">
              <a:rPr lang="en-IN" smtClean="0"/>
              <a:t>1</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a:t>
            </a:fld>
            <a:endParaRPr lang="en-I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104</a:t>
            </a:fld>
            <a:endParaRPr lang="en-I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105</a:t>
            </a:fld>
            <a:endParaRPr lang="en-I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106</a:t>
            </a:fld>
            <a:endParaRPr lang="en-I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107</a:t>
            </a:fld>
            <a:endParaRPr lang="en-I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108</a:t>
            </a:fld>
            <a:endParaRPr lang="en-IN"/>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109</a:t>
            </a:fld>
            <a:endParaRPr lang="en-IN"/>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bwMode="auto">
          <a:xfrm>
            <a:off x="1149350" y="1233488"/>
            <a:ext cx="4437063" cy="3328987"/>
          </a:xfrm>
          <a:noFill/>
          <a:ln>
            <a:solidFill>
              <a:srgbClr val="000000"/>
            </a:solidFill>
            <a:miter lim="800000"/>
          </a:ln>
          <a:extLst>
            <a:ext uri="{909E8E84-426E-40dd-AFC4-6F175D3DCCD1}">
              <a14:hiddenFill xmlns="" xmlns:a14="http://schemas.microsoft.com/office/drawing/2010/main">
                <a:solidFill>
                  <a:srgbClr val="FFFFFF"/>
                </a:solidFill>
              </a14:hiddenFill>
            </a:ext>
          </a:extLst>
        </p:spPr>
      </p:sp>
      <p:sp>
        <p:nvSpPr>
          <p:cNvPr id="33795" name="Rectangle 3"/>
          <p:cNvSpPr>
            <a:spLocks noGrp="1" noChangeArrowheads="1"/>
          </p:cNvSpPr>
          <p:nvPr>
            <p:ph type="body" idx="1"/>
          </p:nvPr>
        </p:nvSpPr>
        <p:spPr bwMode="auto">
          <a:xfrm>
            <a:off x="459966" y="5743360"/>
            <a:ext cx="5709807" cy="265671"/>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3751785" y="12990"/>
            <a:ext cx="2871717"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6867" name="Rectangle 3"/>
          <p:cNvSpPr>
            <a:spLocks noChangeArrowheads="1"/>
          </p:cNvSpPr>
          <p:nvPr/>
        </p:nvSpPr>
        <p:spPr bwMode="auto">
          <a:xfrm>
            <a:off x="3751785" y="10178205"/>
            <a:ext cx="2871717"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9050" tIns="0" rIns="19050" bIns="0" anchor="b"/>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762000" rtl="0" eaLnBrk="1" fontAlgn="base" latinLnBrk="0" hangingPunct="1">
              <a:lnSpc>
                <a:spcPct val="100000"/>
              </a:lnSpc>
              <a:spcBef>
                <a:spcPct val="0"/>
              </a:spcBef>
              <a:spcAft>
                <a:spcPct val="0"/>
              </a:spcAft>
              <a:buClrTx/>
              <a:buSzTx/>
              <a:buFontTx/>
              <a:buNone/>
              <a:defRPr/>
            </a:pPr>
            <a:r>
              <a:rPr kumimoji="0" lang="en-AU"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33</a:t>
            </a:r>
          </a:p>
        </p:txBody>
      </p:sp>
      <p:sp>
        <p:nvSpPr>
          <p:cNvPr id="36868" name="Rectangle 4"/>
          <p:cNvSpPr>
            <a:spLocks noChangeArrowheads="1"/>
          </p:cNvSpPr>
          <p:nvPr/>
        </p:nvSpPr>
        <p:spPr bwMode="auto">
          <a:xfrm>
            <a:off x="-1532" y="10178205"/>
            <a:ext cx="2870184"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6869" name="Rectangle 5"/>
          <p:cNvSpPr>
            <a:spLocks noChangeArrowheads="1"/>
          </p:cNvSpPr>
          <p:nvPr/>
        </p:nvSpPr>
        <p:spPr bwMode="auto">
          <a:xfrm>
            <a:off x="-1532" y="12990"/>
            <a:ext cx="2870184"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6870" name="Rectangle 6"/>
          <p:cNvSpPr>
            <a:spLocks noGrp="1" noRot="1" noChangeAspect="1" noChangeArrowheads="1" noTextEdit="1"/>
          </p:cNvSpPr>
          <p:nvPr>
            <p:ph type="sldImg"/>
          </p:nvPr>
        </p:nvSpPr>
        <p:spPr bwMode="auto">
          <a:xfrm>
            <a:off x="1149350" y="1233488"/>
            <a:ext cx="4437063" cy="3328987"/>
          </a:xfrm>
          <a:noFill/>
          <a:ln cap="flat">
            <a:solidFill>
              <a:srgbClr val="000000"/>
            </a:solidFill>
            <a:miter lim="800000"/>
          </a:ln>
          <a:extLst>
            <a:ext uri="{909E8E84-426E-40dd-AFC4-6F175D3DCCD1}">
              <a14:hiddenFill xmlns="" xmlns:a14="http://schemas.microsoft.com/office/drawing/2010/main">
                <a:solidFill>
                  <a:srgbClr val="FFFFFF"/>
                </a:solidFill>
              </a14:hiddenFill>
            </a:ext>
          </a:extLst>
        </p:spPr>
      </p:sp>
      <p:sp>
        <p:nvSpPr>
          <p:cNvPr id="36871" name="Rectangle 7"/>
          <p:cNvSpPr>
            <a:spLocks noGrp="1" noChangeArrowheads="1"/>
          </p:cNvSpPr>
          <p:nvPr>
            <p:ph type="body" idx="1"/>
          </p:nvPr>
        </p:nvSpPr>
        <p:spPr bwMode="auto">
          <a:xfrm>
            <a:off x="881600" y="5091885"/>
            <a:ext cx="4857234" cy="265671"/>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3751785" y="12990"/>
            <a:ext cx="2871717"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7891" name="Rectangle 3"/>
          <p:cNvSpPr>
            <a:spLocks noChangeArrowheads="1"/>
          </p:cNvSpPr>
          <p:nvPr/>
        </p:nvSpPr>
        <p:spPr bwMode="auto">
          <a:xfrm>
            <a:off x="3751785" y="10178205"/>
            <a:ext cx="2871717"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9050" tIns="0" rIns="19050" bIns="0" anchor="b"/>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762000" rtl="0" eaLnBrk="1" fontAlgn="base" latinLnBrk="0" hangingPunct="1">
              <a:lnSpc>
                <a:spcPct val="100000"/>
              </a:lnSpc>
              <a:spcBef>
                <a:spcPct val="0"/>
              </a:spcBef>
              <a:spcAft>
                <a:spcPct val="0"/>
              </a:spcAft>
              <a:buClrTx/>
              <a:buSzTx/>
              <a:buFontTx/>
              <a:buNone/>
              <a:defRPr/>
            </a:pPr>
            <a:r>
              <a:rPr kumimoji="0" lang="en-AU"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33</a:t>
            </a:r>
          </a:p>
        </p:txBody>
      </p:sp>
      <p:sp>
        <p:nvSpPr>
          <p:cNvPr id="37892" name="Rectangle 4"/>
          <p:cNvSpPr>
            <a:spLocks noChangeArrowheads="1"/>
          </p:cNvSpPr>
          <p:nvPr/>
        </p:nvSpPr>
        <p:spPr bwMode="auto">
          <a:xfrm>
            <a:off x="-1532" y="10178205"/>
            <a:ext cx="2870184"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7893" name="Rectangle 5"/>
          <p:cNvSpPr>
            <a:spLocks noChangeArrowheads="1"/>
          </p:cNvSpPr>
          <p:nvPr/>
        </p:nvSpPr>
        <p:spPr bwMode="auto">
          <a:xfrm>
            <a:off x="-1532" y="12990"/>
            <a:ext cx="2870184"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7894" name="Rectangle 6"/>
          <p:cNvSpPr>
            <a:spLocks noGrp="1" noRot="1" noChangeAspect="1" noChangeArrowheads="1" noTextEdit="1"/>
          </p:cNvSpPr>
          <p:nvPr>
            <p:ph type="sldImg"/>
          </p:nvPr>
        </p:nvSpPr>
        <p:spPr bwMode="auto">
          <a:xfrm>
            <a:off x="1149350" y="1233488"/>
            <a:ext cx="4437063" cy="3328987"/>
          </a:xfrm>
          <a:noFill/>
          <a:ln cap="flat">
            <a:solidFill>
              <a:srgbClr val="000000"/>
            </a:solidFill>
            <a:miter lim="800000"/>
          </a:ln>
          <a:extLst>
            <a:ext uri="{909E8E84-426E-40dd-AFC4-6F175D3DCCD1}">
              <a14:hiddenFill xmlns="" xmlns:a14="http://schemas.microsoft.com/office/drawing/2010/main">
                <a:solidFill>
                  <a:srgbClr val="FFFFFF"/>
                </a:solidFill>
              </a14:hiddenFill>
            </a:ext>
          </a:extLst>
        </p:spPr>
      </p:sp>
      <p:sp>
        <p:nvSpPr>
          <p:cNvPr id="37895" name="Rectangle 7"/>
          <p:cNvSpPr>
            <a:spLocks noGrp="1" noChangeArrowheads="1"/>
          </p:cNvSpPr>
          <p:nvPr>
            <p:ph type="body" idx="1"/>
          </p:nvPr>
        </p:nvSpPr>
        <p:spPr bwMode="auto">
          <a:xfrm>
            <a:off x="881600" y="5091885"/>
            <a:ext cx="4857234" cy="265671"/>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751785" y="12990"/>
            <a:ext cx="2871717"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41987" name="Rectangle 3"/>
          <p:cNvSpPr>
            <a:spLocks noChangeArrowheads="1"/>
          </p:cNvSpPr>
          <p:nvPr/>
        </p:nvSpPr>
        <p:spPr bwMode="auto">
          <a:xfrm>
            <a:off x="3751785" y="10178205"/>
            <a:ext cx="2871717"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9050" tIns="0" rIns="19050" bIns="0" anchor="b"/>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762000" rtl="0" eaLnBrk="1" fontAlgn="base" latinLnBrk="0" hangingPunct="1">
              <a:lnSpc>
                <a:spcPct val="100000"/>
              </a:lnSpc>
              <a:spcBef>
                <a:spcPct val="0"/>
              </a:spcBef>
              <a:spcAft>
                <a:spcPct val="0"/>
              </a:spcAft>
              <a:buClrTx/>
              <a:buSzTx/>
              <a:buFontTx/>
              <a:buNone/>
              <a:defRPr/>
            </a:pPr>
            <a:r>
              <a:rPr kumimoji="0" lang="en-AU" altLang="en-US" sz="10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t>22</a:t>
            </a:r>
          </a:p>
        </p:txBody>
      </p:sp>
      <p:sp>
        <p:nvSpPr>
          <p:cNvPr id="41988" name="Rectangle 4"/>
          <p:cNvSpPr>
            <a:spLocks noChangeArrowheads="1"/>
          </p:cNvSpPr>
          <p:nvPr/>
        </p:nvSpPr>
        <p:spPr bwMode="auto">
          <a:xfrm>
            <a:off x="-1532" y="10178205"/>
            <a:ext cx="2870184"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41989" name="Rectangle 5"/>
          <p:cNvSpPr>
            <a:spLocks noChangeArrowheads="1"/>
          </p:cNvSpPr>
          <p:nvPr/>
        </p:nvSpPr>
        <p:spPr bwMode="auto">
          <a:xfrm>
            <a:off x="-1532" y="12990"/>
            <a:ext cx="2870184" cy="497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41990" name="Rectangle 6"/>
          <p:cNvSpPr>
            <a:spLocks noGrp="1" noRot="1" noChangeAspect="1" noChangeArrowheads="1" noTextEdit="1"/>
          </p:cNvSpPr>
          <p:nvPr>
            <p:ph type="sldImg"/>
          </p:nvPr>
        </p:nvSpPr>
        <p:spPr bwMode="auto">
          <a:xfrm>
            <a:off x="1149350" y="1233488"/>
            <a:ext cx="4437063" cy="3328987"/>
          </a:xfrm>
          <a:noFill/>
          <a:ln cap="flat">
            <a:solidFill>
              <a:srgbClr val="000000"/>
            </a:solidFill>
            <a:miter lim="800000"/>
          </a:ln>
          <a:extLst>
            <a:ext uri="{909E8E84-426E-40dd-AFC4-6F175D3DCCD1}">
              <a14:hiddenFill xmlns="" xmlns:a14="http://schemas.microsoft.com/office/drawing/2010/main">
                <a:solidFill>
                  <a:srgbClr val="FFFFFF"/>
                </a:solidFill>
              </a14:hiddenFill>
            </a:ext>
          </a:extLst>
        </p:spPr>
      </p:sp>
      <p:sp>
        <p:nvSpPr>
          <p:cNvPr id="41991" name="Rectangle 7"/>
          <p:cNvSpPr>
            <a:spLocks noGrp="1" noChangeArrowheads="1"/>
          </p:cNvSpPr>
          <p:nvPr>
            <p:ph type="body" idx="1"/>
          </p:nvPr>
        </p:nvSpPr>
        <p:spPr bwMode="auto">
          <a:xfrm>
            <a:off x="881600" y="5091885"/>
            <a:ext cx="4857234" cy="265671"/>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14</a:t>
            </a:fld>
            <a:endParaRPr lang="en-I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114</a:t>
            </a:fld>
            <a:endParaRPr lang="en-IN"/>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6001653" y="10278566"/>
            <a:ext cx="16812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444A082-00C6-4884-BC80-F034439D0C03}"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115</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9874" name="Rectangle 1026"/>
          <p:cNvSpPr>
            <a:spLocks noGrp="1" noRot="1" noChangeAspect="1" noChangeArrowheads="1" noTextEdit="1"/>
          </p:cNvSpPr>
          <p:nvPr>
            <p:ph type="sldImg"/>
          </p:nvPr>
        </p:nvSpPr>
        <p:spPr>
          <a:xfrm>
            <a:off x="1149350" y="1233488"/>
            <a:ext cx="4437063" cy="3328987"/>
          </a:xfrm>
        </p:spPr>
      </p:sp>
      <p:sp>
        <p:nvSpPr>
          <p:cNvPr id="79875" name="Rectangle 1027"/>
          <p:cNvSpPr>
            <a:spLocks noGrp="1" noChangeArrowheads="1"/>
          </p:cNvSpPr>
          <p:nvPr>
            <p:ph type="body" idx="1"/>
          </p:nvPr>
        </p:nvSpPr>
        <p:spPr>
          <a:xfrm>
            <a:off x="459966" y="5743359"/>
            <a:ext cx="5709807" cy="2656710"/>
          </a:xfrm>
        </p:spPr>
        <p:txBody>
          <a:bodyPr/>
          <a:lstStyle/>
          <a:p>
            <a:pPr algn="just"/>
            <a:r>
              <a:rPr lang="en-US" altLang="en-US" dirty="0"/>
              <a:t>http://</a:t>
            </a:r>
            <a:r>
              <a:rPr lang="en-US" altLang="en-US" dirty="0" err="1"/>
              <a:t>www.robertluttman.com</a:t>
            </a:r>
            <a:r>
              <a:rPr lang="en-US" altLang="en-US" dirty="0"/>
              <a:t>/</a:t>
            </a:r>
            <a:r>
              <a:rPr lang="en-US" altLang="en-US" dirty="0" err="1"/>
              <a:t>vms</a:t>
            </a:r>
            <a:r>
              <a:rPr lang="en-US" altLang="en-US" dirty="0"/>
              <a:t>/Week5/page6.htm</a:t>
            </a:r>
          </a:p>
          <a:p>
            <a:pPr algn="just"/>
            <a:r>
              <a:rPr lang="en-US" altLang="en-US" dirty="0"/>
              <a:t>Statistical Thinking Tools-Control Charts for the Average</a:t>
            </a:r>
          </a:p>
          <a:p>
            <a:pPr algn="just"/>
            <a:r>
              <a:rPr lang="en-US" altLang="en-US" dirty="0" err="1"/>
              <a:t>Date:February</a:t>
            </a:r>
            <a:r>
              <a:rPr lang="en-US" altLang="en-US" dirty="0"/>
              <a:t> 12, 2001   </a:t>
            </a:r>
          </a:p>
          <a:p>
            <a:pPr algn="just"/>
            <a:r>
              <a:rPr lang="en-US" altLang="en-US" dirty="0"/>
              <a:t>Bob </a:t>
            </a:r>
            <a:r>
              <a:rPr lang="en-US" altLang="en-US" dirty="0" err="1"/>
              <a:t>Luttman</a:t>
            </a:r>
            <a:r>
              <a:rPr lang="en-US" altLang="en-US" dirty="0"/>
              <a:t>, Robert </a:t>
            </a:r>
            <a:r>
              <a:rPr lang="en-US" altLang="en-US" dirty="0" err="1"/>
              <a:t>Luttman</a:t>
            </a:r>
            <a:r>
              <a:rPr lang="en-US" altLang="en-US" dirty="0"/>
              <a:t> &amp; Associates</a:t>
            </a:r>
          </a:p>
          <a:p>
            <a:pPr algn="just"/>
            <a:endParaRPr lang="en-US" altLang="en-US" dirty="0"/>
          </a:p>
          <a:p>
            <a:pPr algn="just"/>
            <a:endParaRPr lang="en-US" altLang="en-US" dirty="0"/>
          </a:p>
          <a:p>
            <a:pPr algn="just"/>
            <a:r>
              <a:rPr lang="en-US" altLang="en-US" dirty="0"/>
              <a:t>Example of a control chart that has points outside the UCL.</a:t>
            </a:r>
            <a:r>
              <a:rPr lang="en-US" altLang="en-US" baseline="0" dirty="0"/>
              <a:t> </a:t>
            </a:r>
            <a:r>
              <a:rPr lang="en-US" altLang="en-US" dirty="0"/>
              <a:t>This process may need to be reworked.  The problem is becoming worse, you can see that the data is consistently above the mean towards the end of the data.</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6001653" y="10278566"/>
            <a:ext cx="16812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CD161E2-E407-4DEB-AD62-2763814C0BAE}"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116</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6802" name="Rectangle 2"/>
          <p:cNvSpPr>
            <a:spLocks noGrp="1" noRot="1" noChangeAspect="1" noChangeArrowheads="1" noTextEdit="1"/>
          </p:cNvSpPr>
          <p:nvPr>
            <p:ph type="sldImg"/>
          </p:nvPr>
        </p:nvSpPr>
        <p:spPr>
          <a:xfrm>
            <a:off x="1149350" y="1233488"/>
            <a:ext cx="4437063" cy="3328987"/>
          </a:xfrm>
        </p:spPr>
      </p:sp>
      <p:sp>
        <p:nvSpPr>
          <p:cNvPr id="76803" name="Rectangle 3"/>
          <p:cNvSpPr>
            <a:spLocks noGrp="1" noChangeArrowheads="1"/>
          </p:cNvSpPr>
          <p:nvPr>
            <p:ph type="body" idx="1"/>
          </p:nvPr>
        </p:nvSpPr>
        <p:spPr/>
        <p:txBody>
          <a:bodyPr/>
          <a:lstStyle/>
          <a:p>
            <a:pPr algn="just"/>
            <a:r>
              <a:rPr lang="en-US" altLang="en-US" dirty="0"/>
              <a:t>Processes and Process Variability,  Date accessed: Feb 12, 2001</a:t>
            </a:r>
          </a:p>
          <a:p>
            <a:pPr algn="just"/>
            <a:r>
              <a:rPr lang="en-US" altLang="en-US" dirty="0"/>
              <a:t>http://</a:t>
            </a:r>
            <a:r>
              <a:rPr lang="en-US" altLang="en-US" dirty="0" err="1"/>
              <a:t>www.sytsma.com</a:t>
            </a:r>
            <a:r>
              <a:rPr lang="en-US" altLang="en-US" dirty="0"/>
              <a:t>/</a:t>
            </a:r>
            <a:r>
              <a:rPr lang="en-US" altLang="en-US" dirty="0" err="1"/>
              <a:t>tqmtools</a:t>
            </a:r>
            <a:r>
              <a:rPr lang="en-US" altLang="en-US" dirty="0"/>
              <a:t>/</a:t>
            </a:r>
            <a:r>
              <a:rPr lang="en-US" altLang="en-US" dirty="0" err="1"/>
              <a:t>ctlchtprinciples.html</a:t>
            </a:r>
            <a:endParaRPr lang="en-US" altLang="en-US" dirty="0"/>
          </a:p>
          <a:p>
            <a:pPr algn="just"/>
            <a:r>
              <a:rPr lang="en-US" altLang="en-US" dirty="0"/>
              <a:t>Example of a process that is in-control.</a:t>
            </a:r>
          </a:p>
          <a:p>
            <a:pPr algn="just"/>
            <a:endParaRPr lang="en-US" alt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117</a:t>
            </a:fld>
            <a:endParaRPr lang="en-IN"/>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118</a:t>
            </a:fld>
            <a:endParaRPr lang="en-IN"/>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119</a:t>
            </a:fld>
            <a:endParaRPr lang="en-IN"/>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120</a:t>
            </a:fld>
            <a:endParaRPr lang="en-IN"/>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121</a:t>
            </a:fld>
            <a:endParaRPr lang="en-IN"/>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122</a:t>
            </a:fld>
            <a:endParaRPr lang="en-IN"/>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123</a:t>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a:t>
            </a:fld>
            <a:endParaRPr lang="en-IN"/>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124</a:t>
            </a:fld>
            <a:endParaRPr lang="en-IN"/>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125</a:t>
            </a:fld>
            <a:endParaRPr lang="en-IN"/>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126</a:t>
            </a:fld>
            <a:endParaRPr lang="en-IN"/>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127</a:t>
            </a:fld>
            <a:endParaRPr lang="en-IN"/>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128</a:t>
            </a:fld>
            <a:endParaRPr lang="en-IN"/>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129</a:t>
            </a:fld>
            <a:endParaRPr lang="en-IN"/>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130</a:t>
            </a:fld>
            <a:endParaRPr lang="en-IN"/>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131</a:t>
            </a:fld>
            <a:endParaRPr lang="en-IN"/>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132</a:t>
            </a:fld>
            <a:endParaRPr lang="en-IN"/>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133</a:t>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a:t>
            </a:fld>
            <a:endParaRPr lang="en-IN"/>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134</a:t>
            </a:fld>
            <a:endParaRPr lang="en-IN"/>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135</a:t>
            </a:fld>
            <a:endParaRPr lang="en-IN"/>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136</a:t>
            </a:fld>
            <a:endParaRPr lang="en-IN"/>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137</a:t>
            </a:fld>
            <a:endParaRPr lang="en-IN"/>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138</a:t>
            </a:fld>
            <a:endParaRPr lang="en-IN"/>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139</a:t>
            </a:fld>
            <a:endParaRPr lang="en-IN"/>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00">
              <a:defRPr>
                <a:solidFill>
                  <a:schemeClr val="tx1"/>
                </a:solidFill>
                <a:latin typeface="Verdana" panose="020B0604030504040204" pitchFamily="34" charset="0"/>
              </a:defRPr>
            </a:lvl1pPr>
            <a:lvl2pPr marL="727710" indent="-280035" defTabSz="914400">
              <a:defRPr>
                <a:solidFill>
                  <a:schemeClr val="tx1"/>
                </a:solidFill>
                <a:latin typeface="Verdana" panose="020B0604030504040204" pitchFamily="34" charset="0"/>
              </a:defRPr>
            </a:lvl2pPr>
            <a:lvl3pPr marL="1119505" indent="-224155" defTabSz="914400">
              <a:defRPr>
                <a:solidFill>
                  <a:schemeClr val="tx1"/>
                </a:solidFill>
                <a:latin typeface="Verdana" panose="020B0604030504040204" pitchFamily="34" charset="0"/>
              </a:defRPr>
            </a:lvl3pPr>
            <a:lvl4pPr marL="1567815" indent="-224155" defTabSz="914400">
              <a:defRPr>
                <a:solidFill>
                  <a:schemeClr val="tx1"/>
                </a:solidFill>
                <a:latin typeface="Verdana" panose="020B0604030504040204" pitchFamily="34" charset="0"/>
              </a:defRPr>
            </a:lvl4pPr>
            <a:lvl5pPr marL="2015490" indent="-224155" defTabSz="914400">
              <a:defRPr>
                <a:solidFill>
                  <a:schemeClr val="tx1"/>
                </a:solidFill>
                <a:latin typeface="Verdana" panose="020B0604030504040204" pitchFamily="34" charset="0"/>
              </a:defRPr>
            </a:lvl5pPr>
            <a:lvl6pPr marL="2463800" indent="-224155" defTabSz="914400" eaLnBrk="0" fontAlgn="base" hangingPunct="0">
              <a:spcBef>
                <a:spcPct val="0"/>
              </a:spcBef>
              <a:spcAft>
                <a:spcPct val="0"/>
              </a:spcAft>
              <a:defRPr>
                <a:solidFill>
                  <a:schemeClr val="tx1"/>
                </a:solidFill>
                <a:latin typeface="Verdana" panose="020B0604030504040204" pitchFamily="34" charset="0"/>
              </a:defRPr>
            </a:lvl6pPr>
            <a:lvl7pPr marL="2911475" indent="-224155" defTabSz="914400" eaLnBrk="0" fontAlgn="base" hangingPunct="0">
              <a:spcBef>
                <a:spcPct val="0"/>
              </a:spcBef>
              <a:spcAft>
                <a:spcPct val="0"/>
              </a:spcAft>
              <a:defRPr>
                <a:solidFill>
                  <a:schemeClr val="tx1"/>
                </a:solidFill>
                <a:latin typeface="Verdana" panose="020B0604030504040204" pitchFamily="34" charset="0"/>
              </a:defRPr>
            </a:lvl7pPr>
            <a:lvl8pPr marL="3359150" indent="-224155" defTabSz="914400" eaLnBrk="0" fontAlgn="base" hangingPunct="0">
              <a:spcBef>
                <a:spcPct val="0"/>
              </a:spcBef>
              <a:spcAft>
                <a:spcPct val="0"/>
              </a:spcAft>
              <a:defRPr>
                <a:solidFill>
                  <a:schemeClr val="tx1"/>
                </a:solidFill>
                <a:latin typeface="Verdana" panose="020B0604030504040204" pitchFamily="34" charset="0"/>
              </a:defRPr>
            </a:lvl8pPr>
            <a:lvl9pPr marL="3807460" indent="-224155" defTabSz="914400" eaLnBrk="0" fontAlgn="base" hangingPunct="0">
              <a:spcBef>
                <a:spcPct val="0"/>
              </a:spcBef>
              <a:spcAft>
                <a:spcPct val="0"/>
              </a:spcAft>
              <a:defRPr>
                <a:solidFill>
                  <a:schemeClr val="tx1"/>
                </a:solidFill>
                <a:latin typeface="Verdana" panose="020B0604030504040204" pitchFamily="34" charset="0"/>
              </a:defRPr>
            </a:lvl9pPr>
          </a:lstStyle>
          <a:p>
            <a:fld id="{B190BF9C-A68B-46A7-AB2D-3D8A96ED8841}" type="slidenum">
              <a:rPr lang="en-US" altLang="en-US">
                <a:solidFill>
                  <a:prstClr val="black"/>
                </a:solidFill>
                <a:latin typeface="Arial" panose="020B0604020202020204" pitchFamily="34" charset="0"/>
              </a:rPr>
              <a:t>150</a:t>
            </a:fld>
            <a:endParaRPr lang="en-US" altLang="en-US">
              <a:solidFill>
                <a:prstClr val="black"/>
              </a:solidFill>
              <a:latin typeface="Arial" panose="020B0604020202020204" pitchFamily="34" charset="0"/>
            </a:endParaRPr>
          </a:p>
        </p:txBody>
      </p:sp>
      <p:sp>
        <p:nvSpPr>
          <p:cNvPr id="120835" name="Rectangle 2"/>
          <p:cNvSpPr>
            <a:spLocks noGrp="1" noRot="1" noChangeAspect="1" noChangeArrowheads="1" noTextEdit="1"/>
          </p:cNvSpPr>
          <p:nvPr>
            <p:ph type="sldImg"/>
          </p:nvPr>
        </p:nvSpPr>
        <p:spPr/>
      </p:sp>
      <p:sp>
        <p:nvSpPr>
          <p:cNvPr id="120836" name="Rectangle 3"/>
          <p:cNvSpPr>
            <a:spLocks noGrp="1" noChangeArrowheads="1"/>
          </p:cNvSpPr>
          <p:nvPr>
            <p:ph type="body" idx="1"/>
          </p:nvPr>
        </p:nvSpPr>
        <p:spPr>
          <a:xfrm>
            <a:off x="914607" y="4342777"/>
            <a:ext cx="5028787" cy="4115111"/>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155</a:t>
            </a:fld>
            <a:endParaRPr lang="en-IN"/>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00">
              <a:spcBef>
                <a:spcPct val="30000"/>
              </a:spcBef>
              <a:defRPr sz="1200">
                <a:solidFill>
                  <a:schemeClr val="tx1"/>
                </a:solidFill>
                <a:latin typeface="Arial" panose="020B0604020202020204" pitchFamily="34" charset="0"/>
              </a:defRPr>
            </a:lvl1pPr>
            <a:lvl2pPr marL="741680" indent="-284480" defTabSz="914400">
              <a:spcBef>
                <a:spcPct val="30000"/>
              </a:spcBef>
              <a:defRPr sz="1200">
                <a:solidFill>
                  <a:schemeClr val="tx1"/>
                </a:solidFill>
                <a:latin typeface="Arial" panose="020B0604020202020204" pitchFamily="34" charset="0"/>
              </a:defRPr>
            </a:lvl2pPr>
            <a:lvl3pPr marL="1141730" indent="-227330" defTabSz="914400">
              <a:spcBef>
                <a:spcPct val="30000"/>
              </a:spcBef>
              <a:defRPr sz="1200">
                <a:solidFill>
                  <a:schemeClr val="tx1"/>
                </a:solidFill>
                <a:latin typeface="Arial" panose="020B0604020202020204" pitchFamily="34" charset="0"/>
              </a:defRPr>
            </a:lvl3pPr>
            <a:lvl4pPr marL="1598930" indent="-227330" defTabSz="914400">
              <a:spcBef>
                <a:spcPct val="30000"/>
              </a:spcBef>
              <a:defRPr sz="1200">
                <a:solidFill>
                  <a:schemeClr val="tx1"/>
                </a:solidFill>
                <a:latin typeface="Arial" panose="020B0604020202020204" pitchFamily="34" charset="0"/>
              </a:defRPr>
            </a:lvl4pPr>
            <a:lvl5pPr marL="2056130" indent="-227330" defTabSz="914400">
              <a:spcBef>
                <a:spcPct val="30000"/>
              </a:spcBef>
              <a:defRPr sz="1200">
                <a:solidFill>
                  <a:schemeClr val="tx1"/>
                </a:solidFill>
                <a:latin typeface="Arial" panose="020B0604020202020204" pitchFamily="34" charset="0"/>
              </a:defRPr>
            </a:lvl5pPr>
            <a:lvl6pPr marL="2503805" indent="-227330" defTabSz="914400" eaLnBrk="0" fontAlgn="base" hangingPunct="0">
              <a:spcBef>
                <a:spcPct val="30000"/>
              </a:spcBef>
              <a:spcAft>
                <a:spcPct val="0"/>
              </a:spcAft>
              <a:defRPr sz="1200">
                <a:solidFill>
                  <a:schemeClr val="tx1"/>
                </a:solidFill>
                <a:latin typeface="Arial" panose="020B0604020202020204" pitchFamily="34" charset="0"/>
              </a:defRPr>
            </a:lvl6pPr>
            <a:lvl7pPr marL="2952115" indent="-227330" defTabSz="914400" eaLnBrk="0" fontAlgn="base" hangingPunct="0">
              <a:spcBef>
                <a:spcPct val="30000"/>
              </a:spcBef>
              <a:spcAft>
                <a:spcPct val="0"/>
              </a:spcAft>
              <a:defRPr sz="1200">
                <a:solidFill>
                  <a:schemeClr val="tx1"/>
                </a:solidFill>
                <a:latin typeface="Arial" panose="020B0604020202020204" pitchFamily="34" charset="0"/>
              </a:defRPr>
            </a:lvl7pPr>
            <a:lvl8pPr marL="3399790" indent="-227330" defTabSz="914400" eaLnBrk="0" fontAlgn="base" hangingPunct="0">
              <a:spcBef>
                <a:spcPct val="30000"/>
              </a:spcBef>
              <a:spcAft>
                <a:spcPct val="0"/>
              </a:spcAft>
              <a:defRPr sz="1200">
                <a:solidFill>
                  <a:schemeClr val="tx1"/>
                </a:solidFill>
                <a:latin typeface="Arial" panose="020B0604020202020204" pitchFamily="34" charset="0"/>
              </a:defRPr>
            </a:lvl8pPr>
            <a:lvl9pPr marL="3847465" indent="-227330" defTabSz="9144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50DDD24-A373-4996-AEE5-4FA133C1660E}" type="slidenum">
              <a:rPr lang="en-US" altLang="en-US">
                <a:solidFill>
                  <a:srgbClr val="000000"/>
                </a:solidFill>
              </a:rPr>
              <a:t>160</a:t>
            </a:fld>
            <a:endParaRPr lang="en-US" altLang="en-US">
              <a:solidFill>
                <a:srgbClr val="000000"/>
              </a:solidFill>
            </a:endParaRPr>
          </a:p>
        </p:txBody>
      </p:sp>
      <p:sp>
        <p:nvSpPr>
          <p:cNvPr id="138243" name="Rectangle 2"/>
          <p:cNvSpPr>
            <a:spLocks noGrp="1" noRot="1" noChangeAspect="1" noChangeArrowheads="1" noTextEdit="1"/>
          </p:cNvSpPr>
          <p:nvPr>
            <p:ph type="sldImg"/>
          </p:nvPr>
        </p:nvSpPr>
        <p:spPr>
          <a:xfrm>
            <a:off x="1144588" y="687388"/>
            <a:ext cx="4570412" cy="3427412"/>
          </a:xfrm>
        </p:spPr>
      </p:sp>
      <p:sp>
        <p:nvSpPr>
          <p:cNvPr id="138244" name="Rectangle 3"/>
          <p:cNvSpPr>
            <a:spLocks noGrp="1" noChangeArrowheads="1"/>
          </p:cNvSpPr>
          <p:nvPr>
            <p:ph type="body" idx="1"/>
          </p:nvPr>
        </p:nvSpPr>
        <p:spPr>
          <a:xfrm>
            <a:off x="914607" y="4342777"/>
            <a:ext cx="5028787" cy="4113553"/>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buFontTx/>
              <a:buChar char="•"/>
            </a:pPr>
            <a:endParaRPr lang="en-US"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00">
              <a:defRPr>
                <a:solidFill>
                  <a:schemeClr val="tx1"/>
                </a:solidFill>
                <a:latin typeface="Verdana" panose="020B0604030504040204" pitchFamily="34" charset="0"/>
              </a:defRPr>
            </a:lvl1pPr>
            <a:lvl2pPr marL="727710" indent="-280035" defTabSz="914400">
              <a:defRPr>
                <a:solidFill>
                  <a:schemeClr val="tx1"/>
                </a:solidFill>
                <a:latin typeface="Verdana" panose="020B0604030504040204" pitchFamily="34" charset="0"/>
              </a:defRPr>
            </a:lvl2pPr>
            <a:lvl3pPr marL="1119505" indent="-224155" defTabSz="914400">
              <a:defRPr>
                <a:solidFill>
                  <a:schemeClr val="tx1"/>
                </a:solidFill>
                <a:latin typeface="Verdana" panose="020B0604030504040204" pitchFamily="34" charset="0"/>
              </a:defRPr>
            </a:lvl3pPr>
            <a:lvl4pPr marL="1567815" indent="-224155" defTabSz="914400">
              <a:defRPr>
                <a:solidFill>
                  <a:schemeClr val="tx1"/>
                </a:solidFill>
                <a:latin typeface="Verdana" panose="020B0604030504040204" pitchFamily="34" charset="0"/>
              </a:defRPr>
            </a:lvl4pPr>
            <a:lvl5pPr marL="2015490" indent="-224155" defTabSz="914400">
              <a:defRPr>
                <a:solidFill>
                  <a:schemeClr val="tx1"/>
                </a:solidFill>
                <a:latin typeface="Verdana" panose="020B0604030504040204" pitchFamily="34" charset="0"/>
              </a:defRPr>
            </a:lvl5pPr>
            <a:lvl6pPr marL="2463800" indent="-224155" defTabSz="914400" eaLnBrk="0" fontAlgn="base" hangingPunct="0">
              <a:spcBef>
                <a:spcPct val="0"/>
              </a:spcBef>
              <a:spcAft>
                <a:spcPct val="0"/>
              </a:spcAft>
              <a:defRPr>
                <a:solidFill>
                  <a:schemeClr val="tx1"/>
                </a:solidFill>
                <a:latin typeface="Verdana" panose="020B0604030504040204" pitchFamily="34" charset="0"/>
              </a:defRPr>
            </a:lvl6pPr>
            <a:lvl7pPr marL="2911475" indent="-224155" defTabSz="914400" eaLnBrk="0" fontAlgn="base" hangingPunct="0">
              <a:spcBef>
                <a:spcPct val="0"/>
              </a:spcBef>
              <a:spcAft>
                <a:spcPct val="0"/>
              </a:spcAft>
              <a:defRPr>
                <a:solidFill>
                  <a:schemeClr val="tx1"/>
                </a:solidFill>
                <a:latin typeface="Verdana" panose="020B0604030504040204" pitchFamily="34" charset="0"/>
              </a:defRPr>
            </a:lvl7pPr>
            <a:lvl8pPr marL="3359150" indent="-224155" defTabSz="914400" eaLnBrk="0" fontAlgn="base" hangingPunct="0">
              <a:spcBef>
                <a:spcPct val="0"/>
              </a:spcBef>
              <a:spcAft>
                <a:spcPct val="0"/>
              </a:spcAft>
              <a:defRPr>
                <a:solidFill>
                  <a:schemeClr val="tx1"/>
                </a:solidFill>
                <a:latin typeface="Verdana" panose="020B0604030504040204" pitchFamily="34" charset="0"/>
              </a:defRPr>
            </a:lvl8pPr>
            <a:lvl9pPr marL="3807460" indent="-224155" defTabSz="914400" eaLnBrk="0" fontAlgn="base" hangingPunct="0">
              <a:spcBef>
                <a:spcPct val="0"/>
              </a:spcBef>
              <a:spcAft>
                <a:spcPct val="0"/>
              </a:spcAft>
              <a:defRPr>
                <a:solidFill>
                  <a:schemeClr val="tx1"/>
                </a:solidFill>
                <a:latin typeface="Verdana" panose="020B0604030504040204" pitchFamily="34" charset="0"/>
              </a:defRPr>
            </a:lvl9pPr>
          </a:lstStyle>
          <a:p>
            <a:fld id="{330EE468-3F45-48E9-BEDD-B95EA464087E}" type="slidenum">
              <a:rPr lang="en-US" altLang="en-US">
                <a:solidFill>
                  <a:prstClr val="black"/>
                </a:solidFill>
                <a:latin typeface="Arial" panose="020B0604020202020204" pitchFamily="34" charset="0"/>
              </a:rPr>
              <a:t>161</a:t>
            </a:fld>
            <a:endParaRPr lang="en-US" altLang="en-US">
              <a:solidFill>
                <a:prstClr val="black"/>
              </a:solidFill>
              <a:latin typeface="Arial" panose="020B0604020202020204" pitchFamily="34" charset="0"/>
            </a:endParaRPr>
          </a:p>
        </p:txBody>
      </p:sp>
      <p:sp>
        <p:nvSpPr>
          <p:cNvPr id="139267" name="Rectangle 2"/>
          <p:cNvSpPr>
            <a:spLocks noGrp="1" noRot="1" noChangeAspect="1" noChangeArrowheads="1" noTextEdit="1"/>
          </p:cNvSpPr>
          <p:nvPr>
            <p:ph type="sldImg"/>
          </p:nvPr>
        </p:nvSpPr>
        <p:spPr/>
      </p:sp>
      <p:sp>
        <p:nvSpPr>
          <p:cNvPr id="139268" name="Rectangle 3"/>
          <p:cNvSpPr>
            <a:spLocks noGrp="1" noChangeArrowheads="1"/>
          </p:cNvSpPr>
          <p:nvPr>
            <p:ph type="body" idx="1"/>
          </p:nvPr>
        </p:nvSpPr>
        <p:spPr>
          <a:xfrm>
            <a:off x="914607" y="4342777"/>
            <a:ext cx="5028787" cy="4115111"/>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a:t>
            </a:fld>
            <a:endParaRPr lang="en-IN"/>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00">
              <a:defRPr>
                <a:solidFill>
                  <a:schemeClr val="tx1"/>
                </a:solidFill>
                <a:latin typeface="Verdana" panose="020B0604030504040204" pitchFamily="34" charset="0"/>
              </a:defRPr>
            </a:lvl1pPr>
            <a:lvl2pPr marL="727710" indent="-280035" defTabSz="914400">
              <a:defRPr>
                <a:solidFill>
                  <a:schemeClr val="tx1"/>
                </a:solidFill>
                <a:latin typeface="Verdana" panose="020B0604030504040204" pitchFamily="34" charset="0"/>
              </a:defRPr>
            </a:lvl2pPr>
            <a:lvl3pPr marL="1119505" indent="-224155" defTabSz="914400">
              <a:defRPr>
                <a:solidFill>
                  <a:schemeClr val="tx1"/>
                </a:solidFill>
                <a:latin typeface="Verdana" panose="020B0604030504040204" pitchFamily="34" charset="0"/>
              </a:defRPr>
            </a:lvl3pPr>
            <a:lvl4pPr marL="1567815" indent="-224155" defTabSz="914400">
              <a:defRPr>
                <a:solidFill>
                  <a:schemeClr val="tx1"/>
                </a:solidFill>
                <a:latin typeface="Verdana" panose="020B0604030504040204" pitchFamily="34" charset="0"/>
              </a:defRPr>
            </a:lvl4pPr>
            <a:lvl5pPr marL="2015490" indent="-224155" defTabSz="914400">
              <a:defRPr>
                <a:solidFill>
                  <a:schemeClr val="tx1"/>
                </a:solidFill>
                <a:latin typeface="Verdana" panose="020B0604030504040204" pitchFamily="34" charset="0"/>
              </a:defRPr>
            </a:lvl5pPr>
            <a:lvl6pPr marL="2463800" indent="-224155" defTabSz="914400" eaLnBrk="0" fontAlgn="base" hangingPunct="0">
              <a:spcBef>
                <a:spcPct val="0"/>
              </a:spcBef>
              <a:spcAft>
                <a:spcPct val="0"/>
              </a:spcAft>
              <a:defRPr>
                <a:solidFill>
                  <a:schemeClr val="tx1"/>
                </a:solidFill>
                <a:latin typeface="Verdana" panose="020B0604030504040204" pitchFamily="34" charset="0"/>
              </a:defRPr>
            </a:lvl6pPr>
            <a:lvl7pPr marL="2911475" indent="-224155" defTabSz="914400" eaLnBrk="0" fontAlgn="base" hangingPunct="0">
              <a:spcBef>
                <a:spcPct val="0"/>
              </a:spcBef>
              <a:spcAft>
                <a:spcPct val="0"/>
              </a:spcAft>
              <a:defRPr>
                <a:solidFill>
                  <a:schemeClr val="tx1"/>
                </a:solidFill>
                <a:latin typeface="Verdana" panose="020B0604030504040204" pitchFamily="34" charset="0"/>
              </a:defRPr>
            </a:lvl7pPr>
            <a:lvl8pPr marL="3359150" indent="-224155" defTabSz="914400" eaLnBrk="0" fontAlgn="base" hangingPunct="0">
              <a:spcBef>
                <a:spcPct val="0"/>
              </a:spcBef>
              <a:spcAft>
                <a:spcPct val="0"/>
              </a:spcAft>
              <a:defRPr>
                <a:solidFill>
                  <a:schemeClr val="tx1"/>
                </a:solidFill>
                <a:latin typeface="Verdana" panose="020B0604030504040204" pitchFamily="34" charset="0"/>
              </a:defRPr>
            </a:lvl8pPr>
            <a:lvl9pPr marL="3807460" indent="-224155" defTabSz="914400" eaLnBrk="0" fontAlgn="base" hangingPunct="0">
              <a:spcBef>
                <a:spcPct val="0"/>
              </a:spcBef>
              <a:spcAft>
                <a:spcPct val="0"/>
              </a:spcAft>
              <a:defRPr>
                <a:solidFill>
                  <a:schemeClr val="tx1"/>
                </a:solidFill>
                <a:latin typeface="Verdana" panose="020B0604030504040204" pitchFamily="34" charset="0"/>
              </a:defRPr>
            </a:lvl9pPr>
          </a:lstStyle>
          <a:p>
            <a:fld id="{0DD43469-075D-46B7-85E1-E48693C3D899}" type="slidenum">
              <a:rPr lang="en-US" altLang="en-US">
                <a:solidFill>
                  <a:prstClr val="black"/>
                </a:solidFill>
                <a:latin typeface="Arial" panose="020B0604020202020204" pitchFamily="34" charset="0"/>
              </a:rPr>
              <a:t>162</a:t>
            </a:fld>
            <a:endParaRPr lang="en-US" altLang="en-US">
              <a:solidFill>
                <a:prstClr val="black"/>
              </a:solidFill>
              <a:latin typeface="Arial" panose="020B0604020202020204" pitchFamily="34" charset="0"/>
            </a:endParaRPr>
          </a:p>
        </p:txBody>
      </p:sp>
      <p:sp>
        <p:nvSpPr>
          <p:cNvPr id="140291" name="Rectangle 2"/>
          <p:cNvSpPr>
            <a:spLocks noGrp="1" noRot="1" noChangeAspect="1" noChangeArrowheads="1" noTextEdit="1"/>
          </p:cNvSpPr>
          <p:nvPr>
            <p:ph type="sldImg"/>
          </p:nvPr>
        </p:nvSpPr>
        <p:spPr/>
      </p:sp>
      <p:sp>
        <p:nvSpPr>
          <p:cNvPr id="140292" name="Rectangle 3"/>
          <p:cNvSpPr>
            <a:spLocks noGrp="1" noChangeArrowheads="1"/>
          </p:cNvSpPr>
          <p:nvPr>
            <p:ph type="body" idx="1"/>
          </p:nvPr>
        </p:nvSpPr>
        <p:spPr>
          <a:xfrm>
            <a:off x="914607" y="4342777"/>
            <a:ext cx="5028787" cy="4115111"/>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00">
              <a:defRPr>
                <a:solidFill>
                  <a:schemeClr val="tx1"/>
                </a:solidFill>
                <a:latin typeface="Verdana" panose="020B0604030504040204" pitchFamily="34" charset="0"/>
              </a:defRPr>
            </a:lvl1pPr>
            <a:lvl2pPr marL="727710" indent="-280035" defTabSz="914400">
              <a:defRPr>
                <a:solidFill>
                  <a:schemeClr val="tx1"/>
                </a:solidFill>
                <a:latin typeface="Verdana" panose="020B0604030504040204" pitchFamily="34" charset="0"/>
              </a:defRPr>
            </a:lvl2pPr>
            <a:lvl3pPr marL="1119505" indent="-224155" defTabSz="914400">
              <a:defRPr>
                <a:solidFill>
                  <a:schemeClr val="tx1"/>
                </a:solidFill>
                <a:latin typeface="Verdana" panose="020B0604030504040204" pitchFamily="34" charset="0"/>
              </a:defRPr>
            </a:lvl3pPr>
            <a:lvl4pPr marL="1567815" indent="-224155" defTabSz="914400">
              <a:defRPr>
                <a:solidFill>
                  <a:schemeClr val="tx1"/>
                </a:solidFill>
                <a:latin typeface="Verdana" panose="020B0604030504040204" pitchFamily="34" charset="0"/>
              </a:defRPr>
            </a:lvl4pPr>
            <a:lvl5pPr marL="2015490" indent="-224155" defTabSz="914400">
              <a:defRPr>
                <a:solidFill>
                  <a:schemeClr val="tx1"/>
                </a:solidFill>
                <a:latin typeface="Verdana" panose="020B0604030504040204" pitchFamily="34" charset="0"/>
              </a:defRPr>
            </a:lvl5pPr>
            <a:lvl6pPr marL="2463800" indent="-224155" defTabSz="914400" eaLnBrk="0" fontAlgn="base" hangingPunct="0">
              <a:spcBef>
                <a:spcPct val="0"/>
              </a:spcBef>
              <a:spcAft>
                <a:spcPct val="0"/>
              </a:spcAft>
              <a:defRPr>
                <a:solidFill>
                  <a:schemeClr val="tx1"/>
                </a:solidFill>
                <a:latin typeface="Verdana" panose="020B0604030504040204" pitchFamily="34" charset="0"/>
              </a:defRPr>
            </a:lvl6pPr>
            <a:lvl7pPr marL="2911475" indent="-224155" defTabSz="914400" eaLnBrk="0" fontAlgn="base" hangingPunct="0">
              <a:spcBef>
                <a:spcPct val="0"/>
              </a:spcBef>
              <a:spcAft>
                <a:spcPct val="0"/>
              </a:spcAft>
              <a:defRPr>
                <a:solidFill>
                  <a:schemeClr val="tx1"/>
                </a:solidFill>
                <a:latin typeface="Verdana" panose="020B0604030504040204" pitchFamily="34" charset="0"/>
              </a:defRPr>
            </a:lvl7pPr>
            <a:lvl8pPr marL="3359150" indent="-224155" defTabSz="914400" eaLnBrk="0" fontAlgn="base" hangingPunct="0">
              <a:spcBef>
                <a:spcPct val="0"/>
              </a:spcBef>
              <a:spcAft>
                <a:spcPct val="0"/>
              </a:spcAft>
              <a:defRPr>
                <a:solidFill>
                  <a:schemeClr val="tx1"/>
                </a:solidFill>
                <a:latin typeface="Verdana" panose="020B0604030504040204" pitchFamily="34" charset="0"/>
              </a:defRPr>
            </a:lvl8pPr>
            <a:lvl9pPr marL="3807460" indent="-224155" defTabSz="914400" eaLnBrk="0" fontAlgn="base" hangingPunct="0">
              <a:spcBef>
                <a:spcPct val="0"/>
              </a:spcBef>
              <a:spcAft>
                <a:spcPct val="0"/>
              </a:spcAft>
              <a:defRPr>
                <a:solidFill>
                  <a:schemeClr val="tx1"/>
                </a:solidFill>
                <a:latin typeface="Verdana" panose="020B0604030504040204" pitchFamily="34" charset="0"/>
              </a:defRPr>
            </a:lvl9pPr>
          </a:lstStyle>
          <a:p>
            <a:fld id="{0388097E-ABF5-4AA5-BAE5-D2154F3D0C5D}" type="slidenum">
              <a:rPr lang="en-US" altLang="en-US">
                <a:solidFill>
                  <a:prstClr val="black"/>
                </a:solidFill>
                <a:latin typeface="Arial" panose="020B0604020202020204" pitchFamily="34" charset="0"/>
              </a:rPr>
              <a:t>163</a:t>
            </a:fld>
            <a:endParaRPr lang="en-US" altLang="en-US">
              <a:solidFill>
                <a:prstClr val="black"/>
              </a:solidFill>
              <a:latin typeface="Arial" panose="020B0604020202020204" pitchFamily="34" charset="0"/>
            </a:endParaRPr>
          </a:p>
        </p:txBody>
      </p:sp>
      <p:sp>
        <p:nvSpPr>
          <p:cNvPr id="142339" name="Rectangle 2"/>
          <p:cNvSpPr>
            <a:spLocks noGrp="1" noRot="1" noChangeAspect="1" noChangeArrowheads="1" noTextEdit="1"/>
          </p:cNvSpPr>
          <p:nvPr>
            <p:ph type="sldImg"/>
          </p:nvPr>
        </p:nvSpPr>
        <p:spPr/>
      </p:sp>
      <p:sp>
        <p:nvSpPr>
          <p:cNvPr id="142340" name="Rectangle 3"/>
          <p:cNvSpPr>
            <a:spLocks noGrp="1" noChangeArrowheads="1"/>
          </p:cNvSpPr>
          <p:nvPr>
            <p:ph type="body" idx="1"/>
          </p:nvPr>
        </p:nvSpPr>
        <p:spPr>
          <a:xfrm>
            <a:off x="914607" y="4342777"/>
            <a:ext cx="5028787" cy="4115111"/>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TW"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164</a:t>
            </a:fld>
            <a:endParaRPr lang="en-IN"/>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170</a:t>
            </a:fld>
            <a:endParaRPr lang="en-IN"/>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175</a:t>
            </a:fld>
            <a:endParaRPr lang="en-IN"/>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180</a:t>
            </a:fld>
            <a:endParaRPr lang="en-IN"/>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183</a:t>
            </a:fld>
            <a:endParaRPr lang="en-IN"/>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187</a:t>
            </a:fld>
            <a:endParaRPr lang="en-IN"/>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188</a:t>
            </a:fld>
            <a:endParaRPr lang="en-IN"/>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190</a:t>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18</a:t>
            </a:fld>
            <a:endParaRPr lang="en-IN"/>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194</a:t>
            </a:fld>
            <a:endParaRPr lang="en-IN"/>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a:p>
        </p:txBody>
      </p:sp>
      <p:sp>
        <p:nvSpPr>
          <p:cNvPr id="2355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12E886C-B154-410F-8126-F8252A82B6CB}" type="slidenum">
              <a:rPr lang="en-US" altLang="en-US"/>
              <a:t>195</a:t>
            </a:fld>
            <a:endParaRPr lang="en-US"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660764-A082-42D0-A375-743D93AA5356}" type="slidenum">
              <a:rPr lang="en-IN" smtClean="0"/>
              <a:t>196</a:t>
            </a:fld>
            <a:endParaRPr lang="en-IN"/>
          </a:p>
        </p:txBody>
      </p:sp>
    </p:spTree>
    <p:extLst>
      <p:ext uri="{BB962C8B-B14F-4D97-AF65-F5344CB8AC3E}">
        <p14:creationId xmlns:p14="http://schemas.microsoft.com/office/powerpoint/2010/main" val="319140361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199</a:t>
            </a:fld>
            <a:endParaRPr lang="en-IN"/>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203</a:t>
            </a:fld>
            <a:endParaRPr lang="en-IN"/>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209</a:t>
            </a:fld>
            <a:endParaRPr lang="en-IN"/>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216</a:t>
            </a:fld>
            <a:endParaRPr lang="en-IN"/>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218</a:t>
            </a:fld>
            <a:endParaRPr lang="en-IN"/>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220</a:t>
            </a:fld>
            <a:endParaRPr lang="en-IN"/>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221</a:t>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solidFill>
                  <a:prstClr val="black"/>
                </a:solidFill>
              </a:rPr>
              <a:t>19</a:t>
            </a:fld>
            <a:endParaRPr lang="en-US" dirty="0">
              <a:solidFill>
                <a:prstClr val="black"/>
              </a:solidFill>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222</a:t>
            </a:fld>
            <a:endParaRPr lang="en-IN"/>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223</a:t>
            </a:fld>
            <a:endParaRPr lang="en-IN"/>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224</a:t>
            </a:fld>
            <a:endParaRPr lang="en-IN"/>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225</a:t>
            </a:fld>
            <a:endParaRPr lang="en-IN"/>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226</a:t>
            </a:fld>
            <a:endParaRPr lang="en-IN"/>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227</a:t>
            </a:fld>
            <a:endParaRPr lang="en-IN"/>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7C9EE6B-E6F4-468F-8B61-58E74FD8E2E3}"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228</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66" name="Rectangle 2"/>
          <p:cNvSpPr>
            <a:spLocks noGrp="1" noRot="1" noChangeAspect="1" noChangeArrowheads="1" noTextEdit="1"/>
          </p:cNvSpPr>
          <p:nvPr>
            <p:ph type="sldImg"/>
          </p:nvPr>
        </p:nvSpPr>
        <p:spPr>
          <a:xfrm>
            <a:off x="1149350" y="1233488"/>
            <a:ext cx="4437063" cy="3328987"/>
          </a:xfrm>
          <a:ln w="12700" cap="flat">
            <a:solidFill>
              <a:schemeClr val="tx1"/>
            </a:solidFill>
          </a:ln>
          <a:extLst>
            <a:ext uri="{909E8E84-426E-40dd-AFC4-6F175D3DCCD1}">
              <a14:hiddenFill xmlns="" xmlns:a14="http://schemas.microsoft.com/office/drawing/2010/main">
                <a:noFill/>
              </a14:hiddenFill>
            </a:ext>
          </a:extLst>
        </p:spPr>
      </p:sp>
      <p:sp>
        <p:nvSpPr>
          <p:cNvPr id="11267" name="Rectangle 3"/>
          <p:cNvSpPr>
            <a:spLocks noGrp="1" noChangeArrowheads="1"/>
          </p:cNvSpPr>
          <p:nvPr>
            <p:ph type="body" idx="1"/>
          </p:nvPr>
        </p:nvSpPr>
        <p:spPr>
          <a:xfrm>
            <a:off x="883133" y="5077040"/>
            <a:ext cx="4857234" cy="359061"/>
          </a:xfrm>
          <a:extLst>
            <a:ext uri="{91240B29-F687-4f45-9708-019B960494DF}">
              <a14:hiddenLine xmlns="" xmlns:a14="http://schemas.microsoft.com/office/drawing/2010/main" w="12700">
                <a:solidFill>
                  <a:schemeClr val="tx1"/>
                </a:solidFill>
                <a:miter lim="800000"/>
                <a:headEnd/>
                <a:tailEnd/>
              </a14:hiddenLine>
            </a:ext>
          </a:extLst>
        </p:spPr>
        <p:txBody>
          <a:bodyPr lIns="87303" tIns="42858" rIns="87303" bIns="42858"/>
          <a:lstStyle/>
          <a:p>
            <a:endParaRPr lang="en-AU" alt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229</a:t>
            </a:fld>
            <a:endParaRPr lang="en-IN"/>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230</a:t>
            </a:fld>
            <a:endParaRPr lang="en-IN"/>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231</a:t>
            </a:fld>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20</a:t>
            </a:fld>
            <a:endParaRPr lang="en-IN"/>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232</a:t>
            </a:fld>
            <a:endParaRPr lang="en-IN"/>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233</a:t>
            </a:fld>
            <a:endParaRPr lang="en-IN"/>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234</a:t>
            </a:fld>
            <a:endParaRPr lang="en-IN"/>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235</a:t>
            </a:fld>
            <a:endParaRPr lang="en-IN"/>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236</a:t>
            </a:fld>
            <a:endParaRPr lang="en-IN"/>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237</a:t>
            </a:fld>
            <a:endParaRPr lang="en-IN"/>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238</a:t>
            </a:fld>
            <a:endParaRPr lang="en-IN"/>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xfrm>
            <a:off x="1149350" y="1233488"/>
            <a:ext cx="4437063" cy="3328987"/>
          </a:xfrm>
          <a:noFill/>
          <a:ln>
            <a:solidFill>
              <a:srgbClr val="000000"/>
            </a:solidFill>
            <a:miter lim="800000"/>
          </a:ln>
          <a:extLst>
            <a:ext uri="{909E8E84-426E-40dd-AFC4-6F175D3DCCD1}">
              <a14:hiddenFill xmlns="" xmlns:a14="http://schemas.microsoft.com/office/drawing/2010/main">
                <a:solidFill>
                  <a:srgbClr val="FFFFFF"/>
                </a:solidFill>
              </a14:hiddenFill>
            </a:ext>
          </a:extLst>
        </p:spPr>
      </p:sp>
      <p:sp>
        <p:nvSpPr>
          <p:cNvPr id="17411" name="Notes Placeholder 2"/>
          <p:cNvSpPr>
            <a:spLocks noGrp="1"/>
          </p:cNvSpPr>
          <p:nvPr>
            <p:ph type="body" idx="1"/>
          </p:nvPr>
        </p:nvSpPr>
        <p:spPr bwMode="auto">
          <a:xfrm>
            <a:off x="459966" y="5743360"/>
            <a:ext cx="5709807" cy="3719394"/>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lstStyle/>
          <a:p>
            <a:pPr algn="just"/>
            <a:r>
              <a:rPr lang="en-IN" sz="1200" b="1" i="0" kern="1200" dirty="0">
                <a:solidFill>
                  <a:schemeClr val="tx1"/>
                </a:solidFill>
                <a:effectLst/>
                <a:latin typeface="+mn-lt"/>
                <a:ea typeface="+mn-ea"/>
                <a:cs typeface="+mn-cs"/>
              </a:rPr>
              <a:t>Definition of Trademark:</a:t>
            </a:r>
          </a:p>
          <a:p>
            <a:pPr algn="just"/>
            <a:endParaRPr lang="en-IN" sz="1200" b="1"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A trademark is a sign capable of distinguishing the goods or services of one enterprise from those of other enterprises. Trademarks are protected by intellectual property rights.</a:t>
            </a:r>
          </a:p>
          <a:p>
            <a:pPr algn="just"/>
            <a:r>
              <a:rPr lang="en-IN" sz="1200" b="1" i="0" u="sng" kern="1200" dirty="0">
                <a:solidFill>
                  <a:schemeClr val="tx1"/>
                </a:solidFill>
                <a:effectLst/>
                <a:latin typeface="+mn-lt"/>
                <a:ea typeface="+mn-ea"/>
                <a:cs typeface="+mn-cs"/>
                <a:hlinkClick r:id="rId3"/>
              </a:rPr>
              <a:t>How can I protect my trademark?</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At the national/regional level, trademark protection can be obtained through registration, by filing an application for registration with the national/regional trademark office and paying the required fees. At the international level, you have two options: either you can file a trademark application with the trademark office of each country in which you are seeking protection,</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or</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you can use WIPO’s </a:t>
            </a:r>
            <a:r>
              <a:rPr lang="en-IN" sz="1200" b="0" i="0" u="none" strike="noStrike" kern="1200" dirty="0">
                <a:solidFill>
                  <a:schemeClr val="tx1"/>
                </a:solidFill>
                <a:effectLst/>
                <a:latin typeface="+mn-lt"/>
                <a:ea typeface="+mn-ea"/>
                <a:cs typeface="+mn-cs"/>
                <a:hlinkClick r:id="rId4"/>
              </a:rPr>
              <a:t>Madrid System.</a:t>
            </a:r>
            <a:endParaRPr lang="en-IN" sz="1200" b="0" i="0" kern="1200" dirty="0">
              <a:solidFill>
                <a:schemeClr val="tx1"/>
              </a:solidFill>
              <a:effectLst/>
              <a:latin typeface="+mn-lt"/>
              <a:ea typeface="+mn-ea"/>
              <a:cs typeface="+mn-cs"/>
            </a:endParaRPr>
          </a:p>
          <a:p>
            <a:pPr algn="just"/>
            <a:endParaRPr lang="en-IN" sz="1200" b="0" i="0" kern="1200" dirty="0">
              <a:solidFill>
                <a:schemeClr val="tx1"/>
              </a:solidFill>
              <a:effectLst/>
              <a:latin typeface="+mn-lt"/>
              <a:ea typeface="+mn-ea"/>
              <a:cs typeface="+mn-cs"/>
            </a:endParaRPr>
          </a:p>
          <a:p>
            <a:pPr algn="just"/>
            <a:r>
              <a:rPr lang="en-IN" sz="1200" b="1" i="0" u="sng" kern="1200" dirty="0">
                <a:solidFill>
                  <a:schemeClr val="tx1"/>
                </a:solidFill>
                <a:effectLst/>
                <a:latin typeface="+mn-lt"/>
                <a:ea typeface="+mn-ea"/>
                <a:cs typeface="+mn-cs"/>
                <a:hlinkClick r:id="rId5"/>
              </a:rPr>
              <a:t>What rights does trademark registration provide?</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In principle, a trademark registration will confer an exclusive right to the use of the registered trademark. This implies that the trademark can be exclusively used by its owner, or licensed to another party for use in return for payment. Registration provides legal certainty and reinforces the position of the right holder, for example, in case of litigation.</a:t>
            </a:r>
          </a:p>
          <a:p>
            <a:pPr algn="just"/>
            <a:r>
              <a:rPr lang="en-IN" sz="1200" b="1" i="0" u="sng" kern="1200" dirty="0">
                <a:solidFill>
                  <a:schemeClr val="tx1"/>
                </a:solidFill>
                <a:effectLst/>
                <a:latin typeface="+mn-lt"/>
                <a:ea typeface="+mn-ea"/>
                <a:cs typeface="+mn-cs"/>
                <a:hlinkClick r:id="rId6"/>
              </a:rPr>
              <a:t>How long does trademark protection last?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The term of trademark registration can vary, but is usually ten years. It can be renewed indefinitely on payment of additional fees. Trademark rights are private rights and protection is enforced through court orders.</a:t>
            </a:r>
          </a:p>
          <a:p>
            <a:pPr algn="just"/>
            <a:r>
              <a:rPr lang="en-IN" sz="1200" b="1" i="0" u="sng" kern="1200" dirty="0">
                <a:solidFill>
                  <a:schemeClr val="tx1"/>
                </a:solidFill>
                <a:effectLst/>
                <a:latin typeface="+mn-lt"/>
                <a:ea typeface="+mn-ea"/>
                <a:cs typeface="+mn-cs"/>
                <a:hlinkClick r:id="rId7"/>
              </a:rPr>
              <a:t>What kinds of trademark can be registered?</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A word or a combination of words, letters, and numerals can perfectly constitute a trademark. But trademarks may also consist of drawings, symbols, three-dimensional features such as the shape and packaging of goods, non-visible signs such as sounds or fragrances, or color shades used as distinguishing features – the possibilities are almost limitless.</a:t>
            </a:r>
          </a:p>
          <a:p>
            <a:pPr algn="just" eaLnBrk="1" hangingPunct="1">
              <a:spcBef>
                <a:spcPct val="0"/>
              </a:spcBef>
            </a:pPr>
            <a:endParaRPr lang="en-US" altLang="en-US" dirty="0"/>
          </a:p>
          <a:p>
            <a:pPr algn="just" eaLnBrk="1" hangingPunct="1">
              <a:spcBef>
                <a:spcPct val="0"/>
              </a:spcBef>
            </a:pPr>
            <a:r>
              <a:rPr lang="en-US" altLang="en-US" dirty="0"/>
              <a:t>Do any of you know what a trademark is?  (call on a couple of the students)</a:t>
            </a:r>
          </a:p>
          <a:p>
            <a:pPr algn="just" eaLnBrk="1" hangingPunct="1">
              <a:spcBef>
                <a:spcPct val="0"/>
              </a:spcBef>
            </a:pPr>
            <a:endParaRPr lang="en-US" altLang="en-US" dirty="0"/>
          </a:p>
          <a:p>
            <a:pPr algn="just" eaLnBrk="1" hangingPunct="1">
              <a:spcBef>
                <a:spcPct val="0"/>
              </a:spcBef>
            </a:pPr>
            <a:r>
              <a:rPr lang="en-US" altLang="en-US" dirty="0"/>
              <a:t>Read the definition from the slide.</a:t>
            </a:r>
          </a:p>
          <a:p>
            <a:pPr algn="just" eaLnBrk="1" hangingPunct="1">
              <a:spcBef>
                <a:spcPct val="0"/>
              </a:spcBef>
            </a:pPr>
            <a:endParaRPr lang="en-US" altLang="en-US" dirty="0"/>
          </a:p>
          <a:p>
            <a:pPr algn="just" eaLnBrk="1" hangingPunct="1">
              <a:spcBef>
                <a:spcPct val="0"/>
              </a:spcBef>
            </a:pPr>
            <a:r>
              <a:rPr lang="en-US" altLang="en-US" dirty="0"/>
              <a:t>Do you know why trademarks are important?  (call on a couple of students)</a:t>
            </a:r>
          </a:p>
          <a:p>
            <a:pPr algn="just" eaLnBrk="1" hangingPunct="1">
              <a:spcBef>
                <a:spcPct val="0"/>
              </a:spcBef>
            </a:pPr>
            <a:endParaRPr lang="en-US" altLang="en-US" dirty="0"/>
          </a:p>
          <a:p>
            <a:pPr algn="just" eaLnBrk="1" hangingPunct="1">
              <a:spcBef>
                <a:spcPct val="0"/>
              </a:spcBef>
            </a:pPr>
            <a:r>
              <a:rPr lang="en-US" altLang="en-US" dirty="0"/>
              <a:t>Trademarks are important because if you make a quality product, you want to make sure that customers can quickly identify your product without confusing it with other products, especially other lower quality products.  Reputation is important, and trademarks help protect your reputation.</a:t>
            </a:r>
          </a:p>
          <a:p>
            <a:pPr algn="just" eaLnBrk="1" hangingPunct="1">
              <a:spcBef>
                <a:spcPct val="0"/>
              </a:spcBef>
            </a:pPr>
            <a:endParaRPr lang="en-US" altLang="en-US" dirty="0"/>
          </a:p>
        </p:txBody>
      </p:sp>
      <p:sp>
        <p:nvSpPr>
          <p:cNvPr id="17412" name="Slide Number Placeholder 3"/>
          <p:cNvSpPr>
            <a:spLocks noGrp="1"/>
          </p:cNvSpPr>
          <p:nvPr>
            <p:ph type="sldNum" sz="quarter" idx="5"/>
          </p:nvPr>
        </p:nvSpPr>
        <p:spPr bwMode="auto">
          <a:xfrm>
            <a:off x="5985565" y="10079313"/>
            <a:ext cx="184208" cy="398507"/>
          </a:xfrm>
          <a:ln>
            <a:miter lim="800000"/>
          </a:ln>
        </p:spPr>
        <p:txBody>
          <a:bodyPr wrap="square" numCol="1"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88EAB321-4D46-4545-923B-2811FF6C82C5}"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239</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240</a:t>
            </a:fld>
            <a:endParaRPr lang="en-IN"/>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1" i="0" kern="1200" dirty="0">
                <a:solidFill>
                  <a:schemeClr val="tx1"/>
                </a:solidFill>
                <a:effectLst/>
                <a:latin typeface="+mn-lt"/>
                <a:ea typeface="+mn-ea"/>
                <a:cs typeface="+mn-cs"/>
              </a:rPr>
              <a:t>What is an industrial design?</a:t>
            </a:r>
          </a:p>
          <a:p>
            <a:pPr algn="just"/>
            <a:r>
              <a:rPr lang="en-IN" sz="1200" b="0" i="0" kern="1200" dirty="0">
                <a:solidFill>
                  <a:schemeClr val="tx1"/>
                </a:solidFill>
                <a:effectLst/>
                <a:latin typeface="+mn-lt"/>
                <a:ea typeface="+mn-ea"/>
                <a:cs typeface="+mn-cs"/>
              </a:rPr>
              <a:t>In a legal sense, an industrial design constitutes the ornamental or aesthetic aspect of an article.</a:t>
            </a:r>
          </a:p>
          <a:p>
            <a:pPr algn="just"/>
            <a:r>
              <a:rPr lang="en-IN" sz="1200" b="0" i="0" kern="1200" dirty="0">
                <a:solidFill>
                  <a:schemeClr val="tx1"/>
                </a:solidFill>
                <a:effectLst/>
                <a:latin typeface="+mn-lt"/>
                <a:ea typeface="+mn-ea"/>
                <a:cs typeface="+mn-cs"/>
              </a:rPr>
              <a:t>An industrial design may consist of three dimensional features, such as the shape of an article, or two dimensional features, such as patterns,</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lines or color.</a:t>
            </a:r>
          </a:p>
          <a:p>
            <a:pPr algn="just"/>
            <a:endParaRPr lang="en-IN" dirty="0"/>
          </a:p>
          <a:p>
            <a:pPr algn="just"/>
            <a:r>
              <a:rPr lang="en-IN" sz="1200" b="1" i="0" u="sng" kern="1200" dirty="0">
                <a:solidFill>
                  <a:schemeClr val="tx1"/>
                </a:solidFill>
                <a:effectLst/>
                <a:latin typeface="+mn-lt"/>
                <a:ea typeface="+mn-ea"/>
                <a:cs typeface="+mn-cs"/>
                <a:hlinkClick r:id="rId3"/>
              </a:rPr>
              <a:t>What kind of protection does an industrial design right offer?</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In principle, the owner of a registered industrial design or of a </a:t>
            </a:r>
            <a:r>
              <a:rPr lang="en-IN" sz="1200" b="0" i="0" u="none" strike="noStrike" kern="1200" dirty="0">
                <a:solidFill>
                  <a:schemeClr val="tx1"/>
                </a:solidFill>
                <a:effectLst/>
                <a:latin typeface="+mn-lt"/>
                <a:ea typeface="+mn-ea"/>
                <a:cs typeface="+mn-cs"/>
                <a:hlinkClick r:id="rId4"/>
              </a:rPr>
              <a:t>design patent</a:t>
            </a:r>
            <a:r>
              <a:rPr lang="en-IN" sz="1200" b="0" i="0" kern="1200" dirty="0">
                <a:solidFill>
                  <a:schemeClr val="tx1"/>
                </a:solidFill>
                <a:effectLst/>
                <a:latin typeface="+mn-lt"/>
                <a:ea typeface="+mn-ea"/>
                <a:cs typeface="+mn-cs"/>
              </a:rPr>
              <a:t> has the right to prevent third parties from making, selling or importing articles bearing or embodying a design which is a copy, or substantially a copy, of the protected design, when such acts are undertaken for commercial purposes.</a:t>
            </a:r>
          </a:p>
          <a:p>
            <a:pPr algn="just"/>
            <a:endParaRPr lang="en-IN" sz="1200" b="0" i="0" kern="1200" dirty="0">
              <a:solidFill>
                <a:schemeClr val="tx1"/>
              </a:solidFill>
              <a:effectLst/>
              <a:latin typeface="+mn-lt"/>
              <a:ea typeface="+mn-ea"/>
              <a:cs typeface="+mn-cs"/>
            </a:endParaRPr>
          </a:p>
          <a:p>
            <a:pPr algn="just"/>
            <a:r>
              <a:rPr lang="en-IN" sz="1200" b="1" i="0" u="sng" kern="1200" dirty="0">
                <a:solidFill>
                  <a:schemeClr val="tx1"/>
                </a:solidFill>
                <a:effectLst/>
                <a:latin typeface="+mn-lt"/>
                <a:ea typeface="+mn-ea"/>
                <a:cs typeface="+mn-cs"/>
                <a:hlinkClick r:id="rId5"/>
              </a:rPr>
              <a:t>What kind of products can benefit from industrial design protection?</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Industrial designs are applied to a wide variety of products of industry and handicraft items: from packages and containers to furnishing and household goods, from lighting equipment to jewellery, and from electronic devices to textiles. Industrial designs may also be relevant to graphic symbols, graphical user interfaces (GUI), and logos.</a:t>
            </a:r>
          </a:p>
          <a:p>
            <a:pPr algn="just"/>
            <a:endParaRPr lang="en-IN" sz="1200" b="1" i="0" u="sng" kern="1200" dirty="0">
              <a:solidFill>
                <a:schemeClr val="tx1"/>
              </a:solidFill>
              <a:effectLst/>
              <a:latin typeface="+mn-lt"/>
              <a:ea typeface="+mn-ea"/>
              <a:cs typeface="+mn-cs"/>
              <a:hlinkClick r:id="rId6"/>
            </a:endParaRPr>
          </a:p>
          <a:p>
            <a:pPr algn="just"/>
            <a:r>
              <a:rPr lang="en-IN" sz="1200" b="1" i="0" u="sng" kern="1200" dirty="0">
                <a:solidFill>
                  <a:schemeClr val="tx1"/>
                </a:solidFill>
                <a:effectLst/>
                <a:latin typeface="+mn-lt"/>
                <a:ea typeface="+mn-ea"/>
                <a:cs typeface="+mn-cs"/>
                <a:hlinkClick r:id="rId6"/>
              </a:rPr>
              <a:t>How are industrial designs protected?</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In most countries, an industrial design needs to be registered in order to be protected under industrial design law as a “registered design”. In some countries, industrial designs are protected under patent law as “design patents ”.</a:t>
            </a:r>
          </a:p>
          <a:p>
            <a:pPr algn="just"/>
            <a:r>
              <a:rPr lang="en-IN" sz="1200" b="0" i="0" kern="1200" dirty="0">
                <a:solidFill>
                  <a:schemeClr val="tx1"/>
                </a:solidFill>
                <a:effectLst/>
                <a:latin typeface="+mn-lt"/>
                <a:ea typeface="+mn-ea"/>
                <a:cs typeface="+mn-cs"/>
              </a:rPr>
              <a:t>Industrial design laws in some countries grant – without registration – time- and scope limited protection to so-called “unregistered industrial designs”.</a:t>
            </a:r>
          </a:p>
          <a:p>
            <a:pPr algn="just"/>
            <a:r>
              <a:rPr lang="en-IN" sz="1200" b="0" i="0" kern="1200" dirty="0">
                <a:solidFill>
                  <a:schemeClr val="tx1"/>
                </a:solidFill>
                <a:effectLst/>
                <a:latin typeface="+mn-lt"/>
                <a:ea typeface="+mn-ea"/>
                <a:cs typeface="+mn-cs"/>
              </a:rPr>
              <a:t>Depending on the particular national law and the kind of design, industrial designs may also be protected as works of art under copyright law.</a:t>
            </a:r>
          </a:p>
          <a:p>
            <a:pPr algn="just"/>
            <a:endParaRPr lang="en-IN" sz="1200" b="1" i="0" u="sng" kern="1200" dirty="0">
              <a:solidFill>
                <a:schemeClr val="tx1"/>
              </a:solidFill>
              <a:effectLst/>
              <a:latin typeface="+mn-lt"/>
              <a:ea typeface="+mn-ea"/>
              <a:cs typeface="+mn-cs"/>
              <a:hlinkClick r:id="rId7"/>
            </a:endParaRPr>
          </a:p>
          <a:p>
            <a:pPr algn="just"/>
            <a:r>
              <a:rPr lang="en-IN" sz="1200" b="1" i="0" u="sng" kern="1200" dirty="0">
                <a:solidFill>
                  <a:schemeClr val="tx1"/>
                </a:solidFill>
                <a:effectLst/>
                <a:latin typeface="+mn-lt"/>
                <a:ea typeface="+mn-ea"/>
                <a:cs typeface="+mn-cs"/>
                <a:hlinkClick r:id="rId7"/>
              </a:rPr>
              <a:t>What is the difference between an industrial design right and a patent?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An industrial design right protects only the appearance or aesthetic features of a product, whereas a patent protects an invention that offers a new technical solution to a problem. In principle, an industrial design right does not protect the technical or functional features of a product. Such features could, however, potentially be protected by a patent.</a:t>
            </a:r>
          </a:p>
        </p:txBody>
      </p:sp>
      <p:sp>
        <p:nvSpPr>
          <p:cNvPr id="4" name="Slide Number Placeholder 3"/>
          <p:cNvSpPr>
            <a:spLocks noGrp="1"/>
          </p:cNvSpPr>
          <p:nvPr>
            <p:ph type="sldNum" sz="quarter" idx="10"/>
          </p:nvPr>
        </p:nvSpPr>
        <p:spPr/>
        <p:txBody>
          <a:bodyPr/>
          <a:lstStyle/>
          <a:p>
            <a:fld id="{A2660764-A082-42D0-A375-743D93AA5356}" type="slidenum">
              <a:rPr lang="en-IN" smtClean="0"/>
              <a:t>241</a:t>
            </a:fld>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22</a:t>
            </a:fld>
            <a:endParaRPr lang="en-IN"/>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242</a:t>
            </a:fld>
            <a:endParaRPr lang="en-IN"/>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4EE5282-E397-419C-BD8B-45B31716BC4D}" type="slidenum">
              <a:rPr kumimoji="0" lang="da-DK"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243</a:t>
            </a:fld>
            <a:endParaRPr kumimoji="0" lang="da-DK"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770" name="Rectangle 2"/>
          <p:cNvSpPr>
            <a:spLocks noGrp="1" noRot="1" noChangeAspect="1" noChangeArrowheads="1" noTextEdit="1"/>
          </p:cNvSpPr>
          <p:nvPr>
            <p:ph type="sldImg"/>
          </p:nvPr>
        </p:nvSpPr>
        <p:spPr>
          <a:xfrm>
            <a:off x="1149350" y="1233488"/>
            <a:ext cx="4437063" cy="3328987"/>
          </a:xfrm>
        </p:spPr>
      </p:sp>
      <p:sp>
        <p:nvSpPr>
          <p:cNvPr id="32771" name="Rectangle 3"/>
          <p:cNvSpPr>
            <a:spLocks noGrp="1" noChangeArrowheads="1"/>
          </p:cNvSpPr>
          <p:nvPr>
            <p:ph type="body" idx="1"/>
          </p:nvPr>
        </p:nvSpPr>
        <p:spPr>
          <a:xfrm>
            <a:off x="459966" y="5743360"/>
            <a:ext cx="5709807" cy="763804"/>
          </a:xfrm>
        </p:spPr>
        <p:txBody>
          <a:bodyPr/>
          <a:lstStyle/>
          <a:p>
            <a:endParaRPr lang="da-DK" altLang="en-US"/>
          </a:p>
          <a:p>
            <a:endParaRPr lang="da-DK" altLang="en-US"/>
          </a:p>
          <a:p>
            <a:r>
              <a:rPr lang="da-DK" altLang="en-US" sz="1400"/>
              <a:t>How could this telephone be protected?</a:t>
            </a: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244</a:t>
            </a:fld>
            <a:endParaRPr lang="en-IN"/>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1" i="0" kern="1200" dirty="0">
                <a:solidFill>
                  <a:schemeClr val="tx1"/>
                </a:solidFill>
                <a:effectLst/>
                <a:latin typeface="+mn-lt"/>
                <a:ea typeface="+mn-ea"/>
                <a:cs typeface="+mn-cs"/>
              </a:rPr>
              <a:t>What is copyright?</a:t>
            </a:r>
          </a:p>
          <a:p>
            <a:pPr algn="just"/>
            <a:r>
              <a:rPr lang="en-IN" sz="1200" b="0" i="0" kern="1200" dirty="0">
                <a:solidFill>
                  <a:schemeClr val="tx1"/>
                </a:solidFill>
                <a:effectLst/>
                <a:latin typeface="+mn-lt"/>
                <a:ea typeface="+mn-ea"/>
                <a:cs typeface="+mn-cs"/>
              </a:rPr>
              <a:t>Copyright (or author’s right) is a legal term used to describe the rights that creators have over their literary and artistic works. Works covered by copyright range from books, music, paintings, sculpture, and films, to computer programs, databases, advertisements, maps, and technical drawings</a:t>
            </a:r>
          </a:p>
          <a:p>
            <a:pPr algn="just"/>
            <a:endParaRPr lang="en-IN" dirty="0"/>
          </a:p>
          <a:p>
            <a:pPr algn="just"/>
            <a:r>
              <a:rPr lang="en-IN" sz="1200" b="1" i="0" u="sng" kern="1200" dirty="0">
                <a:solidFill>
                  <a:schemeClr val="tx1"/>
                </a:solidFill>
                <a:effectLst/>
                <a:latin typeface="+mn-lt"/>
                <a:ea typeface="+mn-ea"/>
                <a:cs typeface="+mn-cs"/>
                <a:hlinkClick r:id="rId3"/>
              </a:rPr>
              <a:t>What can be protected using copyright?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Exhaustive lists of works covered by copyright are usually not to be found in legislation. Nonetheless, broadly speaking, works commonly protected by copyright throughout the world include:</a:t>
            </a:r>
          </a:p>
          <a:p>
            <a:pPr algn="just"/>
            <a:r>
              <a:rPr lang="en-IN" sz="1200" b="0" i="0" kern="1200" dirty="0">
                <a:solidFill>
                  <a:schemeClr val="tx1"/>
                </a:solidFill>
                <a:effectLst/>
                <a:latin typeface="+mn-lt"/>
                <a:ea typeface="+mn-ea"/>
                <a:cs typeface="+mn-cs"/>
              </a:rPr>
              <a:t>literary works such as novels, poems, plays, reference works, newspaper articles;</a:t>
            </a:r>
          </a:p>
          <a:p>
            <a:pPr algn="just"/>
            <a:r>
              <a:rPr lang="en-IN" sz="1200" b="0" i="0" kern="1200" dirty="0">
                <a:solidFill>
                  <a:schemeClr val="tx1"/>
                </a:solidFill>
                <a:effectLst/>
                <a:latin typeface="+mn-lt"/>
                <a:ea typeface="+mn-ea"/>
                <a:cs typeface="+mn-cs"/>
              </a:rPr>
              <a:t>computer programs, databases;</a:t>
            </a:r>
          </a:p>
          <a:p>
            <a:pPr algn="just"/>
            <a:r>
              <a:rPr lang="en-IN" sz="1200" b="0" i="0" kern="1200" dirty="0">
                <a:solidFill>
                  <a:schemeClr val="tx1"/>
                </a:solidFill>
                <a:effectLst/>
                <a:latin typeface="+mn-lt"/>
                <a:ea typeface="+mn-ea"/>
                <a:cs typeface="+mn-cs"/>
              </a:rPr>
              <a:t>films, musical compositions, and choreography;</a:t>
            </a:r>
          </a:p>
          <a:p>
            <a:pPr algn="just"/>
            <a:r>
              <a:rPr lang="en-IN" sz="1200" b="0" i="0" kern="1200" dirty="0">
                <a:solidFill>
                  <a:schemeClr val="tx1"/>
                </a:solidFill>
                <a:effectLst/>
                <a:latin typeface="+mn-lt"/>
                <a:ea typeface="+mn-ea"/>
                <a:cs typeface="+mn-cs"/>
              </a:rPr>
              <a:t>artistic works such as paintings, drawings, photographs, and sculpture;</a:t>
            </a:r>
          </a:p>
          <a:p>
            <a:pPr algn="just"/>
            <a:r>
              <a:rPr lang="en-IN" sz="1200" b="0" i="0" kern="1200" dirty="0">
                <a:solidFill>
                  <a:schemeClr val="tx1"/>
                </a:solidFill>
                <a:effectLst/>
                <a:latin typeface="+mn-lt"/>
                <a:ea typeface="+mn-ea"/>
                <a:cs typeface="+mn-cs"/>
              </a:rPr>
              <a:t>architecture; and</a:t>
            </a:r>
          </a:p>
          <a:p>
            <a:pPr algn="just"/>
            <a:r>
              <a:rPr lang="en-IN" sz="1200" b="0" i="0" kern="1200" dirty="0">
                <a:solidFill>
                  <a:schemeClr val="tx1"/>
                </a:solidFill>
                <a:effectLst/>
                <a:latin typeface="+mn-lt"/>
                <a:ea typeface="+mn-ea"/>
                <a:cs typeface="+mn-cs"/>
              </a:rPr>
              <a:t>advertisements, maps, and technical drawings.</a:t>
            </a:r>
          </a:p>
          <a:p>
            <a:pPr algn="just"/>
            <a:r>
              <a:rPr lang="en-IN" sz="1200" b="0" i="0" kern="1200" dirty="0">
                <a:solidFill>
                  <a:schemeClr val="tx1"/>
                </a:solidFill>
                <a:effectLst/>
                <a:latin typeface="+mn-lt"/>
                <a:ea typeface="+mn-ea"/>
                <a:cs typeface="+mn-cs"/>
              </a:rPr>
              <a:t>Copyright protection extends only to expressions, and not to ideas, procedures, methods of operation or mathematical concepts as such. Copyright may or may not be available for a number of objects such as titles, slogans, or logos, depending on whether they contain sufficient authorship.</a:t>
            </a:r>
          </a:p>
        </p:txBody>
      </p:sp>
      <p:sp>
        <p:nvSpPr>
          <p:cNvPr id="4" name="Slide Number Placeholder 3"/>
          <p:cNvSpPr>
            <a:spLocks noGrp="1"/>
          </p:cNvSpPr>
          <p:nvPr>
            <p:ph type="sldNum" sz="quarter" idx="10"/>
          </p:nvPr>
        </p:nvSpPr>
        <p:spPr/>
        <p:txBody>
          <a:bodyPr/>
          <a:lstStyle/>
          <a:p>
            <a:fld id="{A2660764-A082-42D0-A375-743D93AA5356}" type="slidenum">
              <a:rPr lang="en-IN" smtClean="0"/>
              <a:t>245</a:t>
            </a:fld>
            <a:endParaRPr lang="en-IN"/>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246</a:t>
            </a:fld>
            <a:endParaRPr lang="en-IN"/>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0372C77-5205-482B-AFB6-43AF40D3B645}"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247</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490" name="Rectangle 2"/>
          <p:cNvSpPr>
            <a:spLocks noGrp="1" noRot="1" noChangeAspect="1" noChangeArrowheads="1" noTextEdit="1"/>
          </p:cNvSpPr>
          <p:nvPr>
            <p:ph type="sldImg"/>
          </p:nvPr>
        </p:nvSpPr>
        <p:spPr>
          <a:xfrm>
            <a:off x="1149350" y="1233488"/>
            <a:ext cx="4437063" cy="3328987"/>
          </a:xfrm>
        </p:spPr>
      </p:sp>
      <p:sp>
        <p:nvSpPr>
          <p:cNvPr id="63491" name="Rectangle 3"/>
          <p:cNvSpPr>
            <a:spLocks noGrp="1" noChangeArrowheads="1"/>
          </p:cNvSpPr>
          <p:nvPr>
            <p:ph type="body" idx="1"/>
          </p:nvPr>
        </p:nvSpPr>
        <p:spPr>
          <a:xfrm>
            <a:off x="459966" y="5743360"/>
            <a:ext cx="5709807" cy="797013"/>
          </a:xfrm>
        </p:spPr>
        <p:txBody>
          <a:bodyPr/>
          <a:lstStyle/>
          <a:p>
            <a:pPr algn="just"/>
            <a:r>
              <a:rPr lang="en-US" altLang="en-US" dirty="0"/>
              <a:t>All creators, including photographers and illustrators are entitled to be paid if their work is used, commercially or otherwise.</a:t>
            </a:r>
            <a:r>
              <a:rPr lang="en-US" altLang="en-US" baseline="0" dirty="0"/>
              <a:t> </a:t>
            </a:r>
            <a:r>
              <a:rPr lang="en-US" altLang="en-US" dirty="0"/>
              <a:t>This encourages creativity and makes more images available for use.</a:t>
            </a:r>
          </a:p>
          <a:p>
            <a:pPr algn="just"/>
            <a:endParaRPr lang="en-US" altLang="en-US" dirty="0"/>
          </a:p>
          <a:p>
            <a:pPr algn="just"/>
            <a:r>
              <a:rPr lang="en-IN" sz="1200" b="1" i="0" u="sng" kern="1200" dirty="0">
                <a:solidFill>
                  <a:schemeClr val="tx1"/>
                </a:solidFill>
                <a:effectLst/>
                <a:latin typeface="+mn-lt"/>
                <a:ea typeface="+mn-ea"/>
                <a:cs typeface="+mn-cs"/>
                <a:hlinkClick r:id="rId3"/>
              </a:rPr>
              <a:t>What rights does copyright give me? What are my rights as author of a work?</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There are two types of rights under copyright:</a:t>
            </a:r>
          </a:p>
          <a:p>
            <a:pPr algn="just"/>
            <a:r>
              <a:rPr lang="en-IN" sz="1200" b="1" i="0" kern="1200" dirty="0">
                <a:solidFill>
                  <a:schemeClr val="tx1"/>
                </a:solidFill>
                <a:effectLst/>
                <a:latin typeface="+mn-lt"/>
                <a:ea typeface="+mn-ea"/>
                <a:cs typeface="+mn-cs"/>
              </a:rPr>
              <a:t>economic rights</a:t>
            </a:r>
            <a:r>
              <a:rPr lang="en-IN" sz="1200" b="0" i="0" kern="1200" dirty="0">
                <a:solidFill>
                  <a:schemeClr val="tx1"/>
                </a:solidFill>
                <a:effectLst/>
                <a:latin typeface="+mn-lt"/>
                <a:ea typeface="+mn-ea"/>
                <a:cs typeface="+mn-cs"/>
              </a:rPr>
              <a:t>, which allow the rights owner to derive financial reward from the use of his works by others; and</a:t>
            </a:r>
          </a:p>
          <a:p>
            <a:pPr algn="just"/>
            <a:r>
              <a:rPr lang="en-IN" sz="1200" b="1" i="0" kern="1200" dirty="0">
                <a:solidFill>
                  <a:schemeClr val="tx1"/>
                </a:solidFill>
                <a:effectLst/>
                <a:latin typeface="+mn-lt"/>
                <a:ea typeface="+mn-ea"/>
                <a:cs typeface="+mn-cs"/>
              </a:rPr>
              <a:t>moral rights</a:t>
            </a:r>
            <a:r>
              <a:rPr lang="en-IN" sz="1200" b="0" i="0" kern="1200" dirty="0">
                <a:solidFill>
                  <a:schemeClr val="tx1"/>
                </a:solidFill>
                <a:effectLst/>
                <a:latin typeface="+mn-lt"/>
                <a:ea typeface="+mn-ea"/>
                <a:cs typeface="+mn-cs"/>
              </a:rPr>
              <a:t>, which protect the non-economic interests of the author.</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Most copyright laws state that the rights owner has the economic right to authorize or prevent certain uses in relation to a work or, in some cases, to receive remuneration for the use of his work (such as through </a:t>
            </a:r>
            <a:r>
              <a:rPr lang="en-IN" sz="1200" b="0" i="0" u="none" strike="noStrike" kern="1200" dirty="0">
                <a:solidFill>
                  <a:schemeClr val="tx1"/>
                </a:solidFill>
                <a:effectLst/>
                <a:latin typeface="+mn-lt"/>
                <a:ea typeface="+mn-ea"/>
                <a:cs typeface="+mn-cs"/>
                <a:hlinkClick r:id="rId4"/>
              </a:rPr>
              <a:t>collective management</a:t>
            </a:r>
            <a:r>
              <a:rPr lang="en-IN" sz="1200" b="0" i="0" kern="1200" dirty="0">
                <a:solidFill>
                  <a:schemeClr val="tx1"/>
                </a:solidFill>
                <a:effectLst/>
                <a:latin typeface="+mn-lt"/>
                <a:ea typeface="+mn-ea"/>
                <a:cs typeface="+mn-cs"/>
              </a:rPr>
              <a:t>). </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The economic rights owner of a work can prohibit or authorize:</a:t>
            </a:r>
          </a:p>
          <a:p>
            <a:pPr algn="just"/>
            <a:r>
              <a:rPr lang="en-IN" sz="1200" b="0" i="0" kern="1200" dirty="0">
                <a:solidFill>
                  <a:schemeClr val="tx1"/>
                </a:solidFill>
                <a:effectLst/>
                <a:latin typeface="+mn-lt"/>
                <a:ea typeface="+mn-ea"/>
                <a:cs typeface="+mn-cs"/>
              </a:rPr>
              <a:t>its reproduction in various forms, such as printed publication or sound recording;</a:t>
            </a:r>
          </a:p>
          <a:p>
            <a:pPr algn="just"/>
            <a:r>
              <a:rPr lang="en-IN" sz="1200" b="0" i="0" kern="1200" dirty="0">
                <a:solidFill>
                  <a:schemeClr val="tx1"/>
                </a:solidFill>
                <a:effectLst/>
                <a:latin typeface="+mn-lt"/>
                <a:ea typeface="+mn-ea"/>
                <a:cs typeface="+mn-cs"/>
              </a:rPr>
              <a:t>its public performance, such as in a play or musical work;</a:t>
            </a:r>
          </a:p>
          <a:p>
            <a:pPr algn="just"/>
            <a:r>
              <a:rPr lang="en-IN" sz="1200" b="0" i="0" kern="1200" dirty="0">
                <a:solidFill>
                  <a:schemeClr val="tx1"/>
                </a:solidFill>
                <a:effectLst/>
                <a:latin typeface="+mn-lt"/>
                <a:ea typeface="+mn-ea"/>
                <a:cs typeface="+mn-cs"/>
              </a:rPr>
              <a:t>its recording, for example, in the form of compact discs or DVDs;</a:t>
            </a:r>
          </a:p>
          <a:p>
            <a:pPr algn="just"/>
            <a:r>
              <a:rPr lang="en-IN" sz="1200" b="0" i="0" kern="1200" dirty="0">
                <a:solidFill>
                  <a:schemeClr val="tx1"/>
                </a:solidFill>
                <a:effectLst/>
                <a:latin typeface="+mn-lt"/>
                <a:ea typeface="+mn-ea"/>
                <a:cs typeface="+mn-cs"/>
              </a:rPr>
              <a:t>its broadcasting, by radio, cable or satellite;</a:t>
            </a:r>
          </a:p>
          <a:p>
            <a:pPr algn="just"/>
            <a:r>
              <a:rPr lang="en-IN" sz="1200" b="0" i="0" kern="1200" dirty="0">
                <a:solidFill>
                  <a:schemeClr val="tx1"/>
                </a:solidFill>
                <a:effectLst/>
                <a:latin typeface="+mn-lt"/>
                <a:ea typeface="+mn-ea"/>
                <a:cs typeface="+mn-cs"/>
              </a:rPr>
              <a:t>its translation into other languages; and</a:t>
            </a:r>
          </a:p>
          <a:p>
            <a:pPr algn="just"/>
            <a:r>
              <a:rPr lang="en-IN" sz="1200" b="0" i="0" kern="1200" dirty="0">
                <a:solidFill>
                  <a:schemeClr val="tx1"/>
                </a:solidFill>
                <a:effectLst/>
                <a:latin typeface="+mn-lt"/>
                <a:ea typeface="+mn-ea"/>
                <a:cs typeface="+mn-cs"/>
              </a:rPr>
              <a:t>its adaptation, such as a novel into a film screenplay.</a:t>
            </a:r>
          </a:p>
          <a:p>
            <a:pPr algn="just"/>
            <a:r>
              <a:rPr lang="en-IN" sz="1200" b="0" i="0" kern="1200" dirty="0">
                <a:solidFill>
                  <a:schemeClr val="tx1"/>
                </a:solidFill>
                <a:effectLst/>
                <a:latin typeface="+mn-lt"/>
                <a:ea typeface="+mn-ea"/>
                <a:cs typeface="+mn-cs"/>
              </a:rPr>
              <a:t>Examples of widely recognized moral rights include the right to claim authorship of a work and the right to oppose changes to a work that could harm the creator's reputation.</a:t>
            </a:r>
            <a:endParaRPr lang="en-US" altLang="en-US" dirty="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248</a:t>
            </a:fld>
            <a:endParaRPr lang="en-IN"/>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249</a:t>
            </a:fld>
            <a:endParaRPr lang="en-IN"/>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250</a:t>
            </a:fld>
            <a:endParaRPr lang="en-IN"/>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1" i="0" kern="1200" dirty="0">
                <a:solidFill>
                  <a:schemeClr val="tx1"/>
                </a:solidFill>
                <a:effectLst/>
                <a:latin typeface="+mn-lt"/>
                <a:ea typeface="+mn-ea"/>
                <a:cs typeface="+mn-cs"/>
              </a:rPr>
              <a:t>What is a patent?</a:t>
            </a:r>
          </a:p>
          <a:p>
            <a:pPr algn="just"/>
            <a:r>
              <a:rPr lang="en-IN" sz="1200" b="0" i="0" kern="1200" dirty="0">
                <a:solidFill>
                  <a:schemeClr val="tx1"/>
                </a:solidFill>
                <a:effectLst/>
                <a:latin typeface="+mn-lt"/>
                <a:ea typeface="+mn-ea"/>
                <a:cs typeface="+mn-cs"/>
              </a:rPr>
              <a:t>A patent is an exclusive right granted for an invention, which is a product or a process that provides, in general, a new way of doing something, or offers a new technical solution to a problem. To get a patent, technical information about the invention must be disclosed to the public in a patent application.</a:t>
            </a:r>
          </a:p>
          <a:p>
            <a:pPr algn="just"/>
            <a:endParaRPr lang="en-IN" dirty="0"/>
          </a:p>
          <a:p>
            <a:pPr algn="just"/>
            <a:r>
              <a:rPr lang="en-IN" sz="1200" b="1" i="0" u="sng" kern="1200" dirty="0">
                <a:solidFill>
                  <a:schemeClr val="tx1"/>
                </a:solidFill>
                <a:effectLst/>
                <a:latin typeface="+mn-lt"/>
                <a:ea typeface="+mn-ea"/>
                <a:cs typeface="+mn-cs"/>
              </a:rPr>
              <a:t>What kind of protection does a patent offer</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In principle, the patent owner has the exclusive right to prevent or stop others from commercially exploiting the patented invention. In other words, patent protection means that the invention cannot be commercially made, used, distributed, imported or sold by others without the patent owner's consent.</a:t>
            </a:r>
          </a:p>
          <a:p>
            <a:pPr algn="just"/>
            <a:endParaRPr lang="en-IN" dirty="0"/>
          </a:p>
          <a:p>
            <a:pPr algn="just"/>
            <a:r>
              <a:rPr lang="en-IN" sz="1200" b="1" i="0" u="sng" kern="1200" dirty="0">
                <a:solidFill>
                  <a:schemeClr val="tx1"/>
                </a:solidFill>
                <a:effectLst/>
                <a:latin typeface="+mn-lt"/>
                <a:ea typeface="+mn-ea"/>
                <a:cs typeface="+mn-cs"/>
              </a:rPr>
              <a:t>Is a patent valid in every country</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Patents are territorial rights. In general, the exclusive rights are only applicable in the country or region in which a patent has been filed and granted, in accordance with the law of that country or region</a:t>
            </a:r>
          </a:p>
          <a:p>
            <a:pPr algn="just"/>
            <a:endParaRPr lang="en-IN" dirty="0"/>
          </a:p>
          <a:p>
            <a:pPr algn="just"/>
            <a:r>
              <a:rPr lang="en-IN" sz="1200" b="1" i="0" u="sng" kern="1200" dirty="0">
                <a:solidFill>
                  <a:schemeClr val="tx1"/>
                </a:solidFill>
                <a:effectLst/>
                <a:latin typeface="+mn-lt"/>
                <a:ea typeface="+mn-ea"/>
                <a:cs typeface="+mn-cs"/>
              </a:rPr>
              <a:t>How long does a patent last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The protection is granted for a limited period, generally 20 years from the filing date of the application.</a:t>
            </a:r>
          </a:p>
        </p:txBody>
      </p:sp>
      <p:sp>
        <p:nvSpPr>
          <p:cNvPr id="4" name="Slide Number Placeholder 3"/>
          <p:cNvSpPr>
            <a:spLocks noGrp="1"/>
          </p:cNvSpPr>
          <p:nvPr>
            <p:ph type="sldNum" sz="quarter" idx="10"/>
          </p:nvPr>
        </p:nvSpPr>
        <p:spPr/>
        <p:txBody>
          <a:bodyPr/>
          <a:lstStyle/>
          <a:p>
            <a:fld id="{A2660764-A082-42D0-A375-743D93AA5356}" type="slidenum">
              <a:rPr lang="en-IN" smtClean="0"/>
              <a:t>251</a:t>
            </a:fld>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23</a:t>
            </a:fld>
            <a:endParaRPr lang="en-IN"/>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1DC31F8-E0D9-46D1-B177-CEB560902ABD}"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252</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578" name="Rectangle 2"/>
          <p:cNvSpPr>
            <a:spLocks noGrp="1" noRot="1" noChangeAspect="1" noChangeArrowheads="1" noTextEdit="1"/>
          </p:cNvSpPr>
          <p:nvPr>
            <p:ph type="sldImg"/>
          </p:nvPr>
        </p:nvSpPr>
        <p:spPr>
          <a:xfrm>
            <a:off x="635000" y="798513"/>
            <a:ext cx="5319713" cy="3990975"/>
          </a:xfrm>
        </p:spPr>
      </p:sp>
      <p:sp>
        <p:nvSpPr>
          <p:cNvPr id="24579" name="Rectangle 3"/>
          <p:cNvSpPr>
            <a:spLocks noGrp="1" noChangeArrowheads="1"/>
          </p:cNvSpPr>
          <p:nvPr>
            <p:ph type="body" idx="1"/>
          </p:nvPr>
        </p:nvSpPr>
        <p:spPr>
          <a:xfrm>
            <a:off x="877705" y="5057236"/>
            <a:ext cx="4828881" cy="265671"/>
          </a:xfrm>
        </p:spPr>
        <p:txBody>
          <a:bodyPr/>
          <a:lstStyle/>
          <a:p>
            <a:endParaRPr lang="en-US" alt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253</a:t>
            </a:fld>
            <a:endParaRPr lang="en-IN"/>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254</a:t>
            </a:fld>
            <a:endParaRPr lang="en-IN"/>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255</a:t>
            </a:fld>
            <a:endParaRPr lang="en-IN"/>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256</a:t>
            </a:fld>
            <a:endParaRPr lang="en-IN"/>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257</a:t>
            </a:fld>
            <a:endParaRPr lang="en-IN"/>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258</a:t>
            </a:fld>
            <a:endParaRPr lang="en-IN"/>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259</a:t>
            </a:fld>
            <a:endParaRPr lang="en-IN"/>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r>
              <a:rPr lang="en-IN" sz="1200" b="0" i="0" kern="1200" dirty="0">
                <a:solidFill>
                  <a:schemeClr val="tx1"/>
                </a:solidFill>
                <a:effectLst/>
                <a:latin typeface="+mn-lt"/>
                <a:ea typeface="+mn-ea"/>
                <a:cs typeface="+mn-cs"/>
              </a:rPr>
              <a:t>Energy management is the art and science of optimum use of energy to maximise profits (minimise costs) and thereby improve the economic competiveness. The energy should be used efficiently, economically and optimally.</a:t>
            </a:r>
          </a:p>
          <a:p>
            <a:pPr algn="just" fontAlgn="base"/>
            <a:r>
              <a:rPr lang="en-IN" sz="1200" b="0" i="0" kern="1200" dirty="0">
                <a:solidFill>
                  <a:schemeClr val="tx1"/>
                </a:solidFill>
                <a:effectLst/>
                <a:latin typeface="+mn-lt"/>
                <a:ea typeface="+mn-ea"/>
                <a:cs typeface="+mn-cs"/>
              </a:rPr>
              <a:t>Energy management can also be defined as the science involving planning, directing, con­trolling the supply and consumption of energy to maximise productivity and comforts and minimise the energy costs and pollution with conscious, judicious and effective use of energy.</a:t>
            </a:r>
          </a:p>
          <a:p>
            <a:pPr algn="just" fontAlgn="base"/>
            <a:r>
              <a:rPr lang="en-IN" sz="1200" b="0" i="0" kern="1200" dirty="0">
                <a:solidFill>
                  <a:schemeClr val="tx1"/>
                </a:solidFill>
                <a:effectLst/>
                <a:latin typeface="+mn-lt"/>
                <a:ea typeface="+mn-ea"/>
                <a:cs typeface="+mn-cs"/>
              </a:rPr>
              <a:t>The energy management involves strategy, policy, organisational changes, energy audit, energy conservation measures, administrative actions, training and awareness programmes, monitoring of energy conservation efforts etc</a:t>
            </a:r>
          </a:p>
        </p:txBody>
      </p:sp>
      <p:sp>
        <p:nvSpPr>
          <p:cNvPr id="4" name="Slide Number Placeholder 3"/>
          <p:cNvSpPr>
            <a:spLocks noGrp="1"/>
          </p:cNvSpPr>
          <p:nvPr>
            <p:ph type="sldNum" sz="quarter" idx="10"/>
          </p:nvPr>
        </p:nvSpPr>
        <p:spPr/>
        <p:txBody>
          <a:bodyPr/>
          <a:lstStyle/>
          <a:p>
            <a:fld id="{A2660764-A082-42D0-A375-743D93AA5356}" type="slidenum">
              <a:rPr lang="en-IN" smtClean="0"/>
              <a:t>260</a:t>
            </a:fld>
            <a:endParaRPr lang="en-IN"/>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261</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a:t>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24</a:t>
            </a:fld>
            <a:endParaRPr lang="en-IN"/>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262</a:t>
            </a:fld>
            <a:endParaRPr lang="en-IN"/>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7226479-E294-493A-A123-7217C426D707}"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263</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44418" name="Rectangle 2"/>
          <p:cNvSpPr>
            <a:spLocks noGrp="1" noRot="1" noChangeAspect="1" noChangeArrowheads="1" noTextEdit="1"/>
          </p:cNvSpPr>
          <p:nvPr>
            <p:ph type="sldImg"/>
          </p:nvPr>
        </p:nvSpPr>
        <p:spPr>
          <a:xfrm>
            <a:off x="908050" y="1336675"/>
            <a:ext cx="4806950" cy="3606800"/>
          </a:xfrm>
        </p:spPr>
      </p:sp>
      <p:sp>
        <p:nvSpPr>
          <p:cNvPr id="444419" name="Rectangle 3"/>
          <p:cNvSpPr>
            <a:spLocks noGrp="1" noChangeArrowheads="1"/>
          </p:cNvSpPr>
          <p:nvPr>
            <p:ph type="body" idx="1"/>
          </p:nvPr>
        </p:nvSpPr>
        <p:spPr>
          <a:xfrm>
            <a:off x="459966" y="5743360"/>
            <a:ext cx="5709807" cy="265671"/>
          </a:xfrm>
        </p:spPr>
        <p:txBody>
          <a:bodyPr/>
          <a:lstStyle/>
          <a:p>
            <a:endParaRPr lang="en-US" altLang="en-US"/>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A275587-05E3-41D6-84F0-733E22DBE857}"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264</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46466" name="Rectangle 2"/>
          <p:cNvSpPr>
            <a:spLocks noGrp="1" noRot="1" noChangeAspect="1" noChangeArrowheads="1" noTextEdit="1"/>
          </p:cNvSpPr>
          <p:nvPr>
            <p:ph type="sldImg"/>
          </p:nvPr>
        </p:nvSpPr>
        <p:spPr>
          <a:xfrm>
            <a:off x="908050" y="1336675"/>
            <a:ext cx="4806950" cy="3606800"/>
          </a:xfrm>
        </p:spPr>
      </p:sp>
      <p:sp>
        <p:nvSpPr>
          <p:cNvPr id="446467" name="Rectangle 3"/>
          <p:cNvSpPr>
            <a:spLocks noGrp="1" noChangeArrowheads="1"/>
          </p:cNvSpPr>
          <p:nvPr>
            <p:ph type="body" idx="1"/>
          </p:nvPr>
        </p:nvSpPr>
        <p:spPr>
          <a:xfrm>
            <a:off x="459966" y="5743360"/>
            <a:ext cx="5709807" cy="265671"/>
          </a:xfrm>
        </p:spPr>
        <p:txBody>
          <a:bodyPr/>
          <a:lstStyle/>
          <a:p>
            <a:endParaRPr lang="en-US" altLang="en-US"/>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DB0D07E-5096-49B3-8018-0AFB2EB9E279}"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265</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9602" name="Rectangle 2"/>
          <p:cNvSpPr>
            <a:spLocks noGrp="1" noRot="1" noChangeAspect="1" noChangeArrowheads="1" noTextEdit="1"/>
          </p:cNvSpPr>
          <p:nvPr>
            <p:ph type="sldImg"/>
          </p:nvPr>
        </p:nvSpPr>
        <p:spPr>
          <a:xfrm>
            <a:off x="908050" y="1336675"/>
            <a:ext cx="4806950" cy="3606800"/>
          </a:xfrm>
        </p:spPr>
      </p:sp>
      <p:sp>
        <p:nvSpPr>
          <p:cNvPr id="409603" name="Rectangle 3"/>
          <p:cNvSpPr>
            <a:spLocks noGrp="1" noChangeArrowheads="1"/>
          </p:cNvSpPr>
          <p:nvPr>
            <p:ph type="body" idx="1"/>
          </p:nvPr>
        </p:nvSpPr>
        <p:spPr>
          <a:xfrm>
            <a:off x="459966" y="5743360"/>
            <a:ext cx="5709807" cy="265671"/>
          </a:xfrm>
        </p:spPr>
        <p:txBody>
          <a:bodyPr/>
          <a:lstStyle/>
          <a:p>
            <a:endParaRPr lang="en-US" altLang="en-US"/>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8B1142-C0B0-4704-8326-7BCDD586FA3C}"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266</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63874" name="Rectangle 2"/>
          <p:cNvSpPr>
            <a:spLocks noGrp="1" noRot="1" noChangeAspect="1" noChangeArrowheads="1" noTextEdit="1"/>
          </p:cNvSpPr>
          <p:nvPr>
            <p:ph type="sldImg"/>
          </p:nvPr>
        </p:nvSpPr>
        <p:spPr>
          <a:xfrm>
            <a:off x="908050" y="1336675"/>
            <a:ext cx="4806950" cy="3606800"/>
          </a:xfrm>
        </p:spPr>
      </p:sp>
      <p:sp>
        <p:nvSpPr>
          <p:cNvPr id="463875" name="Rectangle 3"/>
          <p:cNvSpPr>
            <a:spLocks noGrp="1" noChangeArrowheads="1"/>
          </p:cNvSpPr>
          <p:nvPr>
            <p:ph type="body" idx="1"/>
          </p:nvPr>
        </p:nvSpPr>
        <p:spPr>
          <a:xfrm>
            <a:off x="459966" y="5743360"/>
            <a:ext cx="5709807" cy="265671"/>
          </a:xfrm>
        </p:spPr>
        <p:txBody>
          <a:bodyPr/>
          <a:lstStyle/>
          <a:p>
            <a:endParaRPr lang="en-US" altLang="en-US"/>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7A03467-83D5-4432-B472-2267FB0395AB}"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267</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04834" name="Rectangle 2"/>
          <p:cNvSpPr>
            <a:spLocks noGrp="1" noRot="1" noChangeAspect="1" noChangeArrowheads="1" noTextEdit="1"/>
          </p:cNvSpPr>
          <p:nvPr>
            <p:ph type="sldImg"/>
          </p:nvPr>
        </p:nvSpPr>
        <p:spPr>
          <a:xfrm>
            <a:off x="908050" y="1336675"/>
            <a:ext cx="4806950" cy="3606800"/>
          </a:xfrm>
        </p:spPr>
      </p:sp>
      <p:sp>
        <p:nvSpPr>
          <p:cNvPr id="504835" name="Rectangle 3"/>
          <p:cNvSpPr>
            <a:spLocks noGrp="1" noChangeArrowheads="1"/>
          </p:cNvSpPr>
          <p:nvPr>
            <p:ph type="body" idx="1"/>
          </p:nvPr>
        </p:nvSpPr>
        <p:spPr>
          <a:xfrm>
            <a:off x="459966" y="5743360"/>
            <a:ext cx="5709807" cy="265671"/>
          </a:xfrm>
        </p:spPr>
        <p:txBody>
          <a:bodyPr/>
          <a:lstStyle/>
          <a:p>
            <a:endParaRPr lang="en-US" altLang="en-US"/>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917593" y="10278566"/>
            <a:ext cx="25218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A8D1E2F-EF5D-467C-BABF-F5FB6A8A7184}"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268</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05858" name="Rectangle 2"/>
          <p:cNvSpPr>
            <a:spLocks noGrp="1" noRot="1" noChangeAspect="1" noChangeArrowheads="1" noTextEdit="1"/>
          </p:cNvSpPr>
          <p:nvPr>
            <p:ph type="sldImg"/>
          </p:nvPr>
        </p:nvSpPr>
        <p:spPr>
          <a:xfrm>
            <a:off x="908050" y="1336675"/>
            <a:ext cx="4806950" cy="3606800"/>
          </a:xfrm>
        </p:spPr>
      </p:sp>
      <p:sp>
        <p:nvSpPr>
          <p:cNvPr id="505859" name="Rectangle 3"/>
          <p:cNvSpPr>
            <a:spLocks noGrp="1" noChangeArrowheads="1"/>
          </p:cNvSpPr>
          <p:nvPr>
            <p:ph type="body" idx="1"/>
          </p:nvPr>
        </p:nvSpPr>
        <p:spPr>
          <a:xfrm>
            <a:off x="459966" y="5743360"/>
            <a:ext cx="5709807" cy="265671"/>
          </a:xfrm>
        </p:spPr>
        <p:txBody>
          <a:bodyPr/>
          <a:lstStyle/>
          <a:p>
            <a:endParaRPr lang="en-US" altLang="en-US"/>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269</a:t>
            </a:fld>
            <a:endParaRPr lang="en-IN"/>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270</a:t>
            </a:fld>
            <a:endParaRPr lang="en-IN"/>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271</a:t>
            </a:fld>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25</a:t>
            </a:fld>
            <a:endParaRPr lang="en-IN"/>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272</a:t>
            </a:fld>
            <a:endParaRPr lang="en-IN"/>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273</a:t>
            </a:fld>
            <a:endParaRPr lang="en-IN"/>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274</a:t>
            </a:fld>
            <a:endParaRPr lang="en-IN"/>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275</a:t>
            </a:fld>
            <a:endParaRPr lang="en-IN"/>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276</a:t>
            </a:fld>
            <a:endParaRPr lang="en-IN"/>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277</a:t>
            </a:fld>
            <a:endParaRPr lang="en-IN"/>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278</a:t>
            </a:fld>
            <a:endParaRPr lang="en-IN"/>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279</a:t>
            </a:fld>
            <a:endParaRPr lang="en-IN"/>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0" i="0" u="none" strike="noStrike" kern="1200" dirty="0">
                <a:solidFill>
                  <a:schemeClr val="tx1"/>
                </a:solidFill>
                <a:effectLst/>
                <a:latin typeface="+mn-lt"/>
                <a:ea typeface="+mn-ea"/>
                <a:cs typeface="+mn-cs"/>
                <a:hlinkClick r:id="rId3" tooltip="Heinrich's Law (page does not exist)"/>
              </a:rPr>
              <a:t>Heinrich's Law</a:t>
            </a:r>
            <a:r>
              <a:rPr lang="en-IN" sz="1200" b="0" i="0" kern="1200" dirty="0">
                <a:solidFill>
                  <a:schemeClr val="tx1"/>
                </a:solidFill>
                <a:effectLst/>
                <a:latin typeface="+mn-lt"/>
                <a:ea typeface="+mn-ea"/>
                <a:cs typeface="+mn-cs"/>
              </a:rPr>
              <a:t>: that in a workplace, for every accident that causes a major injury, there are 29 accidents that cause minor injuries and 300 accidents that cause no injuries.</a:t>
            </a:r>
            <a:r>
              <a:rPr lang="en-IN" sz="1200" b="0" i="0" u="none" strike="noStrike" kern="1200" baseline="30000" dirty="0">
                <a:solidFill>
                  <a:schemeClr val="tx1"/>
                </a:solidFill>
                <a:effectLst/>
                <a:latin typeface="+mn-lt"/>
                <a:ea typeface="+mn-ea"/>
                <a:cs typeface="+mn-cs"/>
                <a:hlinkClick r:id="rId4"/>
              </a:rPr>
              <a:t>[3]</a:t>
            </a:r>
            <a:r>
              <a:rPr lang="en-IN" sz="1200" b="0" i="0" kern="1200" dirty="0">
                <a:solidFill>
                  <a:schemeClr val="tx1"/>
                </a:solidFill>
                <a:effectLst/>
                <a:latin typeface="+mn-lt"/>
                <a:ea typeface="+mn-ea"/>
                <a:cs typeface="+mn-cs"/>
              </a:rPr>
              <a:t> Because many accidents share common root causes, addressing more commonplace accidents that cause no injuries can prevent accidents that cause injuries.</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Heinrich's work is claimed as the basis for the theory of </a:t>
            </a:r>
            <a:r>
              <a:rPr lang="en-IN" sz="1200" b="0" i="0" u="none" strike="noStrike" kern="1200" dirty="0">
                <a:solidFill>
                  <a:schemeClr val="tx1"/>
                </a:solidFill>
                <a:effectLst/>
                <a:latin typeface="+mn-lt"/>
                <a:ea typeface="+mn-ea"/>
                <a:cs typeface="+mn-cs"/>
                <a:hlinkClick r:id="rId5" tooltip="Behavior-based safety"/>
              </a:rPr>
              <a:t>Behaviour-based safety</a:t>
            </a:r>
            <a:r>
              <a:rPr lang="en-IN" sz="1200" b="0" i="0" kern="1200" dirty="0">
                <a:solidFill>
                  <a:schemeClr val="tx1"/>
                </a:solidFill>
                <a:effectLst/>
                <a:latin typeface="+mn-lt"/>
                <a:ea typeface="+mn-ea"/>
                <a:cs typeface="+mn-cs"/>
              </a:rPr>
              <a:t> by some experts of this field, which holds that as many as 95 percent of all workplace accidents are caused by unsafe acts. Heinrich came to this conclusion after reviewing thousands of accident reports completed by supervisors, who generally blamed workers for causing accidents without conducting detailed investigations into the root causes.</a:t>
            </a:r>
          </a:p>
          <a:p>
            <a:pPr algn="just"/>
            <a:r>
              <a:rPr lang="en-IN" sz="1200" b="0" i="0" kern="1200" dirty="0">
                <a:solidFill>
                  <a:schemeClr val="tx1"/>
                </a:solidFill>
                <a:effectLst/>
                <a:latin typeface="+mn-lt"/>
                <a:ea typeface="+mn-ea"/>
                <a:cs typeface="+mn-cs"/>
              </a:rPr>
              <a:t>While Heinrich's figure that 88 percent of all workplace accidents and injuries/illnesses are caused by "man-failure" is perhaps his most oft-cited conclusion, his book actually encouraged employers to control hazards, not merely focus on worker behaviours. "No matter how strongly the statistical records emphasize personal faults or how imperatively the need for educational activity is shown, no safety procedure is complete or satisfactory that does not provide for the . . . correction or elimination of . . . physical hazards,"</a:t>
            </a:r>
          </a:p>
          <a:p>
            <a:pPr algn="just"/>
            <a:endParaRPr lang="en-IN" dirty="0"/>
          </a:p>
          <a:p>
            <a:pPr algn="just"/>
            <a:r>
              <a:rPr lang="en-IN" sz="1200" b="0" i="0" kern="1200" dirty="0">
                <a:solidFill>
                  <a:schemeClr val="tx1"/>
                </a:solidFill>
                <a:effectLst/>
                <a:latin typeface="+mn-lt"/>
                <a:ea typeface="+mn-ea"/>
                <a:cs typeface="+mn-cs"/>
              </a:rPr>
              <a:t>What this study has declared is that major injuries are sporadic so we should take action on the more recurrent and less compromising events to decrease the chance of total accident losses from transpiring.</a:t>
            </a:r>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280</a:t>
            </a:fld>
            <a:endParaRPr lang="en-IN"/>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281</a:t>
            </a:fld>
            <a:endParaRPr lang="en-I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26</a:t>
            </a:fld>
            <a:endParaRPr lang="en-IN"/>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282</a:t>
            </a:fld>
            <a:endParaRPr lang="en-IN"/>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283</a:t>
            </a:fld>
            <a:endParaRPr lang="en-IN"/>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284</a:t>
            </a:fld>
            <a:endParaRPr lang="en-IN"/>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285</a:t>
            </a:fld>
            <a:endParaRPr lang="en-IN"/>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286</a:t>
            </a:fld>
            <a:endParaRPr lang="en-IN"/>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287</a:t>
            </a:fld>
            <a:endParaRPr lang="en-IN"/>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288</a:t>
            </a:fld>
            <a:endParaRPr lang="en-IN"/>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289</a:t>
            </a:fld>
            <a:endParaRPr lang="en-IN"/>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290</a:t>
            </a:fld>
            <a:endParaRPr lang="en-IN"/>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291</a:t>
            </a:fld>
            <a:endParaRPr lang="en-I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27</a:t>
            </a:fld>
            <a:endParaRPr lang="en-IN"/>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292</a:t>
            </a:fld>
            <a:endParaRPr lang="en-IN"/>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293</a:t>
            </a:fld>
            <a:endParaRPr lang="en-IN"/>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Definition:</a:t>
            </a:r>
          </a:p>
          <a:p>
            <a:pPr algn="just"/>
            <a:r>
              <a:rPr lang="en-IN" b="1" u="sng" dirty="0"/>
              <a:t>Inventory Turns </a:t>
            </a:r>
            <a:r>
              <a:rPr lang="en-IN" dirty="0"/>
              <a:t>: A measure of how quickly materials are moving through a facility or through an entire value stream, calculated by dividing some measure of cost of goods by the amount of inventory on hand. Probably the most common method of calculating inventory turns is to use the annual cost of goods sold (before adding overhead for selling and administrative costs) as the numerator divided by the average inventories on hand during the year. Thus: Using the cost of goods rather than sales revenues removes one source of variation unrelated to the performance of the production system— fluctuations in selling prices due to market conditions. Using an annual average of inventories rather than an end-of-the-year figure removes another source of variation- an artificial drop in inventories at the end of the year as managers try to show good numbers.</a:t>
            </a:r>
          </a:p>
          <a:p>
            <a:pPr algn="just"/>
            <a:endParaRPr lang="en-IN" dirty="0"/>
          </a:p>
          <a:p>
            <a:pPr algn="just"/>
            <a:r>
              <a:rPr lang="en-IN" dirty="0"/>
              <a:t>Inventory turns can be calculated for material flows through value streams of any length. However, in making comparisons remember that turns will decline with the length of the value stream, even if performance is equally “lean” all along the value stream. For example, a plant performing only assembly may have turns of 100 or more but when the parts plants supplying the assembly plant are added to the calculation, turns often will fall to 12 or fewer. And if materials are included all the way back to their initial conversion— steel, glass, resins, etc.— turns often will fall to four or fewer. This is because the cost of goods sold at the most downstream step doesn’t change but the amount of materials in inventories grows steadily as we add more and more facilities to our calculation.</a:t>
            </a:r>
          </a:p>
          <a:p>
            <a:pPr algn="just"/>
            <a:endParaRPr lang="en-IN" dirty="0"/>
          </a:p>
          <a:p>
            <a:pPr algn="just"/>
            <a:r>
              <a:rPr lang="en-IN" dirty="0"/>
              <a:t>Inventory turns are a great measure of a lean transformation if the focus is shifted from the absolute number of turns at each facility or in the entire value stream to the rate of increase in turns. Indeed, if turns are calculated accurately using annualized averages of inventories, they can be “the one statistic that can’t lie.”</a:t>
            </a:r>
          </a:p>
        </p:txBody>
      </p:sp>
      <p:sp>
        <p:nvSpPr>
          <p:cNvPr id="4" name="Slide Number Placeholder 3"/>
          <p:cNvSpPr>
            <a:spLocks noGrp="1"/>
          </p:cNvSpPr>
          <p:nvPr>
            <p:ph type="sldNum" sz="quarter" idx="10"/>
          </p:nvPr>
        </p:nvSpPr>
        <p:spPr/>
        <p:txBody>
          <a:bodyPr/>
          <a:lstStyle/>
          <a:p>
            <a:fld id="{A2660764-A082-42D0-A375-743D93AA5356}" type="slidenum">
              <a:rPr lang="en-IN" smtClean="0"/>
              <a:t>294</a:t>
            </a:fld>
            <a:endParaRPr lang="en-IN"/>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295</a:t>
            </a:fld>
            <a:endParaRPr lang="en-IN"/>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296</a:t>
            </a:fld>
            <a:endParaRPr lang="en-IN"/>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297</a:t>
            </a:fld>
            <a:endParaRPr lang="en-IN"/>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298</a:t>
            </a:fld>
            <a:endParaRPr lang="en-IN"/>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299</a:t>
            </a:fld>
            <a:endParaRPr lang="en-IN"/>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300</a:t>
            </a:fld>
            <a:endParaRPr lang="en-IN"/>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301</a:t>
            </a:fld>
            <a:endParaRPr lang="en-I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28</a:t>
            </a:fld>
            <a:endParaRPr lang="en-IN"/>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302</a:t>
            </a:fld>
            <a:endParaRPr lang="en-IN"/>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303</a:t>
            </a:fld>
            <a:endParaRPr lang="en-IN"/>
          </a:p>
        </p:txBody>
      </p:sp>
    </p:spTree>
    <p:extLst>
      <p:ext uri="{BB962C8B-B14F-4D97-AF65-F5344CB8AC3E}">
        <p14:creationId xmlns:p14="http://schemas.microsoft.com/office/powerpoint/2010/main" val="179396610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304</a:t>
            </a:fld>
            <a:endParaRPr lang="en-IN"/>
          </a:p>
        </p:txBody>
      </p:sp>
    </p:spTree>
    <p:extLst>
      <p:ext uri="{BB962C8B-B14F-4D97-AF65-F5344CB8AC3E}">
        <p14:creationId xmlns:p14="http://schemas.microsoft.com/office/powerpoint/2010/main" val="210569376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305</a:t>
            </a:fld>
            <a:endParaRPr lang="en-IN"/>
          </a:p>
        </p:txBody>
      </p:sp>
    </p:spTree>
    <p:extLst>
      <p:ext uri="{BB962C8B-B14F-4D97-AF65-F5344CB8AC3E}">
        <p14:creationId xmlns:p14="http://schemas.microsoft.com/office/powerpoint/2010/main" val="401640160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306</a:t>
            </a:fld>
            <a:endParaRPr lang="en-IN"/>
          </a:p>
        </p:txBody>
      </p:sp>
    </p:spTree>
    <p:extLst>
      <p:ext uri="{BB962C8B-B14F-4D97-AF65-F5344CB8AC3E}">
        <p14:creationId xmlns:p14="http://schemas.microsoft.com/office/powerpoint/2010/main" val="249163939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307</a:t>
            </a:fld>
            <a:endParaRPr lang="en-IN"/>
          </a:p>
        </p:txBody>
      </p:sp>
    </p:spTree>
    <p:extLst>
      <p:ext uri="{BB962C8B-B14F-4D97-AF65-F5344CB8AC3E}">
        <p14:creationId xmlns:p14="http://schemas.microsoft.com/office/powerpoint/2010/main" val="423510750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308</a:t>
            </a:fld>
            <a:endParaRPr lang="en-IN"/>
          </a:p>
        </p:txBody>
      </p:sp>
    </p:spTree>
    <p:extLst>
      <p:ext uri="{BB962C8B-B14F-4D97-AF65-F5344CB8AC3E}">
        <p14:creationId xmlns:p14="http://schemas.microsoft.com/office/powerpoint/2010/main" val="68723814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309</a:t>
            </a:fld>
            <a:endParaRPr lang="en-IN"/>
          </a:p>
        </p:txBody>
      </p:sp>
    </p:spTree>
    <p:extLst>
      <p:ext uri="{BB962C8B-B14F-4D97-AF65-F5344CB8AC3E}">
        <p14:creationId xmlns:p14="http://schemas.microsoft.com/office/powerpoint/2010/main" val="1621681139"/>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310</a:t>
            </a:fld>
            <a:endParaRPr lang="en-IN"/>
          </a:p>
        </p:txBody>
      </p:sp>
    </p:spTree>
    <p:extLst>
      <p:ext uri="{BB962C8B-B14F-4D97-AF65-F5344CB8AC3E}">
        <p14:creationId xmlns:p14="http://schemas.microsoft.com/office/powerpoint/2010/main" val="192460597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311</a:t>
            </a:fld>
            <a:endParaRPr lang="en-IN"/>
          </a:p>
        </p:txBody>
      </p:sp>
    </p:spTree>
    <p:extLst>
      <p:ext uri="{BB962C8B-B14F-4D97-AF65-F5344CB8AC3E}">
        <p14:creationId xmlns:p14="http://schemas.microsoft.com/office/powerpoint/2010/main" val="2096709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29</a:t>
            </a:fld>
            <a:endParaRPr lang="en-IN"/>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312</a:t>
            </a:fld>
            <a:endParaRPr lang="en-IN"/>
          </a:p>
        </p:txBody>
      </p:sp>
    </p:spTree>
    <p:extLst>
      <p:ext uri="{BB962C8B-B14F-4D97-AF65-F5344CB8AC3E}">
        <p14:creationId xmlns:p14="http://schemas.microsoft.com/office/powerpoint/2010/main" val="269475137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313</a:t>
            </a:fld>
            <a:endParaRPr lang="en-IN"/>
          </a:p>
        </p:txBody>
      </p:sp>
    </p:spTree>
    <p:extLst>
      <p:ext uri="{BB962C8B-B14F-4D97-AF65-F5344CB8AC3E}">
        <p14:creationId xmlns:p14="http://schemas.microsoft.com/office/powerpoint/2010/main" val="3019021869"/>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314</a:t>
            </a:fld>
            <a:endParaRPr lang="en-IN"/>
          </a:p>
        </p:txBody>
      </p:sp>
    </p:spTree>
    <p:extLst>
      <p:ext uri="{BB962C8B-B14F-4D97-AF65-F5344CB8AC3E}">
        <p14:creationId xmlns:p14="http://schemas.microsoft.com/office/powerpoint/2010/main" val="118579275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315</a:t>
            </a:fld>
            <a:endParaRPr lang="en-IN"/>
          </a:p>
        </p:txBody>
      </p:sp>
    </p:spTree>
    <p:extLst>
      <p:ext uri="{BB962C8B-B14F-4D97-AF65-F5344CB8AC3E}">
        <p14:creationId xmlns:p14="http://schemas.microsoft.com/office/powerpoint/2010/main" val="1938637689"/>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316</a:t>
            </a:fld>
            <a:endParaRPr lang="en-IN"/>
          </a:p>
        </p:txBody>
      </p:sp>
    </p:spTree>
    <p:extLst>
      <p:ext uri="{BB962C8B-B14F-4D97-AF65-F5344CB8AC3E}">
        <p14:creationId xmlns:p14="http://schemas.microsoft.com/office/powerpoint/2010/main" val="1149410407"/>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317</a:t>
            </a:fld>
            <a:endParaRPr lang="en-IN"/>
          </a:p>
        </p:txBody>
      </p:sp>
    </p:spTree>
    <p:extLst>
      <p:ext uri="{BB962C8B-B14F-4D97-AF65-F5344CB8AC3E}">
        <p14:creationId xmlns:p14="http://schemas.microsoft.com/office/powerpoint/2010/main" val="263987006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318</a:t>
            </a:fld>
            <a:endParaRPr lang="en-IN"/>
          </a:p>
        </p:txBody>
      </p:sp>
    </p:spTree>
    <p:extLst>
      <p:ext uri="{BB962C8B-B14F-4D97-AF65-F5344CB8AC3E}">
        <p14:creationId xmlns:p14="http://schemas.microsoft.com/office/powerpoint/2010/main" val="22561209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319</a:t>
            </a:fld>
            <a:endParaRPr lang="en-IN"/>
          </a:p>
        </p:txBody>
      </p:sp>
    </p:spTree>
    <p:extLst>
      <p:ext uri="{BB962C8B-B14F-4D97-AF65-F5344CB8AC3E}">
        <p14:creationId xmlns:p14="http://schemas.microsoft.com/office/powerpoint/2010/main" val="31591991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320</a:t>
            </a:fld>
            <a:endParaRPr lang="en-IN"/>
          </a:p>
        </p:txBody>
      </p:sp>
    </p:spTree>
    <p:extLst>
      <p:ext uri="{BB962C8B-B14F-4D97-AF65-F5344CB8AC3E}">
        <p14:creationId xmlns:p14="http://schemas.microsoft.com/office/powerpoint/2010/main" val="118512809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321</a:t>
            </a:fld>
            <a:endParaRPr lang="en-IN"/>
          </a:p>
        </p:txBody>
      </p:sp>
    </p:spTree>
    <p:extLst>
      <p:ext uri="{BB962C8B-B14F-4D97-AF65-F5344CB8AC3E}">
        <p14:creationId xmlns:p14="http://schemas.microsoft.com/office/powerpoint/2010/main" val="1873244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C3A632B-FBDE-46D4-BF6F-6D14421E6342}"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30</a:t>
            </a:fld>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322</a:t>
            </a:fld>
            <a:endParaRPr lang="en-IN"/>
          </a:p>
        </p:txBody>
      </p:sp>
    </p:spTree>
    <p:extLst>
      <p:ext uri="{BB962C8B-B14F-4D97-AF65-F5344CB8AC3E}">
        <p14:creationId xmlns:p14="http://schemas.microsoft.com/office/powerpoint/2010/main" val="21534820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323</a:t>
            </a:fld>
            <a:endParaRPr lang="en-IN"/>
          </a:p>
        </p:txBody>
      </p:sp>
    </p:spTree>
    <p:extLst>
      <p:ext uri="{BB962C8B-B14F-4D97-AF65-F5344CB8AC3E}">
        <p14:creationId xmlns:p14="http://schemas.microsoft.com/office/powerpoint/2010/main" val="3827297940"/>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324</a:t>
            </a:fld>
            <a:endParaRPr lang="en-IN"/>
          </a:p>
        </p:txBody>
      </p:sp>
    </p:spTree>
    <p:extLst>
      <p:ext uri="{BB962C8B-B14F-4D97-AF65-F5344CB8AC3E}">
        <p14:creationId xmlns:p14="http://schemas.microsoft.com/office/powerpoint/2010/main" val="3286959338"/>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325</a:t>
            </a:fld>
            <a:endParaRPr lang="en-IN"/>
          </a:p>
        </p:txBody>
      </p:sp>
    </p:spTree>
    <p:extLst>
      <p:ext uri="{BB962C8B-B14F-4D97-AF65-F5344CB8AC3E}">
        <p14:creationId xmlns:p14="http://schemas.microsoft.com/office/powerpoint/2010/main" val="204896793"/>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326</a:t>
            </a:fld>
            <a:endParaRPr lang="en-IN"/>
          </a:p>
        </p:txBody>
      </p:sp>
    </p:spTree>
    <p:extLst>
      <p:ext uri="{BB962C8B-B14F-4D97-AF65-F5344CB8AC3E}">
        <p14:creationId xmlns:p14="http://schemas.microsoft.com/office/powerpoint/2010/main" val="255183572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AA9B74-897C-48AC-A4BB-7C2FBBA9C583}" type="slidenum">
              <a:rPr lang="en-US" altLang="en-US"/>
              <a:pPr/>
              <a:t>327</a:t>
            </a:fld>
            <a:endParaRPr lang="en-US" altLang="en-US"/>
          </a:p>
        </p:txBody>
      </p:sp>
      <p:sp>
        <p:nvSpPr>
          <p:cNvPr id="148070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8070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299582612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677482-517F-4C7A-A9E3-196382E35AA1}" type="slidenum">
              <a:rPr lang="en-US" altLang="en-US"/>
              <a:pPr/>
              <a:t>328</a:t>
            </a:fld>
            <a:endParaRPr lang="en-US" altLang="en-US"/>
          </a:p>
        </p:txBody>
      </p:sp>
      <p:sp>
        <p:nvSpPr>
          <p:cNvPr id="1482754"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82755"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270544470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FFB676-E010-43E5-831A-0F7D50C26D77}" type="slidenum">
              <a:rPr lang="en-US" altLang="en-US"/>
              <a:pPr/>
              <a:t>329</a:t>
            </a:fld>
            <a:endParaRPr lang="en-US" altLang="en-US"/>
          </a:p>
        </p:txBody>
      </p:sp>
      <p:sp>
        <p:nvSpPr>
          <p:cNvPr id="1484802"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84803"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3309673754"/>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DDB33E-06A5-422C-A174-444D88F4CC12}" type="slidenum">
              <a:rPr lang="en-US" altLang="en-US"/>
              <a:pPr/>
              <a:t>330</a:t>
            </a:fld>
            <a:endParaRPr lang="en-US" altLang="en-US"/>
          </a:p>
        </p:txBody>
      </p:sp>
      <p:sp>
        <p:nvSpPr>
          <p:cNvPr id="1486850"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86851"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795040847"/>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251D2A-B93C-49A6-A55B-938C508AAD5D}" type="slidenum">
              <a:rPr lang="en-US" altLang="en-US"/>
              <a:pPr/>
              <a:t>331</a:t>
            </a:fld>
            <a:endParaRPr lang="en-US" altLang="en-US"/>
          </a:p>
        </p:txBody>
      </p:sp>
      <p:sp>
        <p:nvSpPr>
          <p:cNvPr id="1488898"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88899"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4272760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31</a:t>
            </a:fld>
            <a:endParaRPr lang="en-IN"/>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13433E-FEC0-465D-8CD9-FBEED8EABB4B}" type="slidenum">
              <a:rPr lang="en-US" altLang="en-US"/>
              <a:pPr/>
              <a:t>332</a:t>
            </a:fld>
            <a:endParaRPr lang="en-US" altLang="en-US"/>
          </a:p>
        </p:txBody>
      </p:sp>
      <p:sp>
        <p:nvSpPr>
          <p:cNvPr id="149094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9094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2502458205"/>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CD571C-8CA5-4866-AB26-A320CFF6FC66}" type="slidenum">
              <a:rPr lang="en-US" altLang="en-US"/>
              <a:pPr/>
              <a:t>333</a:t>
            </a:fld>
            <a:endParaRPr lang="en-US" altLang="en-US"/>
          </a:p>
        </p:txBody>
      </p:sp>
      <p:sp>
        <p:nvSpPr>
          <p:cNvPr id="1492994"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92995"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925288584"/>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1B55A1-8374-46A5-931E-1DC2AF201888}" type="slidenum">
              <a:rPr lang="en-US" altLang="en-US"/>
              <a:pPr/>
              <a:t>334</a:t>
            </a:fld>
            <a:endParaRPr lang="en-US" altLang="en-US"/>
          </a:p>
        </p:txBody>
      </p:sp>
      <p:sp>
        <p:nvSpPr>
          <p:cNvPr id="1478658"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78659"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2611398336"/>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335</a:t>
            </a:fld>
            <a:endParaRPr lang="en-IN"/>
          </a:p>
        </p:txBody>
      </p:sp>
    </p:spTree>
    <p:extLst>
      <p:ext uri="{BB962C8B-B14F-4D97-AF65-F5344CB8AC3E}">
        <p14:creationId xmlns:p14="http://schemas.microsoft.com/office/powerpoint/2010/main" val="110990202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75BEBD-6D9B-439B-A7E5-003BC267C6C3}" type="slidenum">
              <a:rPr lang="en-US" altLang="en-US"/>
              <a:pPr/>
              <a:t>336</a:t>
            </a:fld>
            <a:endParaRPr lang="en-US" altLang="en-US"/>
          </a:p>
        </p:txBody>
      </p:sp>
      <p:sp>
        <p:nvSpPr>
          <p:cNvPr id="1328130"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328131"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731031433"/>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C56734-5851-41DB-A1C3-47593CEAD7E5}" type="slidenum">
              <a:rPr lang="en-US" altLang="en-US"/>
              <a:pPr/>
              <a:t>337</a:t>
            </a:fld>
            <a:endParaRPr lang="en-US" altLang="en-US"/>
          </a:p>
        </p:txBody>
      </p:sp>
      <p:sp>
        <p:nvSpPr>
          <p:cNvPr id="133222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33222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103391180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EE8EBD-8C87-4F05-A118-BC24BBD28B48}" type="slidenum">
              <a:rPr lang="en-US" altLang="en-US"/>
              <a:pPr/>
              <a:t>338</a:t>
            </a:fld>
            <a:endParaRPr lang="en-US" altLang="en-US"/>
          </a:p>
        </p:txBody>
      </p:sp>
      <p:sp>
        <p:nvSpPr>
          <p:cNvPr id="1335298"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335299"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516318243"/>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339</a:t>
            </a:fld>
            <a:endParaRPr lang="en-IN"/>
          </a:p>
        </p:txBody>
      </p:sp>
    </p:spTree>
    <p:extLst>
      <p:ext uri="{BB962C8B-B14F-4D97-AF65-F5344CB8AC3E}">
        <p14:creationId xmlns:p14="http://schemas.microsoft.com/office/powerpoint/2010/main" val="283311855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340</a:t>
            </a:fld>
            <a:endParaRPr lang="en-IN">
              <a:solidFill>
                <a:prstClr val="black"/>
              </a:solidFill>
            </a:endParaRPr>
          </a:p>
        </p:txBody>
      </p:sp>
    </p:spTree>
    <p:extLst>
      <p:ext uri="{BB962C8B-B14F-4D97-AF65-F5344CB8AC3E}">
        <p14:creationId xmlns:p14="http://schemas.microsoft.com/office/powerpoint/2010/main" val="3009073352"/>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341</a:t>
            </a:fld>
            <a:endParaRPr lang="en-IN">
              <a:solidFill>
                <a:prstClr val="black"/>
              </a:solidFill>
            </a:endParaRPr>
          </a:p>
        </p:txBody>
      </p:sp>
    </p:spTree>
    <p:extLst>
      <p:ext uri="{BB962C8B-B14F-4D97-AF65-F5344CB8AC3E}">
        <p14:creationId xmlns:p14="http://schemas.microsoft.com/office/powerpoint/2010/main" val="2293823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32</a:t>
            </a:fld>
            <a:endParaRPr lang="en-IN"/>
          </a:p>
        </p:txBody>
      </p:sp>
    </p:spTree>
    <p:extLst>
      <p:ext uri="{BB962C8B-B14F-4D97-AF65-F5344CB8AC3E}">
        <p14:creationId xmlns:p14="http://schemas.microsoft.com/office/powerpoint/2010/main" val="3420024832"/>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342</a:t>
            </a:fld>
            <a:endParaRPr lang="en-IN">
              <a:solidFill>
                <a:prstClr val="black"/>
              </a:solidFill>
            </a:endParaRPr>
          </a:p>
        </p:txBody>
      </p:sp>
    </p:spTree>
    <p:extLst>
      <p:ext uri="{BB962C8B-B14F-4D97-AF65-F5344CB8AC3E}">
        <p14:creationId xmlns:p14="http://schemas.microsoft.com/office/powerpoint/2010/main" val="2547096364"/>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solidFill>
                  <a:prstClr val="black"/>
                </a:solidFill>
              </a:rPr>
              <a:pPr/>
              <a:t>343</a:t>
            </a:fld>
            <a:endParaRPr lang="en-IN">
              <a:solidFill>
                <a:prstClr val="black"/>
              </a:solidFill>
            </a:endParaRPr>
          </a:p>
        </p:txBody>
      </p:sp>
    </p:spTree>
    <p:extLst>
      <p:ext uri="{BB962C8B-B14F-4D97-AF65-F5344CB8AC3E}">
        <p14:creationId xmlns:p14="http://schemas.microsoft.com/office/powerpoint/2010/main" val="3252887344"/>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a:solidFill>
                  <a:prstClr val="black"/>
                </a:solidFill>
              </a:rPr>
              <a:pPr/>
              <a:t>344</a:t>
            </a:fld>
            <a:endParaRPr lang="en-IN">
              <a:solidFill>
                <a:prstClr val="black"/>
              </a:solidFill>
            </a:endParaRPr>
          </a:p>
        </p:txBody>
      </p:sp>
    </p:spTree>
    <p:extLst>
      <p:ext uri="{BB962C8B-B14F-4D97-AF65-F5344CB8AC3E}">
        <p14:creationId xmlns:p14="http://schemas.microsoft.com/office/powerpoint/2010/main" val="213760774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349</a:t>
            </a:fld>
            <a:endParaRPr lang="en-IN"/>
          </a:p>
        </p:txBody>
      </p:sp>
    </p:spTree>
    <p:extLst>
      <p:ext uri="{BB962C8B-B14F-4D97-AF65-F5344CB8AC3E}">
        <p14:creationId xmlns:p14="http://schemas.microsoft.com/office/powerpoint/2010/main" val="2323271616"/>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350</a:t>
            </a:fld>
            <a:endParaRPr lang="en-IN"/>
          </a:p>
        </p:txBody>
      </p:sp>
    </p:spTree>
    <p:extLst>
      <p:ext uri="{BB962C8B-B14F-4D97-AF65-F5344CB8AC3E}">
        <p14:creationId xmlns:p14="http://schemas.microsoft.com/office/powerpoint/2010/main" val="4264355004"/>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9AAEC9-5CA0-4B9B-892E-0AA08840DFA7}" type="slidenum">
              <a:rPr lang="en-US" altLang="en-US"/>
              <a:pPr/>
              <a:t>351</a:t>
            </a:fld>
            <a:endParaRPr lang="en-US" altLang="en-US"/>
          </a:p>
        </p:txBody>
      </p:sp>
      <p:sp>
        <p:nvSpPr>
          <p:cNvPr id="147046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7046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434729753"/>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9AAEC9-5CA0-4B9B-892E-0AA08840DFA7}" type="slidenum">
              <a:rPr lang="en-US" altLang="en-US"/>
              <a:pPr/>
              <a:t>352</a:t>
            </a:fld>
            <a:endParaRPr lang="en-US" altLang="en-US"/>
          </a:p>
        </p:txBody>
      </p:sp>
      <p:sp>
        <p:nvSpPr>
          <p:cNvPr id="147046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7046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3322130504"/>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353</a:t>
            </a:fld>
            <a:endParaRPr lang="en-IN"/>
          </a:p>
        </p:txBody>
      </p:sp>
    </p:spTree>
    <p:extLst>
      <p:ext uri="{BB962C8B-B14F-4D97-AF65-F5344CB8AC3E}">
        <p14:creationId xmlns:p14="http://schemas.microsoft.com/office/powerpoint/2010/main" val="367997046"/>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354</a:t>
            </a:fld>
            <a:endParaRPr lang="en-IN"/>
          </a:p>
        </p:txBody>
      </p:sp>
    </p:spTree>
    <p:extLst>
      <p:ext uri="{BB962C8B-B14F-4D97-AF65-F5344CB8AC3E}">
        <p14:creationId xmlns:p14="http://schemas.microsoft.com/office/powerpoint/2010/main" val="87951018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9AAEC9-5CA0-4B9B-892E-0AA08840DFA7}" type="slidenum">
              <a:rPr lang="en-US" altLang="en-US"/>
              <a:pPr/>
              <a:t>355</a:t>
            </a:fld>
            <a:endParaRPr lang="en-US" altLang="en-US"/>
          </a:p>
        </p:txBody>
      </p:sp>
      <p:sp>
        <p:nvSpPr>
          <p:cNvPr id="1470466" name="Rectangle 2"/>
          <p:cNvSpPr>
            <a:spLocks noGrp="1" noRot="1" noChangeAspect="1" noChangeArrowheads="1" noTextEdit="1"/>
          </p:cNvSpPr>
          <p:nvPr>
            <p:ph type="sldImg"/>
          </p:nvPr>
        </p:nvSpPr>
        <p:spPr bwMode="auto">
          <a:xfrm>
            <a:off x="882650" y="704850"/>
            <a:ext cx="5005388" cy="3752850"/>
          </a:xfrm>
          <a:prstGeom prst="rect">
            <a:avLst/>
          </a:prstGeom>
          <a:no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1470467" name="Rectangle 3"/>
          <p:cNvSpPr>
            <a:spLocks noGrp="1" noChangeArrowheads="1"/>
          </p:cNvSpPr>
          <p:nvPr>
            <p:ph type="body" idx="1"/>
          </p:nvPr>
        </p:nvSpPr>
        <p:spPr bwMode="auto">
          <a:xfrm>
            <a:off x="903288" y="4691063"/>
            <a:ext cx="4960937" cy="4456112"/>
          </a:xfrm>
          <a:prstGeom prst="rect">
            <a:avLst/>
          </a:prstGeo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161" tIns="46081" rIns="92161" bIns="46081"/>
          <a:lstStyle/>
          <a:p>
            <a:endParaRPr lang="en-GB" altLang="en-US"/>
          </a:p>
        </p:txBody>
      </p:sp>
    </p:spTree>
    <p:extLst>
      <p:ext uri="{BB962C8B-B14F-4D97-AF65-F5344CB8AC3E}">
        <p14:creationId xmlns:p14="http://schemas.microsoft.com/office/powerpoint/2010/main" val="926433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33</a:t>
            </a:fld>
            <a:endParaRPr lang="en-IN"/>
          </a:p>
        </p:txBody>
      </p:sp>
    </p:spTree>
    <p:extLst>
      <p:ext uri="{BB962C8B-B14F-4D97-AF65-F5344CB8AC3E}">
        <p14:creationId xmlns:p14="http://schemas.microsoft.com/office/powerpoint/2010/main" val="2081533038"/>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26307" name="Text Box 3"/>
          <p:cNvSpPr txBox="1">
            <a:spLocks noChangeArrowheads="1"/>
          </p:cNvSpPr>
          <p:nvPr/>
        </p:nvSpPr>
        <p:spPr bwMode="auto">
          <a:xfrm>
            <a:off x="679450" y="411163"/>
            <a:ext cx="5326063"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ENABLERS: APPROACH</a:t>
            </a:r>
          </a:p>
        </p:txBody>
      </p:sp>
      <p:sp>
        <p:nvSpPr>
          <p:cNvPr id="226308" name="Rectangle 5"/>
          <p:cNvSpPr>
            <a:spLocks noGrp="1" noChangeArrowheads="1"/>
          </p:cNvSpPr>
          <p:nvPr>
            <p:ph type="body" idx="1"/>
          </p:nvPr>
        </p:nvSpPr>
        <p:spPr>
          <a:xfrm>
            <a:off x="1058863" y="5114925"/>
            <a:ext cx="5345112" cy="4083051"/>
          </a:xfrm>
          <a:noFill/>
          <a:ln/>
        </p:spPr>
        <p:txBody>
          <a:bodyPr/>
          <a:lstStyle/>
          <a:p>
            <a:pPr eaLnBrk="1" hangingPunct="1"/>
            <a:r>
              <a:rPr lang="en-US"/>
              <a:t>Integration is not very efficient, if different parts of organisation are not at comparable level of maturity</a:t>
            </a:r>
            <a:endParaRPr lang="en-AU"/>
          </a:p>
        </p:txBody>
      </p:sp>
    </p:spTree>
    <p:extLst>
      <p:ext uri="{BB962C8B-B14F-4D97-AF65-F5344CB8AC3E}">
        <p14:creationId xmlns:p14="http://schemas.microsoft.com/office/powerpoint/2010/main" val="539482084"/>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26307" name="Text Box 3"/>
          <p:cNvSpPr txBox="1">
            <a:spLocks noChangeArrowheads="1"/>
          </p:cNvSpPr>
          <p:nvPr/>
        </p:nvSpPr>
        <p:spPr bwMode="auto">
          <a:xfrm>
            <a:off x="679450" y="411163"/>
            <a:ext cx="5326063"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ENABLERS: APPROACH</a:t>
            </a:r>
          </a:p>
        </p:txBody>
      </p:sp>
      <p:sp>
        <p:nvSpPr>
          <p:cNvPr id="226308" name="Rectangle 5"/>
          <p:cNvSpPr>
            <a:spLocks noGrp="1" noChangeArrowheads="1"/>
          </p:cNvSpPr>
          <p:nvPr>
            <p:ph type="body" idx="1"/>
          </p:nvPr>
        </p:nvSpPr>
        <p:spPr>
          <a:xfrm>
            <a:off x="1058863" y="5114925"/>
            <a:ext cx="5345112" cy="4083051"/>
          </a:xfrm>
          <a:noFill/>
          <a:ln/>
        </p:spPr>
        <p:txBody>
          <a:bodyPr/>
          <a:lstStyle/>
          <a:p>
            <a:pPr eaLnBrk="1" hangingPunct="1"/>
            <a:r>
              <a:rPr lang="en-US"/>
              <a:t>Integration is not very efficient, if different parts of organisation are not at comparable level of maturity</a:t>
            </a:r>
            <a:endParaRPr lang="en-AU"/>
          </a:p>
        </p:txBody>
      </p:sp>
    </p:spTree>
    <p:extLst>
      <p:ext uri="{BB962C8B-B14F-4D97-AF65-F5344CB8AC3E}">
        <p14:creationId xmlns:p14="http://schemas.microsoft.com/office/powerpoint/2010/main" val="969532684"/>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28355" name="Text Box 3"/>
          <p:cNvSpPr txBox="1">
            <a:spLocks noChangeArrowheads="1"/>
          </p:cNvSpPr>
          <p:nvPr/>
        </p:nvSpPr>
        <p:spPr bwMode="auto">
          <a:xfrm>
            <a:off x="438150" y="468313"/>
            <a:ext cx="5327650"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	ENABLERS: DEPLOYMENT</a:t>
            </a:r>
          </a:p>
        </p:txBody>
      </p:sp>
    </p:spTree>
    <p:extLst>
      <p:ext uri="{BB962C8B-B14F-4D97-AF65-F5344CB8AC3E}">
        <p14:creationId xmlns:p14="http://schemas.microsoft.com/office/powerpoint/2010/main" val="1173779948"/>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33475" name="Text Box 3"/>
          <p:cNvSpPr txBox="1">
            <a:spLocks noChangeArrowheads="1"/>
          </p:cNvSpPr>
          <p:nvPr/>
        </p:nvSpPr>
        <p:spPr bwMode="auto">
          <a:xfrm>
            <a:off x="438150" y="468313"/>
            <a:ext cx="5327650"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	ENABLERS: ASSESSMENT AND REVIEW</a:t>
            </a:r>
          </a:p>
        </p:txBody>
      </p:sp>
      <p:sp>
        <p:nvSpPr>
          <p:cNvPr id="233476" name="Rectangle 5"/>
          <p:cNvSpPr>
            <a:spLocks noGrp="1" noChangeArrowheads="1"/>
          </p:cNvSpPr>
          <p:nvPr>
            <p:ph type="body" idx="1"/>
          </p:nvPr>
        </p:nvSpPr>
        <p:spPr>
          <a:xfrm>
            <a:off x="815975" y="5114925"/>
            <a:ext cx="5346700" cy="4083051"/>
          </a:xfrm>
          <a:solidFill>
            <a:srgbClr val="FFFFFF"/>
          </a:solidFill>
          <a:ln>
            <a:solidFill>
              <a:schemeClr val="bg1"/>
            </a:solidFill>
          </a:ln>
        </p:spPr>
        <p:txBody>
          <a:bodyPr/>
          <a:lstStyle/>
          <a:p>
            <a:pPr algn="just" eaLnBrk="1" hangingPunct="1"/>
            <a:r>
              <a:rPr lang="en-US"/>
              <a:t>Organisations depend on the measurement and analysis of results. Such measurements should derive from business needs and strategy, and they should provide critical data and information about effectiveness of approach (or key processes) and deployment (level of implementation).</a:t>
            </a:r>
          </a:p>
          <a:p>
            <a:pPr algn="just" eaLnBrk="1" hangingPunct="1"/>
            <a:r>
              <a:rPr lang="en-US"/>
              <a:t>Analysis is carried out to extract larger meaning from data and information to support evaluation, decision making, and improvement. It helps in understanding cause and effect relationships that might not otherwise be evident.</a:t>
            </a:r>
          </a:p>
          <a:p>
            <a:pPr algn="just" eaLnBrk="1" hangingPunct="1"/>
            <a:r>
              <a:rPr lang="en-US"/>
              <a:t>Learning activities may include :</a:t>
            </a:r>
          </a:p>
          <a:p>
            <a:pPr marL="284163" lvl="1" indent="-282575" algn="just" eaLnBrk="1" hangingPunct="1">
              <a:buFontTx/>
              <a:buAutoNum type="romanLcParenBoth"/>
            </a:pPr>
            <a:r>
              <a:rPr lang="en-US"/>
              <a:t>benchmarking studies with the leaders</a:t>
            </a:r>
          </a:p>
          <a:p>
            <a:pPr marL="284163" lvl="1" indent="-282575" algn="just" eaLnBrk="1" hangingPunct="1">
              <a:buFontTx/>
              <a:buAutoNum type="romanLcParenBoth"/>
            </a:pPr>
            <a:r>
              <a:rPr lang="en-US"/>
              <a:t>study groups, deep analysis</a:t>
            </a:r>
          </a:p>
          <a:p>
            <a:pPr marL="284163" lvl="1" indent="-282575" algn="just" eaLnBrk="1" hangingPunct="1">
              <a:buFontTx/>
              <a:buAutoNum type="romanLcParenBoth"/>
            </a:pPr>
            <a:r>
              <a:rPr lang="en-US"/>
              <a:t>experts/Consultants inputs</a:t>
            </a:r>
          </a:p>
          <a:p>
            <a:pPr marL="284163" lvl="1" indent="-282575" algn="just" eaLnBrk="1" hangingPunct="1">
              <a:buFontTx/>
              <a:buAutoNum type="romanLcParenBoth"/>
            </a:pPr>
            <a:r>
              <a:rPr lang="en-US"/>
              <a:t>training and education (new tools, techniques, concepts etc.).</a:t>
            </a:r>
          </a:p>
          <a:p>
            <a:pPr algn="just" eaLnBrk="1" hangingPunct="1"/>
            <a:r>
              <a:rPr lang="en-US" i="1"/>
              <a:t>Learning is extracting generic principles from specific experiences which can be used to company’s advantage (Products, Process, Performance and for Planning, Control, Improvement)</a:t>
            </a:r>
          </a:p>
        </p:txBody>
      </p:sp>
    </p:spTree>
    <p:extLst>
      <p:ext uri="{BB962C8B-B14F-4D97-AF65-F5344CB8AC3E}">
        <p14:creationId xmlns:p14="http://schemas.microsoft.com/office/powerpoint/2010/main" val="3363202146"/>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38595" name="Text Box 3"/>
          <p:cNvSpPr txBox="1">
            <a:spLocks noChangeArrowheads="1"/>
          </p:cNvSpPr>
          <p:nvPr/>
        </p:nvSpPr>
        <p:spPr bwMode="auto">
          <a:xfrm>
            <a:off x="438150" y="468313"/>
            <a:ext cx="5327650"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	</a:t>
            </a:r>
            <a:r>
              <a:rPr lang="en-AU" sz="1200" b="1">
                <a:latin typeface="Helvetica" pitchFamily="34" charset="0"/>
              </a:rPr>
              <a:t>RESULTS:  EXCELLENCE OF RESULTS</a:t>
            </a:r>
            <a:endParaRPr lang="en-US" sz="1200" b="1">
              <a:latin typeface="Helvetica" pitchFamily="34" charset="0"/>
            </a:endParaRPr>
          </a:p>
        </p:txBody>
      </p:sp>
      <p:sp>
        <p:nvSpPr>
          <p:cNvPr id="238596" name="Rectangle 5"/>
          <p:cNvSpPr>
            <a:spLocks noChangeArrowheads="1"/>
          </p:cNvSpPr>
          <p:nvPr/>
        </p:nvSpPr>
        <p:spPr bwMode="auto">
          <a:xfrm>
            <a:off x="838201" y="5019675"/>
            <a:ext cx="5345113" cy="4083051"/>
          </a:xfrm>
          <a:prstGeom prst="rect">
            <a:avLst/>
          </a:prstGeom>
          <a:solidFill>
            <a:srgbClr val="FFFFFF"/>
          </a:solidFill>
          <a:ln w="9525">
            <a:solidFill>
              <a:schemeClr val="bg1"/>
            </a:solidFill>
            <a:miter lim="800000"/>
            <a:headEnd/>
            <a:tailEnd/>
          </a:ln>
        </p:spPr>
        <p:txBody>
          <a:bodyPr lIns="91733" tIns="45866" rIns="91733" bIns="45866"/>
          <a:lstStyle/>
          <a:p>
            <a:pPr algn="just" eaLnBrk="0" hangingPunct="0">
              <a:spcBef>
                <a:spcPct val="40000"/>
              </a:spcBef>
              <a:spcAft>
                <a:spcPct val="40000"/>
              </a:spcAft>
            </a:pPr>
            <a:r>
              <a:rPr lang="en-AU" sz="1200"/>
              <a:t>Measuring performance by itself has no meaning. Meaning is only assigned by comparison. Comparison against the past, for example, provides valuable information on performance improvements and underlying trends but is of limited use for providing direction. It is therefore necessary also to define targets for each of the selected measures. However, internal measures lack the view to the outside. Even a 100 per cent improvement might indicate a moderate performance if the performance standards of other organizations are considerably higher. It is therefore, of crucial importance to evaluate internal measures against the performance of competitors as well as the performance of companies with similar processes in other industries. The need for benchmarking has widely been recognized. Benchmarks are not the focus but it is important to recognize that they should be considered when designing performance measurement systems.</a:t>
            </a:r>
          </a:p>
          <a:p>
            <a:pPr algn="just" eaLnBrk="0" hangingPunct="0">
              <a:spcBef>
                <a:spcPct val="40000"/>
              </a:spcBef>
              <a:spcAft>
                <a:spcPct val="40000"/>
              </a:spcAft>
            </a:pPr>
            <a:r>
              <a:rPr lang="en-AU" sz="1200" i="1"/>
              <a:t>In summary, it is necessary to constantly compare actual performance against past, targets and benchmarks, and check the sustainability of good performance by looking at its linkage with the organisation approaches/initiatives.</a:t>
            </a:r>
            <a:endParaRPr lang="en-US" sz="1200" i="1"/>
          </a:p>
        </p:txBody>
      </p:sp>
    </p:spTree>
    <p:extLst>
      <p:ext uri="{BB962C8B-B14F-4D97-AF65-F5344CB8AC3E}">
        <p14:creationId xmlns:p14="http://schemas.microsoft.com/office/powerpoint/2010/main" val="650983342"/>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ChangeArrowheads="1" noTextEdit="1"/>
          </p:cNvSpPr>
          <p:nvPr>
            <p:ph type="sldImg"/>
          </p:nvPr>
        </p:nvSpPr>
        <p:spPr>
          <a:xfrm>
            <a:off x="798513" y="865188"/>
            <a:ext cx="5268912" cy="3952875"/>
          </a:xfrm>
          <a:solidFill>
            <a:srgbClr val="FFFFFF"/>
          </a:solidFill>
          <a:ln/>
        </p:spPr>
      </p:sp>
      <p:sp>
        <p:nvSpPr>
          <p:cNvPr id="242691" name="Text Box 4"/>
          <p:cNvSpPr txBox="1">
            <a:spLocks noChangeArrowheads="1"/>
          </p:cNvSpPr>
          <p:nvPr/>
        </p:nvSpPr>
        <p:spPr bwMode="auto">
          <a:xfrm>
            <a:off x="438150" y="468313"/>
            <a:ext cx="5327650" cy="284698"/>
          </a:xfrm>
          <a:prstGeom prst="rect">
            <a:avLst/>
          </a:prstGeom>
          <a:noFill/>
          <a:ln w="12700">
            <a:noFill/>
            <a:miter lim="800000"/>
            <a:headEnd/>
            <a:tailEnd/>
          </a:ln>
        </p:spPr>
        <p:txBody>
          <a:bodyPr lIns="91269" tIns="45634" rIns="91269" bIns="45634">
            <a:spAutoFit/>
          </a:bodyPr>
          <a:lstStyle/>
          <a:p>
            <a:pPr defTabSz="911225" eaLnBrk="0" hangingPunct="0">
              <a:spcBef>
                <a:spcPct val="50000"/>
              </a:spcBef>
              <a:tabLst>
                <a:tab pos="576263" algn="l"/>
              </a:tabLst>
            </a:pPr>
            <a:r>
              <a:rPr lang="en-US" sz="1200" b="1">
                <a:latin typeface="Helvetica" pitchFamily="34" charset="0"/>
              </a:rPr>
              <a:t>	</a:t>
            </a:r>
            <a:r>
              <a:rPr lang="en-AU" sz="1200" b="1">
                <a:latin typeface="Helvetica" pitchFamily="34" charset="0"/>
              </a:rPr>
              <a:t>RESULTS:  </a:t>
            </a:r>
            <a:r>
              <a:rPr lang="en-US" sz="1200" b="1">
                <a:latin typeface="Helvetica" pitchFamily="34" charset="0"/>
              </a:rPr>
              <a:t>SCOPE</a:t>
            </a:r>
          </a:p>
        </p:txBody>
      </p:sp>
    </p:spTree>
    <p:extLst>
      <p:ext uri="{BB962C8B-B14F-4D97-AF65-F5344CB8AC3E}">
        <p14:creationId xmlns:p14="http://schemas.microsoft.com/office/powerpoint/2010/main" val="274938645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a:xfrm>
            <a:off x="760413" y="1089025"/>
            <a:ext cx="5284787" cy="3963988"/>
          </a:xfrm>
          <a:solidFill>
            <a:srgbClr val="FFFFFF"/>
          </a:solidFill>
          <a:ln/>
        </p:spPr>
      </p:sp>
      <p:sp>
        <p:nvSpPr>
          <p:cNvPr id="241667" name="Text Box 3"/>
          <p:cNvSpPr txBox="1">
            <a:spLocks noChangeArrowheads="1"/>
          </p:cNvSpPr>
          <p:nvPr/>
        </p:nvSpPr>
        <p:spPr bwMode="auto">
          <a:xfrm>
            <a:off x="612775" y="715964"/>
            <a:ext cx="6015038" cy="284689"/>
          </a:xfrm>
          <a:prstGeom prst="rect">
            <a:avLst/>
          </a:prstGeom>
          <a:noFill/>
          <a:ln w="12700">
            <a:noFill/>
            <a:miter lim="800000"/>
            <a:headEnd/>
            <a:tailEnd/>
          </a:ln>
        </p:spPr>
        <p:txBody>
          <a:bodyPr lIns="91260" tIns="45630" rIns="91260" bIns="45630">
            <a:spAutoFit/>
          </a:bodyPr>
          <a:lstStyle/>
          <a:p>
            <a:pPr defTabSz="911225" eaLnBrk="0" hangingPunct="0">
              <a:tabLst>
                <a:tab pos="576263" algn="l"/>
              </a:tabLst>
            </a:pPr>
            <a:r>
              <a:rPr lang="en-GB" sz="1200" b="1">
                <a:latin typeface="Helvetica" pitchFamily="34" charset="0"/>
              </a:rPr>
              <a:t>MEASURES: MATURITY LEVELS</a:t>
            </a:r>
          </a:p>
        </p:txBody>
      </p:sp>
    </p:spTree>
    <p:extLst>
      <p:ext uri="{BB962C8B-B14F-4D97-AF65-F5344CB8AC3E}">
        <p14:creationId xmlns:p14="http://schemas.microsoft.com/office/powerpoint/2010/main" val="3094282109"/>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364</a:t>
            </a:fld>
            <a:endParaRPr lang="en-IN"/>
          </a:p>
        </p:txBody>
      </p:sp>
    </p:spTree>
    <p:extLst>
      <p:ext uri="{BB962C8B-B14F-4D97-AF65-F5344CB8AC3E}">
        <p14:creationId xmlns:p14="http://schemas.microsoft.com/office/powerpoint/2010/main" val="3068201971"/>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365</a:t>
            </a:fld>
            <a:endParaRPr lang="en-IN"/>
          </a:p>
        </p:txBody>
      </p:sp>
    </p:spTree>
    <p:extLst>
      <p:ext uri="{BB962C8B-B14F-4D97-AF65-F5344CB8AC3E}">
        <p14:creationId xmlns:p14="http://schemas.microsoft.com/office/powerpoint/2010/main" val="2620717581"/>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366</a:t>
            </a:fld>
            <a:endParaRPr lang="en-IN"/>
          </a:p>
        </p:txBody>
      </p:sp>
    </p:spTree>
    <p:extLst>
      <p:ext uri="{BB962C8B-B14F-4D97-AF65-F5344CB8AC3E}">
        <p14:creationId xmlns:p14="http://schemas.microsoft.com/office/powerpoint/2010/main" val="525611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a:xfrm>
            <a:off x="459966" y="5743360"/>
            <a:ext cx="5709807" cy="265671"/>
          </a:xfrm>
        </p:spPr>
        <p:txBody>
          <a:bodyPr/>
          <a:lstStyle/>
          <a:p>
            <a:endParaRPr lang="en-US" dirty="0"/>
          </a:p>
        </p:txBody>
      </p:sp>
      <p:sp>
        <p:nvSpPr>
          <p:cNvPr id="4" name="Slide Number Placeholder 3"/>
          <p:cNvSpPr>
            <a:spLocks noGrp="1"/>
          </p:cNvSpPr>
          <p:nvPr>
            <p:ph type="sldNum" sz="quarter" idx="10"/>
          </p:nvPr>
        </p:nvSpPr>
        <p:spPr>
          <a:xfrm>
            <a:off x="6085713" y="10278566"/>
            <a:ext cx="84060" cy="199253"/>
          </a:xfrm>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34F7A4-C489-9F4F-81D6-D680C0479EF2}"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6</a:t>
            </a:fld>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34</a:t>
            </a:fld>
            <a:endParaRPr lang="en-IN"/>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367</a:t>
            </a:fld>
            <a:endParaRPr lang="en-IN"/>
          </a:p>
        </p:txBody>
      </p:sp>
    </p:spTree>
    <p:extLst>
      <p:ext uri="{BB962C8B-B14F-4D97-AF65-F5344CB8AC3E}">
        <p14:creationId xmlns:p14="http://schemas.microsoft.com/office/powerpoint/2010/main" val="185740714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368</a:t>
            </a:fld>
            <a:endParaRPr lang="en-IN"/>
          </a:p>
        </p:txBody>
      </p:sp>
    </p:spTree>
    <p:extLst>
      <p:ext uri="{BB962C8B-B14F-4D97-AF65-F5344CB8AC3E}">
        <p14:creationId xmlns:p14="http://schemas.microsoft.com/office/powerpoint/2010/main" val="253548814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369</a:t>
            </a:fld>
            <a:endParaRPr lang="en-IN"/>
          </a:p>
        </p:txBody>
      </p:sp>
    </p:spTree>
    <p:extLst>
      <p:ext uri="{BB962C8B-B14F-4D97-AF65-F5344CB8AC3E}">
        <p14:creationId xmlns:p14="http://schemas.microsoft.com/office/powerpoint/2010/main" val="730670089"/>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370</a:t>
            </a:fld>
            <a:endParaRPr lang="en-IN"/>
          </a:p>
        </p:txBody>
      </p:sp>
    </p:spTree>
    <p:extLst>
      <p:ext uri="{BB962C8B-B14F-4D97-AF65-F5344CB8AC3E}">
        <p14:creationId xmlns:p14="http://schemas.microsoft.com/office/powerpoint/2010/main" val="429441842"/>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371</a:t>
            </a:fld>
            <a:endParaRPr lang="en-IN"/>
          </a:p>
        </p:txBody>
      </p:sp>
    </p:spTree>
    <p:extLst>
      <p:ext uri="{BB962C8B-B14F-4D97-AF65-F5344CB8AC3E}">
        <p14:creationId xmlns:p14="http://schemas.microsoft.com/office/powerpoint/2010/main" val="310272523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372</a:t>
            </a:fld>
            <a:endParaRPr lang="en-IN"/>
          </a:p>
        </p:txBody>
      </p:sp>
    </p:spTree>
    <p:extLst>
      <p:ext uri="{BB962C8B-B14F-4D97-AF65-F5344CB8AC3E}">
        <p14:creationId xmlns:p14="http://schemas.microsoft.com/office/powerpoint/2010/main" val="873259271"/>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373</a:t>
            </a:fld>
            <a:endParaRPr lang="en-IN"/>
          </a:p>
        </p:txBody>
      </p:sp>
    </p:spTree>
    <p:extLst>
      <p:ext uri="{BB962C8B-B14F-4D97-AF65-F5344CB8AC3E}">
        <p14:creationId xmlns:p14="http://schemas.microsoft.com/office/powerpoint/2010/main" val="1891015690"/>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374</a:t>
            </a:fld>
            <a:endParaRPr lang="en-IN"/>
          </a:p>
        </p:txBody>
      </p:sp>
    </p:spTree>
    <p:extLst>
      <p:ext uri="{BB962C8B-B14F-4D97-AF65-F5344CB8AC3E}">
        <p14:creationId xmlns:p14="http://schemas.microsoft.com/office/powerpoint/2010/main" val="2274330329"/>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375</a:t>
            </a:fld>
            <a:endParaRPr lang="en-IN"/>
          </a:p>
        </p:txBody>
      </p:sp>
    </p:spTree>
    <p:extLst>
      <p:ext uri="{BB962C8B-B14F-4D97-AF65-F5344CB8AC3E}">
        <p14:creationId xmlns:p14="http://schemas.microsoft.com/office/powerpoint/2010/main" val="2036618121"/>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376</a:t>
            </a:fld>
            <a:endParaRPr lang="en-IN"/>
          </a:p>
        </p:txBody>
      </p:sp>
    </p:spTree>
    <p:extLst>
      <p:ext uri="{BB962C8B-B14F-4D97-AF65-F5344CB8AC3E}">
        <p14:creationId xmlns:p14="http://schemas.microsoft.com/office/powerpoint/2010/main" val="4168019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35</a:t>
            </a:fld>
            <a:endParaRPr lang="en-IN"/>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377</a:t>
            </a:fld>
            <a:endParaRPr lang="en-IN"/>
          </a:p>
        </p:txBody>
      </p:sp>
    </p:spTree>
    <p:extLst>
      <p:ext uri="{BB962C8B-B14F-4D97-AF65-F5344CB8AC3E}">
        <p14:creationId xmlns:p14="http://schemas.microsoft.com/office/powerpoint/2010/main" val="427243972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378</a:t>
            </a:fld>
            <a:endParaRPr lang="en-IN"/>
          </a:p>
        </p:txBody>
      </p:sp>
    </p:spTree>
    <p:extLst>
      <p:ext uri="{BB962C8B-B14F-4D97-AF65-F5344CB8AC3E}">
        <p14:creationId xmlns:p14="http://schemas.microsoft.com/office/powerpoint/2010/main" val="230042307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379</a:t>
            </a:fld>
            <a:endParaRPr lang="en-IN"/>
          </a:p>
        </p:txBody>
      </p:sp>
    </p:spTree>
    <p:extLst>
      <p:ext uri="{BB962C8B-B14F-4D97-AF65-F5344CB8AC3E}">
        <p14:creationId xmlns:p14="http://schemas.microsoft.com/office/powerpoint/2010/main" val="676087109"/>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380</a:t>
            </a:fld>
            <a:endParaRPr lang="en-IN"/>
          </a:p>
        </p:txBody>
      </p:sp>
    </p:spTree>
    <p:extLst>
      <p:ext uri="{BB962C8B-B14F-4D97-AF65-F5344CB8AC3E}">
        <p14:creationId xmlns:p14="http://schemas.microsoft.com/office/powerpoint/2010/main" val="1327670406"/>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381</a:t>
            </a:fld>
            <a:endParaRPr lang="en-IN"/>
          </a:p>
        </p:txBody>
      </p:sp>
    </p:spTree>
    <p:extLst>
      <p:ext uri="{BB962C8B-B14F-4D97-AF65-F5344CB8AC3E}">
        <p14:creationId xmlns:p14="http://schemas.microsoft.com/office/powerpoint/2010/main" val="2140256708"/>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382</a:t>
            </a:fld>
            <a:endParaRPr lang="en-IN"/>
          </a:p>
        </p:txBody>
      </p:sp>
    </p:spTree>
    <p:extLst>
      <p:ext uri="{BB962C8B-B14F-4D97-AF65-F5344CB8AC3E}">
        <p14:creationId xmlns:p14="http://schemas.microsoft.com/office/powerpoint/2010/main" val="1825819301"/>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383</a:t>
            </a:fld>
            <a:endParaRPr lang="en-IN"/>
          </a:p>
        </p:txBody>
      </p:sp>
    </p:spTree>
    <p:extLst>
      <p:ext uri="{BB962C8B-B14F-4D97-AF65-F5344CB8AC3E}">
        <p14:creationId xmlns:p14="http://schemas.microsoft.com/office/powerpoint/2010/main" val="1074989407"/>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79E6C-B5AB-4A53-832C-956CAE8B165C}" type="slidenum">
              <a:rPr lang="en-US" smtClean="0"/>
              <a:t>385</a:t>
            </a:fld>
            <a:endParaRPr lang="en-US"/>
          </a:p>
        </p:txBody>
      </p:sp>
    </p:spTree>
    <p:extLst>
      <p:ext uri="{BB962C8B-B14F-4D97-AF65-F5344CB8AC3E}">
        <p14:creationId xmlns:p14="http://schemas.microsoft.com/office/powerpoint/2010/main" val="1360626323"/>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390</a:t>
            </a:fld>
            <a:endParaRPr lang="en-IN"/>
          </a:p>
        </p:txBody>
      </p:sp>
    </p:spTree>
    <p:extLst>
      <p:ext uri="{BB962C8B-B14F-4D97-AF65-F5344CB8AC3E}">
        <p14:creationId xmlns:p14="http://schemas.microsoft.com/office/powerpoint/2010/main" val="1548724970"/>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393</a:t>
            </a:fld>
            <a:endParaRPr lang="en-IN"/>
          </a:p>
        </p:txBody>
      </p:sp>
    </p:spTree>
    <p:extLst>
      <p:ext uri="{BB962C8B-B14F-4D97-AF65-F5344CB8AC3E}">
        <p14:creationId xmlns:p14="http://schemas.microsoft.com/office/powerpoint/2010/main" val="3947745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36</a:t>
            </a:fld>
            <a:endParaRPr lang="en-IN"/>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394</a:t>
            </a:fld>
            <a:endParaRPr lang="en-IN"/>
          </a:p>
        </p:txBody>
      </p:sp>
    </p:spTree>
    <p:extLst>
      <p:ext uri="{BB962C8B-B14F-4D97-AF65-F5344CB8AC3E}">
        <p14:creationId xmlns:p14="http://schemas.microsoft.com/office/powerpoint/2010/main" val="2120306694"/>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pPr/>
              <a:t>396</a:t>
            </a:fld>
            <a:endParaRPr lang="en-IN"/>
          </a:p>
        </p:txBody>
      </p:sp>
    </p:spTree>
    <p:extLst>
      <p:ext uri="{BB962C8B-B14F-4D97-AF65-F5344CB8AC3E}">
        <p14:creationId xmlns:p14="http://schemas.microsoft.com/office/powerpoint/2010/main" val="1866619729"/>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397</a:t>
            </a:fld>
            <a:endParaRPr lang="en-IN"/>
          </a:p>
        </p:txBody>
      </p:sp>
    </p:spTree>
    <p:extLst>
      <p:ext uri="{BB962C8B-B14F-4D97-AF65-F5344CB8AC3E}">
        <p14:creationId xmlns:p14="http://schemas.microsoft.com/office/powerpoint/2010/main" val="2365848222"/>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399</a:t>
            </a:fld>
            <a:endParaRPr lang="en-IN"/>
          </a:p>
        </p:txBody>
      </p:sp>
    </p:spTree>
    <p:extLst>
      <p:ext uri="{BB962C8B-B14F-4D97-AF65-F5344CB8AC3E}">
        <p14:creationId xmlns:p14="http://schemas.microsoft.com/office/powerpoint/2010/main" val="3616283384"/>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pPr/>
              <a:t>401</a:t>
            </a:fld>
            <a:endParaRPr lang="en-IN"/>
          </a:p>
        </p:txBody>
      </p:sp>
    </p:spTree>
    <p:extLst>
      <p:ext uri="{BB962C8B-B14F-4D97-AF65-F5344CB8AC3E}">
        <p14:creationId xmlns:p14="http://schemas.microsoft.com/office/powerpoint/2010/main" val="23992133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Muda, Mura, Muri :Three terms often used together in the Toyota Production System (and called the Three Ms) that collectively describe wasteful practices to be eliminated.</a:t>
            </a:r>
          </a:p>
          <a:p>
            <a:pPr algn="just"/>
            <a:endParaRPr lang="en-IN" dirty="0"/>
          </a:p>
          <a:p>
            <a:pPr algn="just"/>
            <a:r>
              <a:rPr lang="en-IN" dirty="0"/>
              <a:t>Muda : Any activity that consumes resources without creating value for the customer. Within this general category it is useful to distinguish between type one muda, consisting of activities that cannot be eliminated immediately, and type two muda, consisting of activities that can be eliminated quickly through kaizen. An example of type one muda is a rework operation after a paintbooth, which is required to obtain a finish acceptable to the customer from a paint process that is not highly capable. Because a completely capable paint process for fine finishes has eluded manufacturers for decades, it is not likely that this type of muda can be eliminated quickly. An example of type two muda is multiple movements of products and inventories between steps in a fabrication and assembly process. These steps can be quickly eliminated in a kaizen workshop by moving production equipment and operators into a smoothly flowing cell.</a:t>
            </a:r>
          </a:p>
          <a:p>
            <a:pPr algn="just"/>
            <a:endParaRPr lang="en-IN" dirty="0"/>
          </a:p>
          <a:p>
            <a:pPr algn="just"/>
            <a:r>
              <a:rPr lang="en-IN" dirty="0"/>
              <a:t>Mura: Unevenness in an operation; for example, a gyrating schedule not caused by end-consumer demand but rather by the production system, or an uneven work pace in an operation causing operators to hurry and then wait. Unevenness often can be eliminated by managers through level scheduling and careful attention to the pace of work. </a:t>
            </a:r>
          </a:p>
          <a:p>
            <a:pPr algn="just"/>
            <a:endParaRPr lang="en-IN" dirty="0"/>
          </a:p>
          <a:p>
            <a:pPr algn="just"/>
            <a:r>
              <a:rPr lang="en-IN" dirty="0"/>
              <a:t>Muri Overburdening equipment or operators by requiring them to run at a higher or harder pace with more force and effort for a longer period of time than</a:t>
            </a:r>
          </a:p>
          <a:p>
            <a:pPr algn="just"/>
            <a:endParaRPr lang="en-IN" dirty="0"/>
          </a:p>
          <a:p>
            <a:pPr algn="just"/>
            <a:r>
              <a:rPr lang="en-IN" dirty="0"/>
              <a:t>Muda, Mura, and Muri in Conjunction: muda, mura, and muri often are related so that eliminating one also eliminates the others.</a:t>
            </a:r>
          </a:p>
          <a:p>
            <a:pPr algn="just"/>
            <a:endParaRPr lang="en-IN" dirty="0"/>
          </a:p>
          <a:p>
            <a:pPr algn="just"/>
            <a:r>
              <a:rPr lang="en-IN" b="1" u="sng" dirty="0"/>
              <a:t>Wisdom:</a:t>
            </a:r>
          </a:p>
          <a:p>
            <a:pPr algn="just"/>
            <a:r>
              <a:rPr lang="en-IN" sz="1200" b="0" i="0" kern="1200" dirty="0">
                <a:solidFill>
                  <a:schemeClr val="tx1"/>
                </a:solidFill>
                <a:effectLst/>
                <a:latin typeface="+mn-lt"/>
                <a:ea typeface="+mn-ea"/>
                <a:cs typeface="+mn-cs"/>
              </a:rPr>
              <a:t>And in most companies we still see the </a:t>
            </a:r>
            <a:r>
              <a:rPr lang="en-IN" sz="1200" b="0" i="0" u="none" strike="noStrike" kern="1200" dirty="0">
                <a:solidFill>
                  <a:schemeClr val="tx1"/>
                </a:solidFill>
                <a:effectLst/>
                <a:latin typeface="+mn-lt"/>
                <a:ea typeface="+mn-ea"/>
                <a:cs typeface="+mn-cs"/>
                <a:hlinkClick r:id="rId3" tooltip="'Mura' in the Lean Lexicon©"/>
              </a:rPr>
              <a:t>Mura</a:t>
            </a:r>
            <a:r>
              <a:rPr lang="en-IN" sz="1200" b="0" i="0" kern="1200" dirty="0">
                <a:solidFill>
                  <a:schemeClr val="tx1"/>
                </a:solidFill>
                <a:effectLst/>
                <a:latin typeface="+mn-lt"/>
                <a:ea typeface="+mn-ea"/>
                <a:cs typeface="+mn-cs"/>
              </a:rPr>
              <a:t> of trying to “make the numbers” at the end of reporting periods. This causes sales to write too many orders toward the end of the period and production mangers to go too fast in trying to fill them, leaving undone the routine tasks necessary to sustain long-term performance. This wave of orders -- causing equipment and employees to </a:t>
            </a:r>
            <a:r>
              <a:rPr lang="en-IN" sz="1200" b="0" i="0" u="none" strike="noStrike" kern="1200" dirty="0">
                <a:solidFill>
                  <a:schemeClr val="tx1"/>
                </a:solidFill>
                <a:effectLst/>
                <a:latin typeface="+mn-lt"/>
                <a:ea typeface="+mn-ea"/>
                <a:cs typeface="+mn-cs"/>
                <a:hlinkClick r:id="rId4" tooltip="'Work' in the Lean Lexicon©"/>
              </a:rPr>
              <a:t>work</a:t>
            </a:r>
            <a:r>
              <a:rPr lang="en-IN" sz="1200" b="0" i="0" kern="1200" dirty="0">
                <a:solidFill>
                  <a:schemeClr val="tx1"/>
                </a:solidFill>
                <a:effectLst/>
                <a:latin typeface="+mn-lt"/>
                <a:ea typeface="+mn-ea"/>
                <a:cs typeface="+mn-cs"/>
              </a:rPr>
              <a:t> too hard as the finish line approaches -- creates the “overburden” of </a:t>
            </a:r>
            <a:r>
              <a:rPr lang="en-IN" sz="1200" b="0" i="0" u="none" strike="noStrike" kern="1200" dirty="0">
                <a:solidFill>
                  <a:schemeClr val="tx1"/>
                </a:solidFill>
                <a:effectLst/>
                <a:latin typeface="+mn-lt"/>
                <a:ea typeface="+mn-ea"/>
                <a:cs typeface="+mn-cs"/>
                <a:hlinkClick r:id="rId3" tooltip="'Muri' in the Lean Lexicon©"/>
              </a:rPr>
              <a:t>Muri</a:t>
            </a:r>
            <a:r>
              <a:rPr lang="en-IN" sz="1200" b="0" i="0" kern="1200" dirty="0">
                <a:solidFill>
                  <a:schemeClr val="tx1"/>
                </a:solidFill>
                <a:effectLst/>
                <a:latin typeface="+mn-lt"/>
                <a:ea typeface="+mn-ea"/>
                <a:cs typeface="+mn-cs"/>
              </a:rPr>
              <a:t>. This in turn leads to </a:t>
            </a:r>
            <a:r>
              <a:rPr lang="en-IN" sz="1200" b="0" i="0" u="none" strike="noStrike" kern="1200" dirty="0">
                <a:solidFill>
                  <a:schemeClr val="tx1"/>
                </a:solidFill>
                <a:effectLst/>
                <a:latin typeface="+mn-lt"/>
                <a:ea typeface="+mn-ea"/>
                <a:cs typeface="+mn-cs"/>
                <a:hlinkClick r:id="rId5" tooltip="'Downtime' in the Lean Lexicon©"/>
              </a:rPr>
              <a:t>downtime</a:t>
            </a:r>
            <a:r>
              <a:rPr lang="en-IN" sz="1200" b="0" i="0" kern="1200" dirty="0">
                <a:solidFill>
                  <a:schemeClr val="tx1"/>
                </a:solidFill>
                <a:effectLst/>
                <a:latin typeface="+mn-lt"/>
                <a:ea typeface="+mn-ea"/>
                <a:cs typeface="+mn-cs"/>
              </a:rPr>
              <a:t>, mistakes, and backflows – the </a:t>
            </a:r>
            <a:r>
              <a:rPr lang="en-IN" sz="1200" b="0" i="0" u="none" strike="noStrike" kern="1200" dirty="0">
                <a:solidFill>
                  <a:schemeClr val="tx1"/>
                </a:solidFill>
                <a:effectLst/>
                <a:latin typeface="+mn-lt"/>
                <a:ea typeface="+mn-ea"/>
                <a:cs typeface="+mn-cs"/>
                <a:hlinkClick r:id="rId3" tooltip="'Muda' in the Lean Lexicon©"/>
              </a:rPr>
              <a:t>Muda</a:t>
            </a:r>
            <a:r>
              <a:rPr lang="en-IN" sz="1200" b="0" i="0" kern="1200" dirty="0">
                <a:solidFill>
                  <a:schemeClr val="tx1"/>
                </a:solidFill>
                <a:effectLst/>
                <a:latin typeface="+mn-lt"/>
                <a:ea typeface="+mn-ea"/>
                <a:cs typeface="+mn-cs"/>
              </a:rPr>
              <a:t> of waiting, correction, and conveyance. </a:t>
            </a:r>
            <a:r>
              <a:rPr lang="en-IN" sz="1200" b="0" i="1" kern="1200" dirty="0">
                <a:solidFill>
                  <a:schemeClr val="tx1"/>
                </a:solidFill>
                <a:effectLst/>
                <a:latin typeface="+mn-lt"/>
                <a:ea typeface="+mn-ea"/>
                <a:cs typeface="+mn-cs"/>
              </a:rPr>
              <a:t>The inevitable result is that </a:t>
            </a:r>
            <a:r>
              <a:rPr lang="en-IN" sz="1200" b="0" i="1" u="none" strike="noStrike" kern="1200" dirty="0">
                <a:solidFill>
                  <a:schemeClr val="tx1"/>
                </a:solidFill>
                <a:effectLst/>
                <a:latin typeface="+mn-lt"/>
                <a:ea typeface="+mn-ea"/>
                <a:cs typeface="+mn-cs"/>
                <a:hlinkClick r:id="rId3" tooltip="'Mura' in the Lean Lexicon©"/>
              </a:rPr>
              <a:t>Mura</a:t>
            </a:r>
            <a:r>
              <a:rPr lang="en-IN" sz="1200" b="0" i="1" kern="1200" dirty="0">
                <a:solidFill>
                  <a:schemeClr val="tx1"/>
                </a:solidFill>
                <a:effectLst/>
                <a:latin typeface="+mn-lt"/>
                <a:ea typeface="+mn-ea"/>
                <a:cs typeface="+mn-cs"/>
              </a:rPr>
              <a:t> creates </a:t>
            </a:r>
            <a:r>
              <a:rPr lang="en-IN" sz="1200" b="0" i="1" u="none" strike="noStrike" kern="1200" dirty="0">
                <a:solidFill>
                  <a:schemeClr val="tx1"/>
                </a:solidFill>
                <a:effectLst/>
                <a:latin typeface="+mn-lt"/>
                <a:ea typeface="+mn-ea"/>
                <a:cs typeface="+mn-cs"/>
                <a:hlinkClick r:id="rId3" tooltip="'Muri' in the Lean Lexicon©"/>
              </a:rPr>
              <a:t>Muri</a:t>
            </a:r>
            <a:r>
              <a:rPr lang="en-IN" sz="1200" b="0" i="1" kern="1200" dirty="0">
                <a:solidFill>
                  <a:schemeClr val="tx1"/>
                </a:solidFill>
                <a:effectLst/>
                <a:latin typeface="+mn-lt"/>
                <a:ea typeface="+mn-ea"/>
                <a:cs typeface="+mn-cs"/>
              </a:rPr>
              <a:t> that undercuts previous efforts to eliminate </a:t>
            </a:r>
            <a:r>
              <a:rPr lang="en-IN" sz="1200" b="0" i="1" u="none" strike="noStrike" kern="1200" dirty="0">
                <a:solidFill>
                  <a:schemeClr val="tx1"/>
                </a:solidFill>
                <a:effectLst/>
                <a:latin typeface="+mn-lt"/>
                <a:ea typeface="+mn-ea"/>
                <a:cs typeface="+mn-cs"/>
                <a:hlinkClick r:id="rId3" tooltip="'Muda' in the Lean Lexicon©"/>
              </a:rPr>
              <a:t>Muda</a:t>
            </a:r>
            <a:r>
              <a:rPr lang="en-IN" sz="1200" b="0" i="0" kern="1200" dirty="0">
                <a:solidFill>
                  <a:schemeClr val="tx1"/>
                </a:solidFill>
                <a:effectLst/>
                <a:latin typeface="+mn-lt"/>
                <a:ea typeface="+mn-ea"/>
                <a:cs typeface="+mn-cs"/>
              </a:rPr>
              <a:t>.</a:t>
            </a:r>
            <a:r>
              <a:rPr lang="en-IN" dirty="0"/>
              <a:t> </a:t>
            </a:r>
          </a:p>
          <a:p>
            <a:pPr algn="just"/>
            <a:endParaRPr lang="en-IN" dirty="0"/>
          </a:p>
          <a:p>
            <a:pPr algn="just"/>
            <a:r>
              <a:rPr lang="en-IN" b="1" u="sng" dirty="0"/>
              <a:t>Instruction:</a:t>
            </a:r>
          </a:p>
          <a:p>
            <a:pPr algn="just"/>
            <a:r>
              <a:rPr lang="en-IN" dirty="0"/>
              <a:t>Start with clear definition of Mura , Muri &amp; Muda . The ask the participants to join in with their understanding . Conclude by saying that Muda has already been classified into 7 wastes as per lean and tools are developed to tackle them . What tools are developed for Mura &amp; Muri. Bring to an understanding that lean tools are developed to tackle Mura , Muri and Muda which collectively describe all the waste.</a:t>
            </a:r>
          </a:p>
        </p:txBody>
      </p:sp>
      <p:sp>
        <p:nvSpPr>
          <p:cNvPr id="4" name="Slide Number Placeholder 3"/>
          <p:cNvSpPr>
            <a:spLocks noGrp="1"/>
          </p:cNvSpPr>
          <p:nvPr>
            <p:ph type="sldNum" sz="quarter" idx="10"/>
          </p:nvPr>
        </p:nvSpPr>
        <p:spPr/>
        <p:txBody>
          <a:bodyPr/>
          <a:lstStyle/>
          <a:p>
            <a:fld id="{A2660764-A082-42D0-A375-743D93AA5356}" type="slidenum">
              <a:rPr lang="en-IN" smtClean="0"/>
              <a:t>37</a:t>
            </a:fld>
            <a:endParaRPr lang="en-I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The slide has animation which will play out on the click of the mouse.</a:t>
            </a:r>
          </a:p>
          <a:p>
            <a:pPr algn="just"/>
            <a:r>
              <a:rPr lang="en-IN" dirty="0"/>
              <a:t>Run it once for practise and make a story around it . Do not play all the at the same time. </a:t>
            </a:r>
          </a:p>
          <a:p>
            <a:pPr algn="just"/>
            <a:r>
              <a:rPr lang="en-IN" dirty="0"/>
              <a:t>The structure of the ZED model is is emphasized by the animation.</a:t>
            </a:r>
          </a:p>
          <a:p>
            <a:pPr algn="just"/>
            <a:endParaRPr lang="en-IN" dirty="0"/>
          </a:p>
          <a:p>
            <a:pPr algn="just"/>
            <a:r>
              <a:rPr lang="en-IN" dirty="0"/>
              <a:t>Wisdom: ZED maturity model benchmarks the world class and then relative to such benchmark it tells you where the company stands. However when using the slide to explain the point make sure you also show the Plan, Deploy and Monitor part of each Level.</a:t>
            </a:r>
          </a:p>
          <a:p>
            <a:pPr algn="just"/>
            <a:endParaRPr lang="en-IN" dirty="0"/>
          </a:p>
          <a:p>
            <a:pPr algn="just"/>
            <a:r>
              <a:rPr lang="en-IN" dirty="0"/>
              <a:t>Seven Wastes :Taiichi Ohno’s categorization of the seven major wastes typically found in mass production:</a:t>
            </a:r>
          </a:p>
          <a:p>
            <a:pPr algn="just"/>
            <a:r>
              <a:rPr lang="en-IN" dirty="0"/>
              <a:t> 1. </a:t>
            </a:r>
            <a:r>
              <a:rPr lang="en-IN" u="sng" dirty="0"/>
              <a:t>Overproduction:</a:t>
            </a:r>
            <a:r>
              <a:rPr lang="en-IN" dirty="0"/>
              <a:t> Producing ahead of what’s actually needed by the next process or customer. The worst form of waste because it contributes to the other six. </a:t>
            </a:r>
          </a:p>
          <a:p>
            <a:pPr algn="just"/>
            <a:r>
              <a:rPr lang="en-IN" dirty="0"/>
              <a:t> 2. </a:t>
            </a:r>
            <a:r>
              <a:rPr lang="en-IN" u="sng" dirty="0"/>
              <a:t>Waiting</a:t>
            </a:r>
            <a:r>
              <a:rPr lang="en-IN" dirty="0"/>
              <a:t>: Operators standing idle as machines cycle, equipment fails, needed parts fail to arrive, etc.</a:t>
            </a:r>
          </a:p>
          <a:p>
            <a:pPr algn="just"/>
            <a:r>
              <a:rPr lang="en-IN" dirty="0"/>
              <a:t> 3</a:t>
            </a:r>
            <a:r>
              <a:rPr lang="en-IN" u="sng" dirty="0"/>
              <a:t>. Conveyance</a:t>
            </a:r>
            <a:r>
              <a:rPr lang="en-IN" dirty="0"/>
              <a:t>: Moving parts and products unnecessarily, such as from a processing step to a warehouse to a subsequent processing step when the second step instead   </a:t>
            </a:r>
          </a:p>
          <a:p>
            <a:pPr algn="just"/>
            <a:r>
              <a:rPr lang="en-IN" dirty="0"/>
              <a:t>    could be located immediately adjacent to the first step.</a:t>
            </a:r>
          </a:p>
          <a:p>
            <a:pPr algn="just"/>
            <a:r>
              <a:rPr lang="en-IN" dirty="0"/>
              <a:t> 4. </a:t>
            </a:r>
            <a:r>
              <a:rPr lang="en-IN" u="sng" dirty="0"/>
              <a:t>Processing: </a:t>
            </a:r>
            <a:r>
              <a:rPr lang="en-IN" dirty="0"/>
              <a:t>Performing unnecessary or incorrect processing, typically from poor tool or product design. </a:t>
            </a:r>
          </a:p>
          <a:p>
            <a:pPr algn="just"/>
            <a:r>
              <a:rPr lang="en-IN" dirty="0"/>
              <a:t> 5. </a:t>
            </a:r>
            <a:r>
              <a:rPr lang="en-IN" u="sng" dirty="0"/>
              <a:t>Inventory</a:t>
            </a:r>
            <a:r>
              <a:rPr lang="en-IN" dirty="0"/>
              <a:t>: Having more than the minimum stocks necessary for a precisely controlled pull system. </a:t>
            </a:r>
          </a:p>
          <a:p>
            <a:pPr algn="just"/>
            <a:r>
              <a:rPr lang="en-IN" dirty="0"/>
              <a:t> 6. </a:t>
            </a:r>
            <a:r>
              <a:rPr lang="en-IN" u="sng" dirty="0"/>
              <a:t>Motion</a:t>
            </a:r>
            <a:r>
              <a:rPr lang="en-IN" dirty="0"/>
              <a:t>: Operators making movements that are straining or unnecessary, such as looking for parts, tools, documents, etc. </a:t>
            </a:r>
          </a:p>
          <a:p>
            <a:pPr algn="just"/>
            <a:r>
              <a:rPr lang="en-IN" dirty="0"/>
              <a:t>7. </a:t>
            </a:r>
            <a:r>
              <a:rPr lang="en-IN" u="sng" dirty="0"/>
              <a:t>Correction</a:t>
            </a:r>
            <a:r>
              <a:rPr lang="en-IN" dirty="0"/>
              <a:t>: Inspection, rework, and scrap.</a:t>
            </a:r>
          </a:p>
          <a:p>
            <a:pPr algn="just"/>
            <a:endParaRPr lang="en-IN" dirty="0"/>
          </a:p>
          <a:p>
            <a:pPr algn="just"/>
            <a:r>
              <a:rPr lang="en-IN" dirty="0"/>
              <a:t>Wisdom: Discuss the tools that attack each form of waste . If Overproduction is the biggest waste which is the tool used to control over production? </a:t>
            </a:r>
          </a:p>
          <a:p>
            <a:pPr algn="just"/>
            <a:r>
              <a:rPr lang="en-IN" dirty="0"/>
              <a:t>Relate the first Slide on Mura , Muri and Muda to this one.</a:t>
            </a:r>
          </a:p>
        </p:txBody>
      </p:sp>
      <p:sp>
        <p:nvSpPr>
          <p:cNvPr id="4" name="Slide Number Placeholder 3"/>
          <p:cNvSpPr>
            <a:spLocks noGrp="1"/>
          </p:cNvSpPr>
          <p:nvPr>
            <p:ph type="sldNum" sz="quarter" idx="10"/>
          </p:nvPr>
        </p:nvSpPr>
        <p:spPr/>
        <p:txBody>
          <a:bodyPr/>
          <a:lstStyle/>
          <a:p>
            <a:fld id="{A2660764-A082-42D0-A375-743D93AA5356}" type="slidenum">
              <a:rPr lang="en-IN" smtClean="0"/>
              <a:t>38</a:t>
            </a:fld>
            <a:endParaRPr lang="en-I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Discuss : If the waste is measured in terms of time . That is if the throughput time or lead time is to be reduced then what are the tools available to do that ? </a:t>
            </a:r>
          </a:p>
          <a:p>
            <a:pPr algn="just"/>
            <a:r>
              <a:rPr lang="en-IN" dirty="0"/>
              <a:t>Identification of waste is just the beginning , removal the second step but the preventing from waste arising again is the job of management. </a:t>
            </a:r>
          </a:p>
          <a:p>
            <a:pPr algn="just"/>
            <a:r>
              <a:rPr lang="en-IN" dirty="0"/>
              <a:t>mention again how Mura, Muri and Muda play out again . </a:t>
            </a:r>
          </a:p>
          <a:p>
            <a:pPr algn="just"/>
            <a:endParaRPr lang="en-IN" dirty="0"/>
          </a:p>
          <a:p>
            <a:pPr algn="just"/>
            <a:r>
              <a:rPr lang="en-IN" dirty="0"/>
              <a:t>Lean or Toyota Production system has “ Stability “ as one of the key assumptions . If the environment is not stable it will make removal of waste difficult.</a:t>
            </a:r>
          </a:p>
          <a:p>
            <a:pPr algn="just"/>
            <a:endParaRPr lang="en-IN" dirty="0"/>
          </a:p>
          <a:p>
            <a:pPr algn="just"/>
            <a:r>
              <a:rPr lang="en-IN" dirty="0"/>
              <a:t>Question : What tools do we use to create a constant load on production ?</a:t>
            </a:r>
          </a:p>
        </p:txBody>
      </p:sp>
      <p:sp>
        <p:nvSpPr>
          <p:cNvPr id="4" name="Slide Number Placeholder 3"/>
          <p:cNvSpPr>
            <a:spLocks noGrp="1"/>
          </p:cNvSpPr>
          <p:nvPr>
            <p:ph type="sldNum" sz="quarter" idx="10"/>
          </p:nvPr>
        </p:nvSpPr>
        <p:spPr/>
        <p:txBody>
          <a:bodyPr/>
          <a:lstStyle/>
          <a:p>
            <a:fld id="{A2660764-A082-42D0-A375-743D93AA5356}" type="slidenum">
              <a:rPr lang="en-IN" smtClean="0"/>
              <a:t>39</a:t>
            </a:fld>
            <a:endParaRPr lang="en-I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40</a:t>
            </a:fld>
            <a:endParaRPr lang="en-I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41</a:t>
            </a:fld>
            <a:endParaRPr lang="en-I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u="sng" dirty="0"/>
              <a:t>Definition</a:t>
            </a:r>
            <a:r>
              <a:rPr lang="en-IN" dirty="0"/>
              <a:t> :Five Ss Five related terms, beginning with an S sound, describing workplace practices conducive to visual control and lean production.</a:t>
            </a:r>
          </a:p>
          <a:p>
            <a:pPr algn="just"/>
            <a:endParaRPr lang="en-IN" dirty="0"/>
          </a:p>
          <a:p>
            <a:pPr algn="just"/>
            <a:r>
              <a:rPr lang="en-IN" dirty="0"/>
              <a:t>The five terms in Japanese are: </a:t>
            </a:r>
          </a:p>
          <a:p>
            <a:pPr marL="228600" indent="-228600" algn="just">
              <a:buAutoNum type="arabicPeriod"/>
            </a:pPr>
            <a:r>
              <a:rPr lang="en-IN" dirty="0"/>
              <a:t>Seiri: Separate needed from unneeded items— tools, parts, materials, paperwork— and discard the unneeded. </a:t>
            </a:r>
          </a:p>
          <a:p>
            <a:pPr marL="228600" indent="-228600" algn="just">
              <a:buAutoNum type="arabicPeriod"/>
            </a:pPr>
            <a:r>
              <a:rPr lang="en-IN" dirty="0"/>
              <a:t>Seiton: Neatly arrange what is left— a place for everything and everything in its place. </a:t>
            </a:r>
          </a:p>
          <a:p>
            <a:pPr marL="228600" indent="-228600" algn="just">
              <a:buAutoNum type="arabicPeriod"/>
            </a:pPr>
            <a:r>
              <a:rPr lang="en-IN" dirty="0"/>
              <a:t>Seiso: Clean and wash. </a:t>
            </a:r>
          </a:p>
          <a:p>
            <a:pPr marL="228600" indent="-228600" algn="just">
              <a:buAutoNum type="arabicPeriod"/>
            </a:pPr>
            <a:r>
              <a:rPr lang="en-IN" dirty="0"/>
              <a:t>Seiketsu: Cleanliness resulting from regular performance of the first three Ss.</a:t>
            </a:r>
          </a:p>
          <a:p>
            <a:pPr marL="228600" indent="-228600" algn="just">
              <a:buAutoNum type="arabicPeriod"/>
            </a:pPr>
            <a:r>
              <a:rPr lang="en-IN" dirty="0"/>
              <a:t>Shitsuke: Discipline, to perform the first four Ss.</a:t>
            </a:r>
          </a:p>
          <a:p>
            <a:pPr algn="just"/>
            <a:endParaRPr lang="en-IN" dirty="0"/>
          </a:p>
          <a:p>
            <a:pPr algn="just"/>
            <a:r>
              <a:rPr lang="en-IN" dirty="0"/>
              <a:t>The Five Ss often are translated into English as Sort, Straighten, Shine, Standardize, and Sustain. Some lean practitioners add a sixth S for Safety: Establish and practice safety procedures in the workshop and office.</a:t>
            </a:r>
          </a:p>
          <a:p>
            <a:pPr algn="just"/>
            <a:endParaRPr lang="en-IN" dirty="0"/>
          </a:p>
          <a:p>
            <a:pPr algn="just"/>
            <a:r>
              <a:rPr lang="en-IN" b="1" u="sng" dirty="0"/>
              <a:t>Wisdom:</a:t>
            </a:r>
            <a:r>
              <a:rPr lang="en-IN" dirty="0"/>
              <a:t> 5S applies to the whole of the company . Though this may be more easily noticeable on the shop floor . This practise of 5S meshes the FIFO principle and neatly arranging things . Usually the  Seiri &amp; Seiton are mostly used together . Seiso is cleaning mostly to do make sure that leaks &amp; metal chops do not casue too much of damage. It is not about using too much of paint .</a:t>
            </a:r>
          </a:p>
          <a:p>
            <a:pPr algn="just"/>
            <a:endParaRPr lang="en-IN" dirty="0"/>
          </a:p>
          <a:p>
            <a:pPr algn="just"/>
            <a:r>
              <a:rPr lang="en-IN" dirty="0"/>
              <a:t>Keeping the rejected in red box is also sorting but this is not the main purpose of 5S</a:t>
            </a:r>
          </a:p>
        </p:txBody>
      </p:sp>
      <p:sp>
        <p:nvSpPr>
          <p:cNvPr id="4" name="Slide Number Placeholder 3"/>
          <p:cNvSpPr>
            <a:spLocks noGrp="1"/>
          </p:cNvSpPr>
          <p:nvPr>
            <p:ph type="sldNum" sz="quarter" idx="10"/>
          </p:nvPr>
        </p:nvSpPr>
        <p:spPr/>
        <p:txBody>
          <a:bodyPr/>
          <a:lstStyle/>
          <a:p>
            <a:fld id="{A2660764-A082-42D0-A375-743D93AA5356}" type="slidenum">
              <a:rPr lang="en-IN" smtClean="0"/>
              <a:t>42</a:t>
            </a:fld>
            <a:endParaRPr lang="en-I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43</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a:t>
            </a:fld>
            <a:endParaRPr lang="en-I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44</a:t>
            </a:fld>
            <a:endParaRPr lang="en-I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u="sng" dirty="0"/>
              <a:t>Definition</a:t>
            </a:r>
            <a:r>
              <a:rPr lang="en-IN" dirty="0"/>
              <a:t> : Daily Works Management ( DWM) is a tools for dissipation of information , assigning tasks and conducting a short meeting on the shop floor involving all the shop floor managers, workers and supervisors.  Good display board usually has display of data such as quality , and deliveries and skill matrix and also the big issues that the shop floor is dealing with.</a:t>
            </a:r>
          </a:p>
          <a:p>
            <a:pPr algn="just"/>
            <a:endParaRPr lang="en-IN" dirty="0"/>
          </a:p>
          <a:p>
            <a:pPr algn="just"/>
            <a:r>
              <a:rPr lang="en-IN" dirty="0"/>
              <a:t>Display charts usually show trends, Pareto, root cause and action plan for a particular parameter. This also means that a lot of data based decisions and information is dissipated within an organisation.</a:t>
            </a:r>
          </a:p>
          <a:p>
            <a:pPr algn="just"/>
            <a:endParaRPr lang="en-IN" dirty="0"/>
          </a:p>
          <a:p>
            <a:pPr algn="just"/>
            <a:r>
              <a:rPr lang="en-IN" b="1" u="sng" dirty="0"/>
              <a:t>Wisdom</a:t>
            </a:r>
            <a:r>
              <a:rPr lang="en-IN" dirty="0"/>
              <a:t>: Not all organisations can have a deploy a manpower to create a fancy board that needs daily update. Smaller organisation will display only very important instructions.  One great feature of the Totyota Production system is that it requires very less management intervention in daily work. So one purpose of DWM is to make sure that all information and instructions needed by a worker to carry out his work is readily available not dependent on shop floor managers or supervisors.</a:t>
            </a:r>
          </a:p>
          <a:p>
            <a:pPr algn="just"/>
            <a:endParaRPr lang="en-IN" dirty="0"/>
          </a:p>
          <a:p>
            <a:pPr algn="just"/>
            <a:r>
              <a:rPr lang="en-IN" dirty="0"/>
              <a:t>Conduct a group discussion to find out what should be on display according to the size of the organisation and skill levels of workers. Also discuss what not to put on the board. What will happen an organisation is harsh on people making errors? Will this work ? Discuss</a:t>
            </a:r>
          </a:p>
        </p:txBody>
      </p:sp>
      <p:sp>
        <p:nvSpPr>
          <p:cNvPr id="4" name="Slide Number Placeholder 3"/>
          <p:cNvSpPr>
            <a:spLocks noGrp="1"/>
          </p:cNvSpPr>
          <p:nvPr>
            <p:ph type="sldNum" sz="quarter" idx="10"/>
          </p:nvPr>
        </p:nvSpPr>
        <p:spPr/>
        <p:txBody>
          <a:bodyPr/>
          <a:lstStyle/>
          <a:p>
            <a:fld id="{A2660764-A082-42D0-A375-743D93AA5356}" type="slidenum">
              <a:rPr lang="en-IN" smtClean="0"/>
              <a:t>45</a:t>
            </a:fld>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46</a:t>
            </a:fld>
            <a:endParaRPr lang="en-I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47</a:t>
            </a:fld>
            <a:endParaRPr lang="en-I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48</a:t>
            </a:fld>
            <a:endParaRPr lang="en-I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49</a:t>
            </a:fld>
            <a:endParaRPr lang="en-I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50</a:t>
            </a:fld>
            <a:endParaRPr lang="en-I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This parameter is part of the Process Design for Quality discipline. The aim is to look at how the company selects a technology to meet the customer requirements. However in case of an existing technology what efforts has a company put into upgrading it . Automated alarms or trips or better monitoring modifications with more visual control help a company in better manpower utilization.</a:t>
            </a:r>
          </a:p>
          <a:p>
            <a:pPr algn="just"/>
            <a:r>
              <a:rPr lang="en-IN" dirty="0"/>
              <a:t>In any productivity improvement program the first step is to differentiate between manual work and machine work . Since quite a lot of work is not being done by machine and a worker loads and unloads a job, a good automation coupled with good manufacturing plan can help a company use one worker for many machines. </a:t>
            </a:r>
          </a:p>
          <a:p>
            <a:pPr algn="just"/>
            <a:endParaRPr lang="en-IN" dirty="0"/>
          </a:p>
          <a:p>
            <a:pPr algn="just"/>
            <a:r>
              <a:rPr lang="en-IN" b="1" u="sng" dirty="0"/>
              <a:t>Definition:</a:t>
            </a:r>
          </a:p>
          <a:p>
            <a:pPr algn="just"/>
            <a:r>
              <a:rPr lang="en-IN" b="1" dirty="0"/>
              <a:t>Andon</a:t>
            </a:r>
            <a:r>
              <a:rPr lang="en-IN" dirty="0"/>
              <a:t>: A visual management tool that highlights the status of operations in an area at a single glance and that signals whenever an abnormality occurs. An andon can indicate production status (for example, which machines are operating), an abnormality (for example, machine downtime, a quality problem, tooling faults, operator delays, and materials shortages), and needed actions, such as changeovers. An  andon also can be used to display the status of production in terms of the number of units planned versus actual output. A typical andon, which is the Japanese term for “lamp,” is an overhead signboard with rows of numbers corresponding to work- stations or machines. A number lights when a problem is detected by a machine sensor, which automatically pulls a cord or pushes a button. The illuminated number summons a quick response from the team leader. Colored lighting on top of machines to signal problems (red) or normal operations (green) is another type of andon.</a:t>
            </a:r>
          </a:p>
          <a:p>
            <a:pPr algn="just"/>
            <a:endParaRPr lang="en-IN" dirty="0"/>
          </a:p>
          <a:p>
            <a:pPr algn="just"/>
            <a:r>
              <a:rPr lang="en-IN" b="1" dirty="0"/>
              <a:t>Jidoka:</a:t>
            </a:r>
            <a:r>
              <a:rPr lang="en-IN" dirty="0"/>
              <a:t> Providing machines and operators the ability to detect when an abnormal condition has occurred and immediately stop work. This enables operations to build in quality at each process and to separate men and machines for more efficient work. Jidoka is one of the two pillars of the Toyota Production System along with just-in-time. Jidoka highlights the causes of problems because work stops immediately when a problem first occurs. This leads to improvements in the processes that build in quality by eliminating the root causes of defects. Jidoka sometimes is called autonomation, meaning automation with human intelligence. This is because it gives equipment the ability to distinguish good parts from bad autonomously, without being monitored by an operator. This eliminates the need for operators to continuously watch machines and leads in turn to large productivity gains because one operator can handle several machines, often termed multiprocess handling.</a:t>
            </a:r>
          </a:p>
          <a:p>
            <a:pPr algn="just"/>
            <a:endParaRPr lang="en-IN" dirty="0"/>
          </a:p>
          <a:p>
            <a:pPr algn="just"/>
            <a:endParaRPr lang="en-IN" dirty="0"/>
          </a:p>
          <a:p>
            <a:pPr algn="just"/>
            <a:r>
              <a:rPr lang="en-IN" b="1" u="sng" dirty="0"/>
              <a:t>Wisdom:</a:t>
            </a:r>
            <a:r>
              <a:rPr lang="en-IN" dirty="0"/>
              <a:t> Under what conditions does a small or medium manufacturing unit go for technology upgradation? Discuss on how we arrive at buying a new machine or technology ? What fears does a company have while making this investment ? What are pitfalls in doing the ROI calculation and how can they be managed?</a:t>
            </a:r>
          </a:p>
          <a:p>
            <a:pPr algn="just"/>
            <a:endParaRPr lang="en-IN" dirty="0"/>
          </a:p>
          <a:p>
            <a:pPr algn="just"/>
            <a:r>
              <a:rPr lang="en-IN" dirty="0"/>
              <a:t>Discuss how Jidoka &amp; Andon can be used for improving productivity ? Quote on example</a:t>
            </a:r>
          </a:p>
        </p:txBody>
      </p:sp>
      <p:sp>
        <p:nvSpPr>
          <p:cNvPr id="4" name="Slide Number Placeholder 3"/>
          <p:cNvSpPr>
            <a:spLocks noGrp="1"/>
          </p:cNvSpPr>
          <p:nvPr>
            <p:ph type="sldNum" sz="quarter" idx="10"/>
          </p:nvPr>
        </p:nvSpPr>
        <p:spPr/>
        <p:txBody>
          <a:bodyPr/>
          <a:lstStyle/>
          <a:p>
            <a:fld id="{A2660764-A082-42D0-A375-743D93AA5356}" type="slidenum">
              <a:rPr lang="en-IN" smtClean="0"/>
              <a:t>51</a:t>
            </a:fld>
            <a:endParaRPr lang="en-I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52</a:t>
            </a:fld>
            <a:endParaRPr lang="en-I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53</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a:t>
            </a:fld>
            <a:endParaRPr lang="en-I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u="sng" dirty="0"/>
              <a:t>Definition</a:t>
            </a:r>
            <a:r>
              <a:rPr lang="en-IN" dirty="0"/>
              <a:t> : It is a technology that creates some degree of automation around the existing equipment, tools, method and people, using mostly standards components available in the market. </a:t>
            </a:r>
          </a:p>
          <a:p>
            <a:pPr algn="just"/>
            <a:r>
              <a:rPr lang="en-IN" dirty="0"/>
              <a:t>A wide range of activities like loading , feeding , clamping , machining , welding  inspection etc are good areas for LCA.</a:t>
            </a:r>
          </a:p>
          <a:p>
            <a:pPr algn="just"/>
            <a:r>
              <a:rPr lang="en-IN" dirty="0"/>
              <a:t>Second characteristic is that the payback period of such investment is very short .</a:t>
            </a:r>
          </a:p>
          <a:p>
            <a:pPr algn="just"/>
            <a:endParaRPr lang="en-IN" dirty="0"/>
          </a:p>
          <a:p>
            <a:pPr algn="just"/>
            <a:r>
              <a:rPr lang="en-IN" b="1" u="sng" dirty="0"/>
              <a:t>Wisdom:  </a:t>
            </a:r>
          </a:p>
          <a:p>
            <a:pPr algn="just"/>
            <a:r>
              <a:rPr lang="en-IN" b="1" u="sng" dirty="0"/>
              <a:t> </a:t>
            </a:r>
            <a:r>
              <a:rPr lang="en-IN" b="0" u="none" dirty="0"/>
              <a:t>Kaizen activities could be a systematic approach for looking at LCA. However doing Kaizen has its sequence , first do the manual kaizen , then process kaizen and then machine kaizen. A huge amount of automation at low cost is done when we do process kaizen &amp; manual kaizen. Starting machine Kaizen is the last resort but a good low cost modification can bring huge productivity gain.</a:t>
            </a:r>
          </a:p>
          <a:p>
            <a:pPr algn="just"/>
            <a:endParaRPr lang="en-IN" b="0" u="none" dirty="0"/>
          </a:p>
          <a:p>
            <a:pPr algn="just"/>
            <a:r>
              <a:rPr lang="en-IN" b="0" u="none" dirty="0"/>
              <a:t>Discuss on how low cost automation has aided the growth of many companies. Usually the small incremental growth of output after an installation a new technology is due to these low cost automation. This helps in increasing output while keeping operating expense down.</a:t>
            </a:r>
          </a:p>
        </p:txBody>
      </p:sp>
      <p:sp>
        <p:nvSpPr>
          <p:cNvPr id="4" name="Slide Number Placeholder 3"/>
          <p:cNvSpPr>
            <a:spLocks noGrp="1"/>
          </p:cNvSpPr>
          <p:nvPr>
            <p:ph type="sldNum" sz="quarter" idx="10"/>
          </p:nvPr>
        </p:nvSpPr>
        <p:spPr/>
        <p:txBody>
          <a:bodyPr/>
          <a:lstStyle/>
          <a:p>
            <a:fld id="{A2660764-A082-42D0-A375-743D93AA5356}" type="slidenum">
              <a:rPr lang="en-IN" smtClean="0"/>
              <a:t>54</a:t>
            </a:fld>
            <a:endParaRPr lang="en-I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55</a:t>
            </a:fld>
            <a:endParaRPr lang="en-I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56</a:t>
            </a:fld>
            <a:endParaRPr lang="en-I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9350" y="1233488"/>
            <a:ext cx="4437063" cy="3328987"/>
          </a:xfrm>
        </p:spPr>
      </p:sp>
      <p:sp>
        <p:nvSpPr>
          <p:cNvPr id="3" name="Notes Placeholder 2"/>
          <p:cNvSpPr>
            <a:spLocks noGrp="1"/>
          </p:cNvSpPr>
          <p:nvPr>
            <p:ph type="body" idx="1"/>
          </p:nvPr>
        </p:nvSpPr>
        <p:spPr>
          <a:xfrm>
            <a:off x="459966" y="5743360"/>
            <a:ext cx="5709807" cy="265671"/>
          </a:xfrm>
        </p:spPr>
        <p:txBody>
          <a:bodyPr/>
          <a:lstStyle/>
          <a:p>
            <a:endParaRPr lang="en-IN" dirty="0"/>
          </a:p>
        </p:txBody>
      </p:sp>
      <p:sp>
        <p:nvSpPr>
          <p:cNvPr id="4" name="Slide Number Placeholder 3"/>
          <p:cNvSpPr>
            <a:spLocks noGrp="1"/>
          </p:cNvSpPr>
          <p:nvPr>
            <p:ph type="sldNum" sz="quarter" idx="10"/>
          </p:nvPr>
        </p:nvSpPr>
        <p:spPr>
          <a:xfrm>
            <a:off x="6001653" y="10278566"/>
            <a:ext cx="168120" cy="199253"/>
          </a:xfrm>
        </p:spPr>
        <p:txBody>
          <a:bodyPr/>
          <a:lstStyle/>
          <a:p>
            <a:fld id="{19045968-FEC3-400D-9285-6E640B98BAD8}" type="slidenum">
              <a:rPr lang="en-IN" smtClean="0">
                <a:solidFill>
                  <a:prstClr val="black"/>
                </a:solidFill>
              </a:rPr>
              <a:t>57</a:t>
            </a:fld>
            <a:endParaRPr lang="en-IN">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58</a:t>
            </a:fld>
            <a:endParaRPr lang="en-I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59</a:t>
            </a:fld>
            <a:endParaRPr lang="en-I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60</a:t>
            </a:fld>
            <a:endParaRPr lang="en-I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Definition :Total Productive Maintenance (TPM) A set of techniques, originally pioneered by Denso in the Toyota Group in Japan, to ensure that every machine in a production process always is able to perform its required tasks. The approach is termed total in three senses. First, it requires the total participation of all employees, not only maintenance personnel but line managers, manufacturing engineers, quality experts, and operators. Second, it seeks total productivity of equipment by focusing on all of the six major losses that plague equipment: downtime, changeover time, minor stops, speed losses, scrap, and rework. Third, it addresses the total life cycle of equipment to revise maintenance practices, activities, and improvements in relation to where equipment is in its life cycle. Unlike traditional preventive maintenance, which relies on maintenance personnel, TPM involves operators in routine maintenance, improvement projects, and simple repairs. For example, operators perform daily activities such as lubricating, cleaning, tightening, and inspecting equipment.</a:t>
            </a:r>
          </a:p>
          <a:p>
            <a:pPr algn="just"/>
            <a:endParaRPr lang="en-IN" dirty="0"/>
          </a:p>
          <a:p>
            <a:pPr algn="just"/>
            <a:r>
              <a:rPr lang="en-IN" b="1" u="sng" dirty="0"/>
              <a:t>Seven steps of Autonomous Maintenance</a:t>
            </a:r>
          </a:p>
          <a:p>
            <a:pPr algn="just"/>
            <a:endParaRPr lang="en-IN" dirty="0"/>
          </a:p>
          <a:p>
            <a:pPr algn="just"/>
            <a:r>
              <a:rPr lang="en-IN" sz="1200" b="1" i="0" kern="1200" dirty="0">
                <a:solidFill>
                  <a:schemeClr val="tx1"/>
                </a:solidFill>
                <a:effectLst/>
                <a:latin typeface="+mn-lt"/>
                <a:ea typeface="+mn-ea"/>
                <a:cs typeface="+mn-cs"/>
              </a:rPr>
              <a:t>Cleaning and Inspection</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This is a similar stage to the </a:t>
            </a:r>
            <a:r>
              <a:rPr lang="en-IN" sz="1200" b="0" i="0" u="none" strike="noStrike" kern="1200" dirty="0">
                <a:solidFill>
                  <a:schemeClr val="tx1"/>
                </a:solidFill>
                <a:effectLst/>
                <a:latin typeface="+mn-lt"/>
                <a:ea typeface="+mn-ea"/>
                <a:cs typeface="+mn-cs"/>
                <a:hlinkClick r:id="rId3" tooltip="Lean 5S Seiso, Sweep, shine, clean and Check"/>
              </a:rPr>
              <a:t>5S Shine</a:t>
            </a:r>
            <a:r>
              <a:rPr lang="en-IN" sz="1200" b="0" i="0" kern="1200" dirty="0">
                <a:solidFill>
                  <a:schemeClr val="tx1"/>
                </a:solidFill>
                <a:effectLst/>
                <a:latin typeface="+mn-lt"/>
                <a:ea typeface="+mn-ea"/>
                <a:cs typeface="+mn-cs"/>
              </a:rPr>
              <a:t> stage with a similar purpose. We need to remove all dirt and grime from the machine, not for the purposes of making the machine pretty but to uncover and highlight any and all problems within the machine. This will require the machine to be taken out of production, all fluids drained and covers removed so that every part of the machine can be inspected and cleaned. We seek to remove the grime of past years and bring the machine back to how it was when it was first purchased, thoroughly inspecting each and every part of the machine to highlight any damage or wear.</a:t>
            </a:r>
          </a:p>
          <a:p>
            <a:pPr algn="just"/>
            <a:r>
              <a:rPr lang="en-IN" sz="1200" b="0" i="0" kern="1200" dirty="0">
                <a:solidFill>
                  <a:schemeClr val="tx1"/>
                </a:solidFill>
                <a:effectLst/>
                <a:latin typeface="+mn-lt"/>
                <a:ea typeface="+mn-ea"/>
                <a:cs typeface="+mn-cs"/>
              </a:rPr>
              <a:t>The cleaning and inspection should be done by the operators and maintenance crew responsible for the machine so that they become familiar with the machines details and can see where dirt accumulates and how and what problems are occurring.</a:t>
            </a:r>
          </a:p>
          <a:p>
            <a:pPr algn="just"/>
            <a:r>
              <a:rPr lang="en-IN" sz="1200" b="1" i="0" kern="1200" dirty="0">
                <a:solidFill>
                  <a:schemeClr val="tx1"/>
                </a:solidFill>
                <a:effectLst/>
                <a:latin typeface="+mn-lt"/>
                <a:ea typeface="+mn-ea"/>
                <a:cs typeface="+mn-cs"/>
              </a:rPr>
              <a:t>Remove Causes of Contamination and improve Access</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When we clean and inspect our machines we should look at where the dirt that we remove is coming from; is it being produced inside the machine or is it coming into the machine from outside. We should seek to either remove or minimise these sources of contamination that cause us to need to clean our machines.</a:t>
            </a:r>
          </a:p>
          <a:p>
            <a:pPr algn="just"/>
            <a:r>
              <a:rPr lang="en-IN" sz="1200" b="0" i="0" kern="1200" dirty="0">
                <a:solidFill>
                  <a:schemeClr val="tx1"/>
                </a:solidFill>
                <a:effectLst/>
                <a:latin typeface="+mn-lt"/>
                <a:ea typeface="+mn-ea"/>
                <a:cs typeface="+mn-cs"/>
              </a:rPr>
              <a:t>We should also look at any areas that are difficult to reach or that may be unsafe to improve access to them so that future cleaning and inspection can be done without problems and as quickly as possible. </a:t>
            </a:r>
          </a:p>
          <a:p>
            <a:pPr algn="just"/>
            <a:r>
              <a:rPr lang="en-IN" sz="1200" b="1" i="0" kern="1200" dirty="0">
                <a:solidFill>
                  <a:schemeClr val="tx1"/>
                </a:solidFill>
                <a:effectLst/>
                <a:latin typeface="+mn-lt"/>
                <a:ea typeface="+mn-ea"/>
                <a:cs typeface="+mn-cs"/>
              </a:rPr>
              <a:t>Cleaning and Lubrication Standards</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The first two stages set the stage for the operators to define the maintenance steps that they can conduct to prevent further deterioration of the machine. They have to define what they will clean, lubricate, tighten and inspect, how they will do it, how often and so forth to ensure that they keep the machine in its optimum condition.</a:t>
            </a:r>
          </a:p>
          <a:p>
            <a:pPr algn="just"/>
            <a:r>
              <a:rPr lang="en-IN" sz="1200" b="1" i="0" kern="1200" dirty="0">
                <a:solidFill>
                  <a:schemeClr val="tx1"/>
                </a:solidFill>
                <a:effectLst/>
                <a:latin typeface="+mn-lt"/>
                <a:ea typeface="+mn-ea"/>
                <a:cs typeface="+mn-cs"/>
              </a:rPr>
              <a:t>Train for general Inspections</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We now have the experts (maintenance technicians, team leaders) conduct in depth training with the operators to explain the function and purpose of each component of the machine as well as training in problem solving skills such as the 5 whys.</a:t>
            </a:r>
          </a:p>
          <a:p>
            <a:pPr algn="just"/>
            <a:r>
              <a:rPr lang="en-IN" sz="1200" b="0" i="0" kern="1200" dirty="0">
                <a:solidFill>
                  <a:schemeClr val="tx1"/>
                </a:solidFill>
                <a:effectLst/>
                <a:latin typeface="+mn-lt"/>
                <a:ea typeface="+mn-ea"/>
                <a:cs typeface="+mn-cs"/>
              </a:rPr>
              <a:t>We then have the operators re-inspect the machines with their new-found knowledge and highlight any new problems discovered in much the same way that we did in stage one.</a:t>
            </a:r>
          </a:p>
          <a:p>
            <a:pPr algn="just"/>
            <a:r>
              <a:rPr lang="en-IN" sz="1200" b="1" i="0" kern="1200" dirty="0">
                <a:solidFill>
                  <a:schemeClr val="tx1"/>
                </a:solidFill>
                <a:effectLst/>
                <a:latin typeface="+mn-lt"/>
                <a:ea typeface="+mn-ea"/>
                <a:cs typeface="+mn-cs"/>
              </a:rPr>
              <a:t>Conduct Autonomous Inspections</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With what they have learned in stage 4 the operators modify the standards and instructions that they put in place for the first three stages of autonomous maintenance to streamline and improve their maintenance tasks.</a:t>
            </a:r>
          </a:p>
          <a:p>
            <a:pPr algn="just"/>
            <a:r>
              <a:rPr lang="en-IN" sz="1200" b="0" i="0" kern="1200" dirty="0">
                <a:solidFill>
                  <a:schemeClr val="tx1"/>
                </a:solidFill>
                <a:effectLst/>
                <a:latin typeface="+mn-lt"/>
                <a:ea typeface="+mn-ea"/>
                <a:cs typeface="+mn-cs"/>
              </a:rPr>
              <a:t>The tasks at this stage are also compared and rationalized with the maintenance departments own maintenance schedules allowing tasks to be allocated correctly and prevent duplication of effort.</a:t>
            </a:r>
          </a:p>
          <a:p>
            <a:pPr algn="just"/>
            <a:r>
              <a:rPr lang="en-IN" sz="1200" b="1" i="0" kern="1200" dirty="0">
                <a:solidFill>
                  <a:schemeClr val="tx1"/>
                </a:solidFill>
                <a:effectLst/>
                <a:latin typeface="+mn-lt"/>
                <a:ea typeface="+mn-ea"/>
                <a:cs typeface="+mn-cs"/>
              </a:rPr>
              <a:t>Implement Visual Maintenance Management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Just as in </a:t>
            </a:r>
            <a:r>
              <a:rPr lang="en-IN" sz="1200" b="0" i="0" u="none" strike="noStrike" kern="1200" dirty="0">
                <a:solidFill>
                  <a:schemeClr val="tx1"/>
                </a:solidFill>
                <a:effectLst/>
                <a:latin typeface="+mn-lt"/>
                <a:ea typeface="+mn-ea"/>
                <a:cs typeface="+mn-cs"/>
                <a:hlinkClick r:id="rId4" tooltip="What is 5S; Seiri, Seiton, Seiso, Seiketsu, Shitsuke"/>
              </a:rPr>
              <a:t>5S</a:t>
            </a:r>
            <a:r>
              <a:rPr lang="en-IN" sz="1200" b="0" i="0" kern="1200" dirty="0">
                <a:solidFill>
                  <a:schemeClr val="tx1"/>
                </a:solidFill>
                <a:effectLst/>
                <a:latin typeface="+mn-lt"/>
                <a:ea typeface="+mn-ea"/>
                <a:cs typeface="+mn-cs"/>
              </a:rPr>
              <a:t>, one of the main aims of TPM is standardisation, we seek to standardise the maintenance work that we do and also try to make the workplace as “visual” as possible. We create formal standards for our autonomous maintenance and look at improving the visual management of our machines. We highlight the direction of flow of fluids through pipework, which way levers and valves have to be turned to open and close, highlight “safe” or “normal” operating values on gauges and sight glasses in green and undesirable readings in red, all to make things as obvious as possible to anyone if things are operating correctly. The various principles of 5S should be thoroughly applied not just to the machine but the relevant associated equipment, tools and materials.</a:t>
            </a:r>
          </a:p>
          <a:p>
            <a:pPr algn="just"/>
            <a:r>
              <a:rPr lang="en-IN" sz="1200" b="1" i="0" kern="1200" dirty="0">
                <a:solidFill>
                  <a:schemeClr val="tx1"/>
                </a:solidFill>
                <a:effectLst/>
                <a:latin typeface="+mn-lt"/>
                <a:ea typeface="+mn-ea"/>
                <a:cs typeface="+mn-cs"/>
              </a:rPr>
              <a:t>Continuous Improvement</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We repeat and improve on all that we have found and done in the previous stages to continually improve and reinforce what we are doing with autonomous maintenance. We maintain good records of what we have done and the failures that occur and so forth that can then be fed back to the maintenance technicians to be integrated into future designs of machines to improve reliability and make maintenance easier.</a:t>
            </a:r>
          </a:p>
          <a:p>
            <a:pPr algn="just"/>
            <a:r>
              <a:rPr lang="en-IN" sz="1200" b="0" i="0" kern="1200" dirty="0">
                <a:solidFill>
                  <a:schemeClr val="tx1"/>
                </a:solidFill>
                <a:effectLst/>
                <a:latin typeface="+mn-lt"/>
                <a:ea typeface="+mn-ea"/>
                <a:cs typeface="+mn-cs"/>
              </a:rPr>
              <a:t>Team leaders, managers and maintenance technicians should also audit the work done by the operators on a regular basis to be able to both congratulate the operators on a job well done and to give them the benefits of their knowledge.</a:t>
            </a:r>
          </a:p>
          <a:p>
            <a:pPr algn="just"/>
            <a:endParaRPr lang="en-IN" dirty="0"/>
          </a:p>
          <a:p>
            <a:pPr algn="just"/>
            <a:r>
              <a:rPr lang="en-IN" dirty="0"/>
              <a:t>Wisdom: Bring out the essential difference in Preventive, Predictive and productive  maintenance . Usually preventive is already predetermined and over the a time the user shall know the exact behaviour of the machine and thus can predict the failures. To do so he will require to capture a data and calculate MTTR &amp; MTBF . </a:t>
            </a:r>
          </a:p>
          <a:p>
            <a:pPr algn="just"/>
            <a:r>
              <a:rPr lang="en-IN" dirty="0"/>
              <a:t>However a zero breakdown is considered too conservative but a trend of reducing downtimes is more desirable . Discuss why ?</a:t>
            </a:r>
          </a:p>
        </p:txBody>
      </p:sp>
      <p:sp>
        <p:nvSpPr>
          <p:cNvPr id="4" name="Slide Number Placeholder 3"/>
          <p:cNvSpPr>
            <a:spLocks noGrp="1"/>
          </p:cNvSpPr>
          <p:nvPr>
            <p:ph type="sldNum" sz="quarter" idx="10"/>
          </p:nvPr>
        </p:nvSpPr>
        <p:spPr/>
        <p:txBody>
          <a:bodyPr/>
          <a:lstStyle/>
          <a:p>
            <a:fld id="{A2660764-A082-42D0-A375-743D93AA5356}" type="slidenum">
              <a:rPr lang="en-IN" smtClean="0"/>
              <a:t>61</a:t>
            </a:fld>
            <a:endParaRPr lang="en-I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62</a:t>
            </a:fld>
            <a:endParaRPr lang="en-I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63</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a:t>
            </a:fld>
            <a:endParaRPr lang="en-I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Definition:</a:t>
            </a:r>
          </a:p>
          <a:p>
            <a:pPr algn="just"/>
            <a:r>
              <a:rPr lang="en-IN" dirty="0"/>
              <a:t>Overall Equipment Effectiveness (OEE) A total productive maintenance (TPM) measure of how effectively equipment is being used </a:t>
            </a:r>
          </a:p>
          <a:p>
            <a:pPr algn="just"/>
            <a:r>
              <a:rPr lang="en-IN" dirty="0"/>
              <a:t>OEE is</a:t>
            </a:r>
            <a:r>
              <a:rPr lang="en-IN" baseline="0" dirty="0"/>
              <a:t> </a:t>
            </a:r>
            <a:r>
              <a:rPr lang="en-IN" dirty="0"/>
              <a:t>calculated from three elements: The availability rate measures downtime losses from equipment failures and adjustments as a percentage of scheduled time. The performance rate measures operating speed losses— running at speeds lower than design speed and stoppages lasting a few seconds. The quality rate expresses losses due to scrap and rework as a percentage of total parts run. </a:t>
            </a:r>
          </a:p>
          <a:p>
            <a:pPr algn="just"/>
            <a:r>
              <a:rPr lang="en-IN" dirty="0"/>
              <a:t>These elements are multiplied to obtain OEE: Availability Rate × Performance Rate × Quality Rate = OEE </a:t>
            </a:r>
          </a:p>
          <a:p>
            <a:pPr algn="just"/>
            <a:r>
              <a:rPr lang="en-IN" dirty="0"/>
              <a:t>If Availability is 90%, Performance is 95%, and Quality is 99% then 0.90 × 0.95 × 0.99 = 84.6% OEE </a:t>
            </a:r>
          </a:p>
          <a:p>
            <a:pPr algn="just"/>
            <a:r>
              <a:rPr lang="en-IN" dirty="0"/>
              <a:t>OEE typically focuses on what are termed the six major losses— failures, adjustments, minor stoppages, reduced operating speeds, scrap, and rework</a:t>
            </a:r>
          </a:p>
        </p:txBody>
      </p:sp>
      <p:sp>
        <p:nvSpPr>
          <p:cNvPr id="4" name="Slide Number Placeholder 3"/>
          <p:cNvSpPr>
            <a:spLocks noGrp="1"/>
          </p:cNvSpPr>
          <p:nvPr>
            <p:ph type="sldNum" sz="quarter" idx="10"/>
          </p:nvPr>
        </p:nvSpPr>
        <p:spPr/>
        <p:txBody>
          <a:bodyPr/>
          <a:lstStyle/>
          <a:p>
            <a:fld id="{A2660764-A082-42D0-A375-743D93AA5356}" type="slidenum">
              <a:rPr lang="en-IN" smtClean="0"/>
              <a:t>64</a:t>
            </a:fld>
            <a:endParaRPr lang="en-I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65</a:t>
            </a:fld>
            <a:endParaRPr lang="en-I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Wisdom : Can you have a OEE for the plant ? How should one use OEE in management ? Can we increase OEE and still suffer from delivery issues and more quality problems?</a:t>
            </a:r>
          </a:p>
          <a:p>
            <a:pPr algn="just"/>
            <a:r>
              <a:rPr lang="en-IN" dirty="0"/>
              <a:t>Usually if OEE of any one of the equipment is more than 95% then it is quite likely that it is a constraint and limiting your ability to make more money. However many companies add more to OEE so that it makes more sense in their conditions. </a:t>
            </a:r>
          </a:p>
          <a:p>
            <a:pPr algn="just"/>
            <a:endParaRPr lang="en-IN" dirty="0"/>
          </a:p>
          <a:p>
            <a:pPr algn="just"/>
            <a:r>
              <a:rPr lang="en-IN" dirty="0"/>
              <a:t>Have a good discussion or ask a participant if he /She has a good example of real time OEE use for improving the maintenance program</a:t>
            </a:r>
          </a:p>
        </p:txBody>
      </p:sp>
      <p:sp>
        <p:nvSpPr>
          <p:cNvPr id="4" name="Slide Number Placeholder 3"/>
          <p:cNvSpPr>
            <a:spLocks noGrp="1"/>
          </p:cNvSpPr>
          <p:nvPr>
            <p:ph type="sldNum" sz="quarter" idx="10"/>
          </p:nvPr>
        </p:nvSpPr>
        <p:spPr/>
        <p:txBody>
          <a:bodyPr/>
          <a:lstStyle/>
          <a:p>
            <a:fld id="{A2660764-A082-42D0-A375-743D93AA5356}" type="slidenum">
              <a:rPr lang="en-IN" smtClean="0"/>
              <a:t>66</a:t>
            </a:fld>
            <a:endParaRPr lang="en-I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67</a:t>
            </a:fld>
            <a:endParaRPr lang="en-I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68</a:t>
            </a:fld>
            <a:endParaRPr lang="en-I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69</a:t>
            </a:fld>
            <a:endParaRPr lang="en-I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70</a:t>
            </a:fld>
            <a:endParaRPr lang="en-I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71</a:t>
            </a:fld>
            <a:endParaRPr lang="en-I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xfrm>
            <a:off x="6001653" y="10278566"/>
            <a:ext cx="168120" cy="199253"/>
          </a:xfrm>
          <a:noFill/>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4DD6DF-1A0F-498E-B081-ABA3DAE06AA8}" type="slidenum">
              <a:rPr lang="en-AU" altLang="en-US" sz="1200">
                <a:solidFill>
                  <a:prstClr val="black"/>
                </a:solidFill>
              </a:rPr>
              <a:t>72</a:t>
            </a:fld>
            <a:endParaRPr lang="en-AU" altLang="en-US" sz="1200">
              <a:solidFill>
                <a:prstClr val="black"/>
              </a:solidFill>
            </a:endParaRPr>
          </a:p>
        </p:txBody>
      </p:sp>
      <p:sp>
        <p:nvSpPr>
          <p:cNvPr id="229378" name="Rectangle 2"/>
          <p:cNvSpPr>
            <a:spLocks noGrp="1" noRot="1" noChangeAspect="1" noChangeArrowheads="1" noTextEdit="1"/>
          </p:cNvSpPr>
          <p:nvPr>
            <p:ph type="sldImg"/>
          </p:nvPr>
        </p:nvSpPr>
        <p:spPr>
          <a:xfrm>
            <a:off x="1149350" y="1233488"/>
            <a:ext cx="4437063" cy="3328987"/>
          </a:xfrm>
        </p:spPr>
      </p:sp>
      <p:sp>
        <p:nvSpPr>
          <p:cNvPr id="46083" name="Rectangle 3"/>
          <p:cNvSpPr>
            <a:spLocks noGrp="1" noChangeArrowheads="1"/>
          </p:cNvSpPr>
          <p:nvPr>
            <p:ph type="body" idx="1"/>
          </p:nvPr>
        </p:nvSpPr>
        <p:spPr>
          <a:xfrm>
            <a:off x="459966" y="5743360"/>
            <a:ext cx="5709807" cy="265671"/>
          </a:xfrm>
          <a:noFill/>
        </p:spPr>
        <p:txBody>
          <a:bodyPr/>
          <a:lstStyle/>
          <a:p>
            <a:pPr eaLnBrk="1" hangingPunct="1"/>
            <a:endParaRPr lang="en-US" altLang="en-US">
              <a:latin typeface="Arial" panose="020B0604020202020204" pitchFamily="34" charset="0"/>
              <a:ea typeface="MS PGothic" panose="020B0600070205080204" pitchFamily="34"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u="sng" dirty="0"/>
              <a:t>Definition </a:t>
            </a:r>
            <a:r>
              <a:rPr lang="en-IN" dirty="0"/>
              <a:t>:</a:t>
            </a:r>
          </a:p>
          <a:p>
            <a:pPr algn="just"/>
            <a:r>
              <a:rPr lang="en-IN" b="1" dirty="0"/>
              <a:t>Process Village </a:t>
            </a:r>
            <a:r>
              <a:rPr lang="en-IN" dirty="0"/>
              <a:t>:A grouping of activities by type rather than in the sequence needed to design or make a product. Historically, most organizations created process villages for activities ranging from grinding on the shop floor to credit checking in the office. Lean organizations try to relocate process steps, wherever possible, from villages into process sequences for product families.</a:t>
            </a:r>
          </a:p>
          <a:p>
            <a:pPr algn="just"/>
            <a:endParaRPr lang="en-IN" dirty="0"/>
          </a:p>
          <a:p>
            <a:pPr algn="just"/>
            <a:r>
              <a:rPr lang="en-IN" dirty="0"/>
              <a:t>Aim of the plant layout is to improve material flow.</a:t>
            </a:r>
          </a:p>
          <a:p>
            <a:pPr algn="just"/>
            <a:r>
              <a:rPr lang="en-IN" dirty="0"/>
              <a:t>In a bid to utilize space on the shop floor or show better space utilization machines are installed in a area where space utilization is better. Due to this a material may have to travel a lot of distance before it can be ready for dispatch . Good plant layout practise will focus on reducing the waste of motion , inventory and handling while making it easier for visual management . A flow line also requires less of supervision and the workers knows where the material is lying on which he has top process.</a:t>
            </a:r>
          </a:p>
          <a:p>
            <a:pPr algn="just"/>
            <a:endParaRPr lang="en-IN" dirty="0"/>
          </a:p>
          <a:p>
            <a:pPr algn="just"/>
            <a:r>
              <a:rPr lang="en-IN" b="1" u="sng" dirty="0"/>
              <a:t>Wisdom</a:t>
            </a:r>
            <a:r>
              <a:rPr lang="en-IN" dirty="0"/>
              <a:t>: Start with asking what is the job of a supervisor ? What does one see him do on the shop floor ? How of his job is just co ordinating ?</a:t>
            </a:r>
          </a:p>
          <a:p>
            <a:pPr algn="just"/>
            <a:r>
              <a:rPr lang="en-IN" dirty="0"/>
              <a:t>Then introduce the concept of visual management to solve these issues. Bring out a discussion that material movement from one machine to next need not be co ordinated by a supervisor and less manpower will be needed on the shop floor for moving the material to the next operation.</a:t>
            </a:r>
          </a:p>
        </p:txBody>
      </p:sp>
      <p:sp>
        <p:nvSpPr>
          <p:cNvPr id="4" name="Slide Number Placeholder 3"/>
          <p:cNvSpPr>
            <a:spLocks noGrp="1"/>
          </p:cNvSpPr>
          <p:nvPr>
            <p:ph type="sldNum" sz="quarter" idx="10"/>
          </p:nvPr>
        </p:nvSpPr>
        <p:spPr/>
        <p:txBody>
          <a:bodyPr/>
          <a:lstStyle/>
          <a:p>
            <a:fld id="{A2660764-A082-42D0-A375-743D93AA5356}" type="slidenum">
              <a:rPr lang="en-IN" smtClean="0"/>
              <a:t>73</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a:t>
            </a:fld>
            <a:endParaRPr lang="en-I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Definition:</a:t>
            </a:r>
          </a:p>
          <a:p>
            <a:pPr algn="just"/>
            <a:r>
              <a:rPr lang="en-IN" b="1" u="sng" dirty="0"/>
              <a:t>Cell :</a:t>
            </a:r>
            <a:r>
              <a:rPr lang="en-IN" dirty="0"/>
              <a:t>The location of processing steps for a product immediately adjacent to each other so that parts, documents, etc., can be processed in very nearly continuous flow, either one at a time or in small batch sizes that are maintained through the complete sequence of processing steps. A U shape  is common because it minimizes walking distance and allows different combinations of work tasks for operators. This is an important consideration in lean production because the number of operators in a cell will change with changes in demand. A U shape also facilitates performance of the first and last steps in the process by the same operator, which is helpful in maintaining work pace and smooth flow.</a:t>
            </a:r>
          </a:p>
          <a:p>
            <a:pPr algn="just"/>
            <a:r>
              <a:rPr lang="en-IN" dirty="0"/>
              <a:t> </a:t>
            </a:r>
          </a:p>
          <a:p>
            <a:pPr algn="just"/>
            <a:r>
              <a:rPr lang="en-IN" b="1" u="sng" dirty="0"/>
              <a:t>Wisdom:</a:t>
            </a:r>
            <a:r>
              <a:rPr lang="en-IN" dirty="0"/>
              <a:t> Which cell layout is better ? Left or right ? If the utilisation efficiency of equipment is high in the case of left layout why shouldn’t we go for that ? Touch on number of people working , inventory levels and wait time . Then conclude that right side is better because it is the layout which increases flow of material through the operations.</a:t>
            </a:r>
          </a:p>
        </p:txBody>
      </p:sp>
      <p:sp>
        <p:nvSpPr>
          <p:cNvPr id="4" name="Slide Number Placeholder 3"/>
          <p:cNvSpPr>
            <a:spLocks noGrp="1"/>
          </p:cNvSpPr>
          <p:nvPr>
            <p:ph type="sldNum" sz="quarter" idx="10"/>
          </p:nvPr>
        </p:nvSpPr>
        <p:spPr/>
        <p:txBody>
          <a:bodyPr/>
          <a:lstStyle/>
          <a:p>
            <a:fld id="{A2660764-A082-42D0-A375-743D93AA5356}" type="slidenum">
              <a:rPr lang="en-IN" smtClean="0"/>
              <a:t>74</a:t>
            </a:fld>
            <a:endParaRPr lang="en-I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75</a:t>
            </a:fld>
            <a:endParaRPr lang="en-I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76</a:t>
            </a:fld>
            <a:endParaRPr lang="en-I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u="sng" dirty="0"/>
              <a:t>Material Management </a:t>
            </a:r>
            <a:r>
              <a:rPr lang="en-IN" dirty="0"/>
              <a:t>: The primary purpose is to increase availability while reducing inventory . Inventory reduction is much different from inventory management . Management deals with classification , location ,  storage and reporting about the assets the reduction in inventory requires dynamic system which calculate and order materials based on consumption . </a:t>
            </a:r>
          </a:p>
          <a:p>
            <a:pPr algn="just"/>
            <a:endParaRPr lang="en-IN" dirty="0"/>
          </a:p>
          <a:p>
            <a:pPr algn="just"/>
            <a:r>
              <a:rPr lang="en-IN" dirty="0"/>
              <a:t>Increasing the availability , by that we mean reducing stock out, is the main job of materials department . Purchasing plays a big part . However the purchasing person takes only five actions . </a:t>
            </a:r>
          </a:p>
          <a:p>
            <a:pPr marL="228600" indent="-228600" algn="just">
              <a:buAutoNum type="arabicPeriod"/>
            </a:pPr>
            <a:r>
              <a:rPr lang="en-IN" dirty="0"/>
              <a:t>Places an order</a:t>
            </a:r>
          </a:p>
          <a:p>
            <a:pPr marL="228600" indent="-228600" algn="just">
              <a:buAutoNum type="arabicPeriod"/>
            </a:pPr>
            <a:r>
              <a:rPr lang="en-IN" dirty="0"/>
              <a:t>Chases an order</a:t>
            </a:r>
          </a:p>
          <a:p>
            <a:pPr marL="228600" indent="-228600" algn="just">
              <a:buAutoNum type="arabicPeriod"/>
            </a:pPr>
            <a:r>
              <a:rPr lang="en-IN" dirty="0"/>
              <a:t>Reduces an ordered quantity</a:t>
            </a:r>
          </a:p>
          <a:p>
            <a:pPr marL="228600" indent="-228600" algn="just">
              <a:buAutoNum type="arabicPeriod"/>
            </a:pPr>
            <a:r>
              <a:rPr lang="en-IN" dirty="0"/>
              <a:t>Defers a delivery date</a:t>
            </a:r>
          </a:p>
          <a:p>
            <a:pPr marL="228600" indent="-228600" algn="just">
              <a:buAutoNum type="arabicPeriod"/>
            </a:pPr>
            <a:r>
              <a:rPr lang="en-IN" dirty="0"/>
              <a:t>Cacels an order </a:t>
            </a:r>
          </a:p>
          <a:p>
            <a:pPr marL="0" indent="0" algn="just">
              <a:buNone/>
            </a:pPr>
            <a:endParaRPr lang="en-IN" dirty="0"/>
          </a:p>
          <a:p>
            <a:pPr marL="0" indent="0" algn="just">
              <a:buNone/>
            </a:pPr>
            <a:r>
              <a:rPr lang="en-IN" dirty="0"/>
              <a:t>In case a company has to better manage its materials supply and inventory it should taking these decisions. </a:t>
            </a:r>
          </a:p>
          <a:p>
            <a:pPr marL="0" indent="0" algn="just">
              <a:buNone/>
            </a:pPr>
            <a:endParaRPr lang="en-IN" dirty="0"/>
          </a:p>
          <a:p>
            <a:pPr marL="0" indent="0" algn="just">
              <a:buNone/>
            </a:pPr>
            <a:r>
              <a:rPr lang="en-IN" b="1" u="sng" dirty="0"/>
              <a:t>Wisdom </a:t>
            </a:r>
            <a:r>
              <a:rPr lang="en-IN" dirty="0"/>
              <a:t>: It is seen in most companies that we are dealing with shortages . In fact most of the review meeting in the morning are called shortages meeting . How is it that while we have shortages we also carry a large amount of inventory always . So is it the shortages or the excess inventory that is the problem ? </a:t>
            </a:r>
          </a:p>
          <a:p>
            <a:pPr marL="0" indent="0" algn="just">
              <a:buNone/>
            </a:pPr>
            <a:r>
              <a:rPr lang="en-IN" dirty="0"/>
              <a:t>While we are buying at cheaper per unit rate how is the cost of operation always going up ? In other words our productivity is falling . We are spending more and more on achieving the same throughput.</a:t>
            </a:r>
          </a:p>
        </p:txBody>
      </p:sp>
      <p:sp>
        <p:nvSpPr>
          <p:cNvPr id="4" name="Slide Number Placeholder 3"/>
          <p:cNvSpPr>
            <a:spLocks noGrp="1"/>
          </p:cNvSpPr>
          <p:nvPr>
            <p:ph type="sldNum" sz="quarter" idx="10"/>
          </p:nvPr>
        </p:nvSpPr>
        <p:spPr/>
        <p:txBody>
          <a:bodyPr/>
          <a:lstStyle/>
          <a:p>
            <a:fld id="{A2660764-A082-42D0-A375-743D93AA5356}" type="slidenum">
              <a:rPr lang="en-IN" smtClean="0"/>
              <a:t>77</a:t>
            </a:fld>
            <a:endParaRPr lang="en-I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78</a:t>
            </a:fld>
            <a:endParaRPr lang="en-I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kern="1200" dirty="0">
                <a:solidFill>
                  <a:schemeClr val="tx1"/>
                </a:solidFill>
                <a:effectLst/>
                <a:latin typeface="+mn-lt"/>
                <a:ea typeface="+mn-ea"/>
                <a:cs typeface="+mn-cs"/>
                <a:hlinkClick r:id="rId3"/>
              </a:rPr>
              <a:t>Material handling</a:t>
            </a:r>
            <a:r>
              <a:rPr lang="en-IN" sz="1200" b="0" i="0" kern="1200" dirty="0">
                <a:solidFill>
                  <a:schemeClr val="tx1"/>
                </a:solidFill>
                <a:effectLst/>
                <a:latin typeface="+mn-lt"/>
                <a:ea typeface="+mn-ea"/>
                <a:cs typeface="+mn-cs"/>
              </a:rPr>
              <a:t> is the movement, protection, storage and control of materials and products throughout manufacturing, warehousing, distribution, consumption and disposal. As a process, material handling incorporates a wide range of </a:t>
            </a:r>
            <a:r>
              <a:rPr lang="en-IN" sz="1200" b="0" i="0" u="none" strike="noStrike" kern="1200" dirty="0">
                <a:solidFill>
                  <a:schemeClr val="tx1"/>
                </a:solidFill>
                <a:effectLst/>
                <a:latin typeface="+mn-lt"/>
                <a:ea typeface="+mn-ea"/>
                <a:cs typeface="+mn-cs"/>
                <a:hlinkClick r:id="rId4"/>
              </a:rPr>
              <a:t>manual</a:t>
            </a:r>
            <a:r>
              <a:rPr lang="en-IN" sz="1200" b="0" i="0" kern="1200" dirty="0">
                <a:solidFill>
                  <a:schemeClr val="tx1"/>
                </a:solidFill>
                <a:effectLst/>
                <a:latin typeface="+mn-lt"/>
                <a:ea typeface="+mn-ea"/>
                <a:cs typeface="+mn-cs"/>
              </a:rPr>
              <a:t>, semi-automated </a:t>
            </a:r>
            <a:r>
              <a:rPr lang="en-IN" sz="1200" b="0" i="0" kern="1200" dirty="0" err="1">
                <a:solidFill>
                  <a:schemeClr val="tx1"/>
                </a:solidFill>
                <a:effectLst/>
                <a:latin typeface="+mn-lt"/>
                <a:ea typeface="+mn-ea"/>
                <a:cs typeface="+mn-cs"/>
              </a:rPr>
              <a:t>and</a:t>
            </a:r>
            <a:r>
              <a:rPr lang="en-IN" sz="1200" b="0" i="0" u="none" strike="noStrike" kern="1200" dirty="0" err="1">
                <a:solidFill>
                  <a:schemeClr val="tx1"/>
                </a:solidFill>
                <a:effectLst/>
                <a:latin typeface="+mn-lt"/>
                <a:ea typeface="+mn-ea"/>
                <a:cs typeface="+mn-cs"/>
                <a:hlinkClick r:id="rId5"/>
              </a:rPr>
              <a:t>automated</a:t>
            </a:r>
            <a:r>
              <a:rPr lang="en-IN" sz="1200" b="0" i="0" kern="1200" dirty="0">
                <a:solidFill>
                  <a:schemeClr val="tx1"/>
                </a:solidFill>
                <a:effectLst/>
                <a:latin typeface="+mn-lt"/>
                <a:ea typeface="+mn-ea"/>
                <a:cs typeface="+mn-cs"/>
              </a:rPr>
              <a:t> equipment and systems that support logistics and make the supply chain work. </a:t>
            </a:r>
            <a:endParaRPr lang="en-IN" dirty="0"/>
          </a:p>
          <a:p>
            <a:endParaRPr lang="en-IN" dirty="0"/>
          </a:p>
        </p:txBody>
      </p:sp>
      <p:sp>
        <p:nvSpPr>
          <p:cNvPr id="4" name="Slide Number Placeholder 3"/>
          <p:cNvSpPr>
            <a:spLocks noGrp="1"/>
          </p:cNvSpPr>
          <p:nvPr>
            <p:ph type="sldNum" sz="quarter" idx="10"/>
          </p:nvPr>
        </p:nvSpPr>
        <p:spPr/>
        <p:txBody>
          <a:bodyPr/>
          <a:lstStyle/>
          <a:p>
            <a:fld id="{A2660764-A082-42D0-A375-743D93AA5356}" type="slidenum">
              <a:rPr lang="en-IN" smtClean="0"/>
              <a:t>79</a:t>
            </a:fld>
            <a:endParaRPr lang="en-IN"/>
          </a:p>
        </p:txBody>
      </p:sp>
    </p:spTree>
    <p:extLst>
      <p:ext uri="{BB962C8B-B14F-4D97-AF65-F5344CB8AC3E}">
        <p14:creationId xmlns:p14="http://schemas.microsoft.com/office/powerpoint/2010/main" val="665036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80</a:t>
            </a:fld>
            <a:endParaRPr lang="en-I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81</a:t>
            </a:fld>
            <a:endParaRPr lang="en-I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82</a:t>
            </a:fld>
            <a:endParaRPr lang="en-I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83</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11</a:t>
            </a:fld>
            <a:endParaRPr lang="en-I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1" i="0" u="sng" kern="1200" dirty="0">
                <a:solidFill>
                  <a:schemeClr val="tx1"/>
                </a:solidFill>
                <a:effectLst/>
                <a:latin typeface="+mn-lt"/>
                <a:ea typeface="+mn-ea"/>
                <a:cs typeface="+mn-cs"/>
              </a:rPr>
              <a:t>Definition:</a:t>
            </a:r>
          </a:p>
          <a:p>
            <a:pPr algn="just"/>
            <a:r>
              <a:rPr lang="en-IN" sz="1200" b="0" i="0" kern="1200" dirty="0">
                <a:solidFill>
                  <a:schemeClr val="tx1"/>
                </a:solidFill>
                <a:effectLst/>
                <a:latin typeface="+mn-lt"/>
                <a:ea typeface="+mn-ea"/>
                <a:cs typeface="+mn-cs"/>
              </a:rPr>
              <a:t>Supplier Development is the process of collaborating with suppliers to improve their processes and product manufacturing capabilities. Supplier knowledge and technology of the commodity they supply can be leveraged through supplier development with the OEM (Original Equipment Manufacturer) or service provider to reduce cost and lower project risk</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Thus,</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a supplier development program must be aimed at improving suppliers performance, not browbeating them into charging less or simply auditing and rewarding them. Instead, supplier development is all about providing suppliers with what they need to be successful in the supply chain. Two of the most important functions of a supplier development program are:</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	Providing information about products, expected sales growth, etc. Poor communication is one of the biggest wastes with a lean supply chain. Lack of information translates</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into additional costs (usually in the form of just-in-case inventory). Suppliers need to become </a:t>
            </a:r>
            <a:r>
              <a:rPr lang="en-IN" sz="1200" b="0" i="1" kern="1200" dirty="0">
                <a:solidFill>
                  <a:schemeClr val="tx1"/>
                </a:solidFill>
                <a:effectLst/>
                <a:latin typeface="+mn-lt"/>
                <a:ea typeface="+mn-ea"/>
                <a:cs typeface="+mn-cs"/>
              </a:rPr>
              <a:t>extensions of their customers.</a:t>
            </a:r>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	Training in the application of lean and quality tools. Asking suppliers to drop their price without giving them the know-how to lower their costs through lean</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implementation is not sustainable long-term. In other words, this will drive suppliers out of business, which goes against the purpose of supplier development.</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If suppliers had more information about the </a:t>
            </a:r>
            <a:r>
              <a:rPr lang="en-IN" sz="1200" b="0" i="1" kern="1200" dirty="0">
                <a:solidFill>
                  <a:schemeClr val="tx1"/>
                </a:solidFill>
                <a:effectLst/>
                <a:latin typeface="+mn-lt"/>
                <a:ea typeface="+mn-ea"/>
                <a:cs typeface="+mn-cs"/>
              </a:rPr>
              <a:t>entire supply chain</a:t>
            </a:r>
            <a:r>
              <a:rPr lang="en-IN" sz="1200" b="0" i="0" kern="1200" dirty="0">
                <a:solidFill>
                  <a:schemeClr val="tx1"/>
                </a:solidFill>
                <a:effectLst/>
                <a:latin typeface="+mn-lt"/>
                <a:ea typeface="+mn-ea"/>
                <a:cs typeface="+mn-cs"/>
              </a:rPr>
              <a:t> and had a true lean transformation underway, they would become more profitable and provide a better quality ane lower-cost product on-time.</a:t>
            </a:r>
          </a:p>
        </p:txBody>
      </p:sp>
      <p:sp>
        <p:nvSpPr>
          <p:cNvPr id="4" name="Slide Number Placeholder 3"/>
          <p:cNvSpPr>
            <a:spLocks noGrp="1"/>
          </p:cNvSpPr>
          <p:nvPr>
            <p:ph type="sldNum" sz="quarter" idx="10"/>
          </p:nvPr>
        </p:nvSpPr>
        <p:spPr/>
        <p:txBody>
          <a:bodyPr/>
          <a:lstStyle/>
          <a:p>
            <a:fld id="{A2660764-A082-42D0-A375-743D93AA5356}" type="slidenum">
              <a:rPr lang="en-IN" smtClean="0"/>
              <a:t>84</a:t>
            </a:fld>
            <a:endParaRPr lang="en-I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85</a:t>
            </a:fld>
            <a:endParaRPr lang="en-I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86</a:t>
            </a:fld>
            <a:endParaRPr lang="en-I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0" i="0" kern="1200" dirty="0">
                <a:solidFill>
                  <a:schemeClr val="tx1"/>
                </a:solidFill>
                <a:effectLst/>
                <a:latin typeface="+mn-lt"/>
                <a:ea typeface="+mn-ea"/>
                <a:cs typeface="+mn-cs"/>
              </a:rPr>
              <a:t>Outsourcing is a practice used by different companies to reduce costs by transferring portions of work to outside suppliers rather than completing it internally.</a:t>
            </a:r>
          </a:p>
          <a:p>
            <a:pPr algn="just"/>
            <a:r>
              <a:rPr lang="en-IN" sz="1200" b="0" i="0" kern="1200" dirty="0">
                <a:solidFill>
                  <a:schemeClr val="tx1"/>
                </a:solidFill>
                <a:effectLst/>
                <a:latin typeface="+mn-lt"/>
                <a:ea typeface="+mn-ea"/>
                <a:cs typeface="+mn-cs"/>
              </a:rPr>
              <a:t>Outsourcing is an effective cost-saving strategy when used properly. It is sometimes more affordable to purchase a good from companies with </a:t>
            </a:r>
            <a:r>
              <a:rPr lang="en-IN" sz="1200" b="0" i="0" u="none" strike="noStrike" kern="1200" dirty="0">
                <a:solidFill>
                  <a:schemeClr val="tx1"/>
                </a:solidFill>
                <a:effectLst/>
                <a:latin typeface="+mn-lt"/>
                <a:ea typeface="+mn-ea"/>
                <a:cs typeface="+mn-cs"/>
                <a:hlinkClick r:id="rId3"/>
              </a:rPr>
              <a:t>than it is to produce the good internally.</a:t>
            </a:r>
            <a:endParaRPr lang="en-IN" sz="1200" b="0" i="0" kern="1200" dirty="0">
              <a:solidFill>
                <a:schemeClr val="tx1"/>
              </a:solidFill>
              <a:effectLst/>
              <a:latin typeface="+mn-lt"/>
              <a:ea typeface="+mn-ea"/>
              <a:cs typeface="+mn-cs"/>
            </a:endParaRPr>
          </a:p>
          <a:p>
            <a:pPr algn="just"/>
            <a:br>
              <a:rPr lang="en-IN" sz="1200" b="0" i="0" kern="1200" dirty="0">
                <a:solidFill>
                  <a:schemeClr val="tx1"/>
                </a:solidFill>
                <a:effectLst/>
                <a:latin typeface="+mn-lt"/>
                <a:ea typeface="+mn-ea"/>
                <a:cs typeface="+mn-cs"/>
              </a:rPr>
            </a:br>
            <a:r>
              <a:rPr lang="en-IN" sz="1200" b="1" i="0" u="sng" kern="1200" dirty="0">
                <a:solidFill>
                  <a:schemeClr val="tx1"/>
                </a:solidFill>
                <a:effectLst/>
                <a:latin typeface="+mn-lt"/>
                <a:ea typeface="+mn-ea"/>
                <a:cs typeface="+mn-cs"/>
              </a:rPr>
              <a:t>Advantages of Outsourcing</a:t>
            </a:r>
          </a:p>
          <a:p>
            <a:pPr algn="just"/>
            <a:r>
              <a:rPr lang="en-IN" sz="1200" b="0" i="0" kern="1200" dirty="0">
                <a:solidFill>
                  <a:schemeClr val="tx1"/>
                </a:solidFill>
                <a:effectLst/>
                <a:latin typeface="+mn-lt"/>
                <a:ea typeface="+mn-ea"/>
                <a:cs typeface="+mn-cs"/>
              </a:rPr>
              <a:t>Outsourcing can free up cash, personnel, facilities and time resources for a company.</a:t>
            </a:r>
          </a:p>
          <a:p>
            <a:pPr algn="just"/>
            <a:r>
              <a:rPr lang="en-IN" sz="1200" b="0" i="0" kern="1200" dirty="0">
                <a:solidFill>
                  <a:schemeClr val="tx1"/>
                </a:solidFill>
                <a:effectLst/>
                <a:latin typeface="+mn-lt"/>
                <a:ea typeface="+mn-ea"/>
                <a:cs typeface="+mn-cs"/>
              </a:rPr>
              <a:t>It can result in cost savings from lower labor costs, taxes, energy costs and reductions in the cost of production.</a:t>
            </a:r>
          </a:p>
          <a:p>
            <a:pPr algn="just"/>
            <a:r>
              <a:rPr lang="en-IN" sz="1200" b="0" i="0" kern="1200" dirty="0">
                <a:solidFill>
                  <a:schemeClr val="tx1"/>
                </a:solidFill>
                <a:effectLst/>
                <a:latin typeface="+mn-lt"/>
                <a:ea typeface="+mn-ea"/>
                <a:cs typeface="+mn-cs"/>
              </a:rPr>
              <a:t>In addition to cost savings, a company may also employ an outsourcing strategy in order to focus on its core business competencies. This allows the company to devote more resources to what it does well, which can improve efficiency and increase its competitiveness. Production can be streamlined and production time shortened while reducing operational costs.</a:t>
            </a:r>
          </a:p>
          <a:p>
            <a:pPr algn="just"/>
            <a:r>
              <a:rPr lang="en-IN" sz="1200" b="0" i="0" kern="1200" dirty="0">
                <a:solidFill>
                  <a:schemeClr val="tx1"/>
                </a:solidFill>
                <a:effectLst/>
                <a:latin typeface="+mn-lt"/>
                <a:ea typeface="+mn-ea"/>
                <a:cs typeface="+mn-cs"/>
              </a:rPr>
              <a:t>Those non-core functions that are outsourced will usually go to outside organizations for whom that function is a core business competency, further benefiting the business through the improved management of those functions.</a:t>
            </a:r>
          </a:p>
          <a:p>
            <a:pPr algn="just"/>
            <a:r>
              <a:rPr lang="en-IN" sz="1200" b="0" i="0" kern="1200" dirty="0">
                <a:solidFill>
                  <a:schemeClr val="tx1"/>
                </a:solidFill>
                <a:effectLst/>
                <a:latin typeface="+mn-lt"/>
                <a:ea typeface="+mn-ea"/>
                <a:cs typeface="+mn-cs"/>
              </a:rPr>
              <a:t>A company may also choose to outsource in order to avoid government regulations or mandates, such as environmental regulations or safety regulations and requirements.</a:t>
            </a:r>
          </a:p>
          <a:p>
            <a:pPr algn="just"/>
            <a:endParaRPr lang="en-IN" sz="1200" b="0" i="0" kern="1200" dirty="0">
              <a:solidFill>
                <a:schemeClr val="tx1"/>
              </a:solidFill>
              <a:effectLst/>
              <a:latin typeface="+mn-lt"/>
              <a:ea typeface="+mn-ea"/>
              <a:cs typeface="+mn-cs"/>
            </a:endParaRPr>
          </a:p>
          <a:p>
            <a:pPr algn="just"/>
            <a:r>
              <a:rPr lang="en-IN" sz="1200" b="0" i="0" kern="1200" dirty="0">
                <a:solidFill>
                  <a:schemeClr val="tx1"/>
                </a:solidFill>
                <a:effectLst/>
                <a:latin typeface="+mn-lt"/>
                <a:ea typeface="+mn-ea"/>
                <a:cs typeface="+mn-cs"/>
              </a:rPr>
              <a:t>Wisdom: Discuss why is the tier structure done in Auto supply chain ? Why is the contract manufacturing more done in electronics manufacturing  industry ? What does look for when selecting a new supply source ?</a:t>
            </a:r>
          </a:p>
        </p:txBody>
      </p:sp>
      <p:sp>
        <p:nvSpPr>
          <p:cNvPr id="4" name="Slide Number Placeholder 3"/>
          <p:cNvSpPr>
            <a:spLocks noGrp="1"/>
          </p:cNvSpPr>
          <p:nvPr>
            <p:ph type="sldNum" sz="quarter" idx="10"/>
          </p:nvPr>
        </p:nvSpPr>
        <p:spPr/>
        <p:txBody>
          <a:bodyPr/>
          <a:lstStyle/>
          <a:p>
            <a:fld id="{A2660764-A082-42D0-A375-743D93AA5356}" type="slidenum">
              <a:rPr lang="en-IN" smtClean="0"/>
              <a:t>87</a:t>
            </a:fld>
            <a:endParaRPr lang="en-I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88</a:t>
            </a:fld>
            <a:endParaRPr lang="en-I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89</a:t>
            </a:fld>
            <a:endParaRPr lang="en-I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90</a:t>
            </a:fld>
            <a:endParaRPr lang="en-I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91</a:t>
            </a:fld>
            <a:endParaRPr lang="en-I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92</a:t>
            </a:fld>
            <a:endParaRPr lang="en-I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93</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12</a:t>
            </a:fld>
            <a:endParaRPr lang="en-I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94</a:t>
            </a:fld>
            <a:endParaRPr lang="en-I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kern="1200" dirty="0">
                <a:solidFill>
                  <a:schemeClr val="tx1"/>
                </a:solidFill>
                <a:effectLst/>
                <a:latin typeface="+mn-lt"/>
                <a:ea typeface="+mn-ea"/>
                <a:cs typeface="+mn-cs"/>
              </a:rPr>
              <a:t>We start with measuring Due Date performance.</a:t>
            </a:r>
            <a:endParaRPr lang="en-IN" sz="1200" kern="1200" dirty="0">
              <a:solidFill>
                <a:schemeClr val="tx1"/>
              </a:solidFill>
              <a:effectLst/>
              <a:latin typeface="+mn-lt"/>
              <a:ea typeface="+mn-ea"/>
              <a:cs typeface="+mn-cs"/>
            </a:endParaRPr>
          </a:p>
          <a:p>
            <a:pPr algn="just"/>
            <a:r>
              <a:rPr lang="en-US" sz="1200" kern="1200" dirty="0">
                <a:solidFill>
                  <a:schemeClr val="tx1"/>
                </a:solidFill>
                <a:effectLst/>
                <a:latin typeface="+mn-lt"/>
                <a:ea typeface="+mn-ea"/>
                <a:cs typeface="+mn-cs"/>
              </a:rPr>
              <a:t>To commit the date, a company has to know how its capacity is booked. So we check if they have a process of understanding the load on their resources</a:t>
            </a:r>
            <a:endParaRPr lang="en-IN" sz="1200" kern="1200" dirty="0">
              <a:solidFill>
                <a:schemeClr val="tx1"/>
              </a:solidFill>
              <a:effectLst/>
              <a:latin typeface="+mn-lt"/>
              <a:ea typeface="+mn-ea"/>
              <a:cs typeface="+mn-cs"/>
            </a:endParaRPr>
          </a:p>
          <a:p>
            <a:pPr algn="just"/>
            <a:r>
              <a:rPr lang="en-US" sz="1200" kern="1200" dirty="0">
                <a:solidFill>
                  <a:schemeClr val="tx1"/>
                </a:solidFill>
                <a:effectLst/>
                <a:latin typeface="+mn-lt"/>
                <a:ea typeface="+mn-ea"/>
                <a:cs typeface="+mn-cs"/>
              </a:rPr>
              <a:t>If they have overloaded the resources then they can’t deliver on time due to capacity constraint. But the planning would have sent out the requirement for material to be purchased which should arrive much before it is required , this will lead to carrying more inventory and will eventually lead to cash shortage which will be seen in the credit limit usage of the company.</a:t>
            </a:r>
            <a:endParaRPr lang="en-IN" sz="1200" kern="1200" dirty="0">
              <a:solidFill>
                <a:schemeClr val="tx1"/>
              </a:solidFill>
              <a:effectLst/>
              <a:latin typeface="+mn-lt"/>
              <a:ea typeface="+mn-ea"/>
              <a:cs typeface="+mn-cs"/>
            </a:endParaRPr>
          </a:p>
          <a:p>
            <a:pPr algn="just"/>
            <a:r>
              <a:rPr lang="en-US" sz="1200" kern="1200" dirty="0">
                <a:solidFill>
                  <a:schemeClr val="tx1"/>
                </a:solidFill>
                <a:effectLst/>
                <a:latin typeface="+mn-lt"/>
                <a:ea typeface="+mn-ea"/>
                <a:cs typeface="+mn-cs"/>
              </a:rPr>
              <a:t>To synchronize the whole supply chain operation we need to do capacity planning based on the orders booked and then build the material and delivery schedule to best avoid cash crunch.</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2660764-A082-42D0-A375-743D93AA5356}" type="slidenum">
              <a:rPr lang="en-IN" smtClean="0"/>
              <a:t>95</a:t>
            </a:fld>
            <a:endParaRPr lang="en-I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96</a:t>
            </a:fld>
            <a:endParaRPr lang="en-I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97</a:t>
            </a:fld>
            <a:endParaRPr lang="en-I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98</a:t>
            </a:fld>
            <a:endParaRPr lang="en-I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99</a:t>
            </a:fld>
            <a:endParaRPr lang="en-I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100</a:t>
            </a:fld>
            <a:endParaRPr lang="en-I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101</a:t>
            </a:fld>
            <a:endParaRPr lang="en-I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102</a:t>
            </a:fld>
            <a:endParaRPr lang="en-I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2660764-A082-42D0-A375-743D93AA5356}" type="slidenum">
              <a:rPr lang="en-IN" smtClean="0"/>
              <a:t>103</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8.png"/><Relationship Id="rId2" Type="http://schemas.openxmlformats.org/officeDocument/2006/relationships/tags" Target="../tags/tag20.xml"/><Relationship Id="rId1" Type="http://schemas.openxmlformats.org/officeDocument/2006/relationships/vmlDrawing" Target="../drawings/vmlDrawing2.vml"/><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1.xml"/><Relationship Id="rId7" Type="http://schemas.openxmlformats.org/officeDocument/2006/relationships/image" Target="../media/image8.png"/><Relationship Id="rId2" Type="http://schemas.openxmlformats.org/officeDocument/2006/relationships/tags" Target="../tags/tag21.xml"/><Relationship Id="rId1" Type="http://schemas.openxmlformats.org/officeDocument/2006/relationships/vmlDrawing" Target="../drawings/vmlDrawing3.vml"/><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oleObject" Target="../embeddings/oleObject2.bin"/><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1.xml"/><Relationship Id="rId7" Type="http://schemas.openxmlformats.org/officeDocument/2006/relationships/image" Target="../media/image8.png"/><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image" Target="../media/image7.jpeg"/><Relationship Id="rId5" Type="http://schemas.openxmlformats.org/officeDocument/2006/relationships/image" Target="../media/image6.emf"/><Relationship Id="rId4" Type="http://schemas.openxmlformats.org/officeDocument/2006/relationships/oleObject" Target="../embeddings/oleObject3.bin"/><Relationship Id="rId9"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slide" Target="../slides/slide3.xml"/><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opic 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665" name="think-cell Slide" r:id="rId4" imgW="12700" imgH="12700" progId="TCLayout.ActiveDocument.1">
                  <p:embed/>
                </p:oleObj>
              </mc:Choice>
              <mc:Fallback>
                <p:oleObj name="think-cell Slide" r:id="rId4" imgW="12700" imgH="12700" progId="TCLayout.ActiveDocument.1">
                  <p:embed/>
                  <p:pic>
                    <p:nvPicPr>
                      <p:cNvPr id="0" name="Object 1" hidden="1"/>
                      <p:cNvPicPr/>
                      <p:nvPr/>
                    </p:nvPicPr>
                    <p:blipFill>
                      <a:blip r:embed="rId5"/>
                      <a:stretch>
                        <a:fillRect/>
                      </a:stretch>
                    </p:blipFill>
                    <p:spPr>
                      <a:xfrm>
                        <a:off x="1" y="0"/>
                        <a:ext cx="158750" cy="158750"/>
                      </a:xfrm>
                      <a:prstGeom prst="rect">
                        <a:avLst/>
                      </a:prstGeom>
                    </p:spPr>
                  </p:pic>
                </p:oleObj>
              </mc:Fallback>
            </mc:AlternateContent>
          </a:graphicData>
        </a:graphic>
      </p:graphicFrame>
      <p:pic>
        <p:nvPicPr>
          <p:cNvPr id="12" name="Picture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ltGray">
          <a:xfrm>
            <a:off x="-22676" y="0"/>
            <a:ext cx="9188649" cy="6858000"/>
          </a:xfrm>
          <a:prstGeom prst="rect">
            <a:avLst/>
          </a:prstGeom>
        </p:spPr>
      </p:pic>
      <p:sp>
        <p:nvSpPr>
          <p:cNvPr id="4" name="Working Draft Text" hidden="1"/>
          <p:cNvSpPr txBox="1">
            <a:spLocks noChangeArrowheads="1"/>
          </p:cNvSpPr>
          <p:nvPr/>
        </p:nvSpPr>
        <p:spPr bwMode="auto">
          <a:xfrm>
            <a:off x="8131466" y="228302"/>
            <a:ext cx="835165"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1" baseline="0" noProof="0" dirty="0">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30" y="387847"/>
            <a:ext cx="641201"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Last Modified 04/01/2017 09:15 India Standard Time</a:t>
            </a:r>
            <a:endParaRPr lang="en-US" sz="675" baseline="0" noProof="0" dirty="0">
              <a:latin typeface="+mn-lt"/>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3"/>
            <a:ext cx="344646"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Printed 8/8/2016 3:35 PM India Standard Time</a:t>
            </a:r>
            <a:endParaRPr lang="en-US" sz="675" baseline="0" noProof="0" dirty="0">
              <a:latin typeface="+mn-lt"/>
              <a:ea typeface="Arial Unicode MS" pitchFamily="34" charset="-128"/>
              <a:cs typeface="Arial Unicode MS" pitchFamily="34" charset="-128"/>
            </a:endParaRPr>
          </a:p>
        </p:txBody>
      </p:sp>
      <p:grpSp>
        <p:nvGrpSpPr>
          <p:cNvPr id="8" name="Title Elements" hidden="1"/>
          <p:cNvGrpSpPr/>
          <p:nvPr userDrawn="1"/>
        </p:nvGrpSpPr>
        <p:grpSpPr bwMode="auto">
          <a:xfrm>
            <a:off x="158751" y="4179431"/>
            <a:ext cx="4210050" cy="377400"/>
            <a:chOff x="1663" y="3142"/>
            <a:chExt cx="3109" cy="233"/>
          </a:xfrm>
        </p:grpSpPr>
        <p:sp>
          <p:nvSpPr>
            <p:cNvPr id="9"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Document type</a:t>
              </a:r>
            </a:p>
          </p:txBody>
        </p:sp>
        <p:sp>
          <p:nvSpPr>
            <p:cNvPr id="10"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Date</a:t>
              </a:r>
            </a:p>
          </p:txBody>
        </p:sp>
      </p:grpSp>
      <p:sp>
        <p:nvSpPr>
          <p:cNvPr id="13314" name="Rectangle 1026"/>
          <p:cNvSpPr>
            <a:spLocks noGrp="1" noChangeArrowheads="1"/>
          </p:cNvSpPr>
          <p:nvPr>
            <p:ph type="ctrTitle"/>
          </p:nvPr>
        </p:nvSpPr>
        <p:spPr>
          <a:xfrm>
            <a:off x="1494166" y="2825087"/>
            <a:ext cx="6154963" cy="850134"/>
          </a:xfrm>
          <a:prstGeom prst="rect">
            <a:avLst/>
          </a:prstGeom>
        </p:spPr>
        <p:txBody>
          <a:bodyPr wrap="square" anchor="ctr" anchorCtr="0">
            <a:normAutofit/>
          </a:bodyPr>
          <a:lstStyle>
            <a:lvl1pPr algn="ctr">
              <a:defRPr sz="3600" b="0" cap="none" baseline="0">
                <a:solidFill>
                  <a:schemeClr val="tx2"/>
                </a:solidFill>
                <a:latin typeface="Arial" panose="020B0604020202020204" pitchFamily="34" charset="0"/>
                <a:ea typeface="Arial Unicode MS" pitchFamily="34" charset="-128"/>
                <a:cs typeface="Arial" panose="020B0604020202020204" pitchFamily="34" charset="0"/>
              </a:defRPr>
            </a:lvl1pPr>
          </a:lstStyle>
          <a:p>
            <a:pPr lvl="0"/>
            <a:r>
              <a:rPr lang="en-US" noProof="0" dirty="0"/>
              <a:t>Click to edit Master title style</a:t>
            </a:r>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lstStyle/>
          <a:p>
            <a:pPr algn="r" defTabSz="684530"/>
            <a:endParaRPr lang="en-US" sz="600" baseline="0" noProof="0" dirty="0">
              <a:solidFill>
                <a:srgbClr val="000000"/>
              </a:solidFill>
              <a:latin typeface="+mn-lt"/>
              <a:ea typeface="+mn-ea"/>
            </a:endParaRPr>
          </a:p>
        </p:txBody>
      </p:sp>
      <p:grpSp>
        <p:nvGrpSpPr>
          <p:cNvPr id="3" name="Group 2"/>
          <p:cNvGrpSpPr/>
          <p:nvPr userDrawn="1"/>
        </p:nvGrpSpPr>
        <p:grpSpPr bwMode="ltGray">
          <a:xfrm>
            <a:off x="3546882" y="5486402"/>
            <a:ext cx="2050241" cy="1309285"/>
            <a:chOff x="3540850" y="5393260"/>
            <a:chExt cx="2050240" cy="1309285"/>
          </a:xfrm>
        </p:grpSpPr>
        <p:sp>
          <p:nvSpPr>
            <p:cNvPr id="16" name="TextBox 15"/>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77686"/>
            <a:ext cx="8229600" cy="219291"/>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341439"/>
            <a:ext cx="4038600" cy="923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4648200" y="1341438"/>
            <a:ext cx="4038600" cy="923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4648200" y="3810001"/>
            <a:ext cx="4038600" cy="923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Date Placeholder 5"/>
          <p:cNvSpPr>
            <a:spLocks noGrp="1"/>
          </p:cNvSpPr>
          <p:nvPr>
            <p:ph type="dt" sz="half" idx="10"/>
          </p:nvPr>
        </p:nvSpPr>
        <p:spPr>
          <a:xfrm>
            <a:off x="457200" y="6245225"/>
            <a:ext cx="2133600" cy="476250"/>
          </a:xfrm>
          <a:prstGeom prst="rect">
            <a:avLst/>
          </a:prstGeom>
        </p:spPr>
        <p:txBody>
          <a:bodyPr/>
          <a:lstStyle>
            <a:lvl1pPr>
              <a:defRPr/>
            </a:lvl1pPr>
          </a:lstStyle>
          <a:p>
            <a:fld id="{5033A374-B529-4B22-ADFB-3785F28E13E1}" type="datetimeFigureOut">
              <a:rPr lang="en-GB" smtClean="0"/>
              <a:t>06/11/2017</a:t>
            </a:fld>
            <a:endParaRPr lang="en-GB"/>
          </a:p>
        </p:txBody>
      </p:sp>
      <p:sp>
        <p:nvSpPr>
          <p:cNvPr id="7" name="Footer Placeholder 6"/>
          <p:cNvSpPr>
            <a:spLocks noGrp="1"/>
          </p:cNvSpPr>
          <p:nvPr>
            <p:ph type="ftr" sz="quarter" idx="11"/>
          </p:nvPr>
        </p:nvSpPr>
        <p:spPr>
          <a:xfrm>
            <a:off x="3124200" y="6245225"/>
            <a:ext cx="2895600" cy="476250"/>
          </a:xfrm>
          <a:prstGeom prst="rect">
            <a:avLst/>
          </a:prstGeom>
        </p:spPr>
        <p:txBody>
          <a:bodyPr/>
          <a:lstStyle>
            <a:lvl1pPr>
              <a:defRPr/>
            </a:lvl1pPr>
          </a:lstStyle>
          <a:p>
            <a:endParaRPr lang="en-GB"/>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87FA980F-A1AC-4001-9C01-305F69180B5E}"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3543300" cy="389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981200"/>
            <a:ext cx="3543300" cy="389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opic 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141315" name="think-cell Slide" r:id="rId4" imgW="12700" imgH="12700" progId="TCLayout.ActiveDocument.1">
                  <p:embed/>
                </p:oleObj>
              </mc:Choice>
              <mc:Fallback>
                <p:oleObj name="think-cell Slide" r:id="rId4" imgW="12700" imgH="12700" progId="TCLayout.ActiveDocument.1">
                  <p:embed/>
                  <p:pic>
                    <p:nvPicPr>
                      <p:cNvPr id="2" name="Object 1" hidden="1"/>
                      <p:cNvPicPr/>
                      <p:nvPr/>
                    </p:nvPicPr>
                    <p:blipFill>
                      <a:blip r:embed="rId5"/>
                      <a:stretch>
                        <a:fillRect/>
                      </a:stretch>
                    </p:blipFill>
                    <p:spPr>
                      <a:xfrm>
                        <a:off x="1" y="0"/>
                        <a:ext cx="158750" cy="158750"/>
                      </a:xfrm>
                      <a:prstGeom prst="rect">
                        <a:avLst/>
                      </a:prstGeom>
                    </p:spPr>
                  </p:pic>
                </p:oleObj>
              </mc:Fallback>
            </mc:AlternateContent>
          </a:graphicData>
        </a:graphic>
      </p:graphicFrame>
      <p:pic>
        <p:nvPicPr>
          <p:cNvPr id="12" name="Picture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ltGray">
          <a:xfrm>
            <a:off x="-22676" y="0"/>
            <a:ext cx="9188649" cy="6858000"/>
          </a:xfrm>
          <a:prstGeom prst="rect">
            <a:avLst/>
          </a:prstGeom>
        </p:spPr>
      </p:pic>
      <p:sp>
        <p:nvSpPr>
          <p:cNvPr id="4" name="Working Draft Text" hidden="1"/>
          <p:cNvSpPr txBox="1">
            <a:spLocks noChangeArrowheads="1"/>
          </p:cNvSpPr>
          <p:nvPr/>
        </p:nvSpPr>
        <p:spPr bwMode="auto">
          <a:xfrm>
            <a:off x="8131466" y="228302"/>
            <a:ext cx="835165"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1" baseline="0" noProof="0" dirty="0">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30" y="387847"/>
            <a:ext cx="641201"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Last Modified 04/01/2017 09:15 India Standard Time</a:t>
            </a:r>
            <a:endParaRPr lang="en-US" sz="675" baseline="0" noProof="0" dirty="0">
              <a:latin typeface="+mn-lt"/>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3"/>
            <a:ext cx="344646"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Printed 8/8/2016 3:35 PM India Standard Time</a:t>
            </a:r>
            <a:endParaRPr lang="en-US" sz="675" baseline="0" noProof="0" dirty="0">
              <a:latin typeface="+mn-lt"/>
              <a:ea typeface="Arial Unicode MS" pitchFamily="34" charset="-128"/>
              <a:cs typeface="Arial Unicode MS" pitchFamily="34" charset="-128"/>
            </a:endParaRPr>
          </a:p>
        </p:txBody>
      </p:sp>
      <p:grpSp>
        <p:nvGrpSpPr>
          <p:cNvPr id="8" name="Title Elements" hidden="1"/>
          <p:cNvGrpSpPr/>
          <p:nvPr userDrawn="1"/>
        </p:nvGrpSpPr>
        <p:grpSpPr bwMode="auto">
          <a:xfrm>
            <a:off x="158751" y="4179431"/>
            <a:ext cx="4210050" cy="377400"/>
            <a:chOff x="1663" y="3142"/>
            <a:chExt cx="3109" cy="233"/>
          </a:xfrm>
        </p:grpSpPr>
        <p:sp>
          <p:nvSpPr>
            <p:cNvPr id="9"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Document type</a:t>
              </a:r>
            </a:p>
          </p:txBody>
        </p:sp>
        <p:sp>
          <p:nvSpPr>
            <p:cNvPr id="10"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Date</a:t>
              </a:r>
            </a:p>
          </p:txBody>
        </p:sp>
      </p:grpSp>
      <p:sp>
        <p:nvSpPr>
          <p:cNvPr id="13314" name="Rectangle 1026"/>
          <p:cNvSpPr>
            <a:spLocks noGrp="1" noChangeArrowheads="1"/>
          </p:cNvSpPr>
          <p:nvPr>
            <p:ph type="ctrTitle"/>
          </p:nvPr>
        </p:nvSpPr>
        <p:spPr>
          <a:xfrm>
            <a:off x="996288" y="2825087"/>
            <a:ext cx="7299728" cy="850134"/>
          </a:xfrm>
          <a:prstGeom prst="rect">
            <a:avLst/>
          </a:prstGeom>
        </p:spPr>
        <p:txBody>
          <a:bodyPr wrap="square" anchor="ctr" anchorCtr="0">
            <a:normAutofit/>
          </a:bodyPr>
          <a:lstStyle>
            <a:lvl1pPr algn="ctr">
              <a:defRPr sz="2800" b="0" cap="none" baseline="0">
                <a:solidFill>
                  <a:schemeClr val="tx2"/>
                </a:solidFill>
                <a:latin typeface="Arial" panose="020B0604020202020204" pitchFamily="34" charset="0"/>
                <a:ea typeface="Arial Unicode MS" pitchFamily="34" charset="-128"/>
                <a:cs typeface="Arial" panose="020B0604020202020204" pitchFamily="34" charset="0"/>
              </a:defRPr>
            </a:lvl1pPr>
          </a:lstStyle>
          <a:p>
            <a:pPr lvl="0"/>
            <a:r>
              <a:rPr lang="en-US" noProof="0" dirty="0"/>
              <a:t>Click to edit Master title style</a:t>
            </a:r>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lstStyle/>
          <a:p>
            <a:pPr algn="r" defTabSz="684530"/>
            <a:endParaRPr lang="en-US" sz="600" baseline="0" noProof="0" dirty="0">
              <a:solidFill>
                <a:srgbClr val="000000"/>
              </a:solidFill>
              <a:latin typeface="+mn-lt"/>
              <a:ea typeface="+mn-ea"/>
            </a:endParaRPr>
          </a:p>
        </p:txBody>
      </p:sp>
      <p:grpSp>
        <p:nvGrpSpPr>
          <p:cNvPr id="3" name="Group 2"/>
          <p:cNvGrpSpPr/>
          <p:nvPr userDrawn="1"/>
        </p:nvGrpSpPr>
        <p:grpSpPr bwMode="ltGray">
          <a:xfrm>
            <a:off x="3546882" y="5486402"/>
            <a:ext cx="2050241" cy="1309285"/>
            <a:chOff x="3540850" y="5393260"/>
            <a:chExt cx="2050240" cy="1309285"/>
          </a:xfrm>
        </p:grpSpPr>
        <p:sp>
          <p:nvSpPr>
            <p:cNvPr id="16" name="TextBox 15"/>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sp>
        <p:nvSpPr>
          <p:cNvPr id="23" name="Rectangle 22">
            <a:extLst>
              <a:ext uri="{FF2B5EF4-FFF2-40B4-BE49-F238E27FC236}">
                <a16:creationId xmlns:a16="http://schemas.microsoft.com/office/drawing/2014/main" id="{8022F936-3C54-417C-BD03-206D4DD69F58}"/>
              </a:ext>
            </a:extLst>
          </p:cNvPr>
          <p:cNvSpPr/>
          <p:nvPr userDrawn="1"/>
        </p:nvSpPr>
        <p:spPr>
          <a:xfrm>
            <a:off x="7492434" y="2544259"/>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69582" tIns="34795" rIns="69582" bIns="34795" rtlCol="0" anchor="ctr"/>
          <a:lstStyle/>
          <a:p>
            <a:pPr marL="0" marR="0" lvl="0" indent="0" algn="ctr" defTabSz="340995" eaLnBrk="1" fontAlgn="auto" latinLnBrk="0" hangingPunct="1">
              <a:lnSpc>
                <a:spcPct val="100000"/>
              </a:lnSpc>
              <a:spcBef>
                <a:spcPts val="0"/>
              </a:spcBef>
              <a:spcAft>
                <a:spcPts val="0"/>
              </a:spcAft>
              <a:buClrTx/>
              <a:buSzTx/>
              <a:buFontTx/>
              <a:buNone/>
              <a:defRPr/>
            </a:pPr>
            <a:r>
              <a:rPr kumimoji="0" lang="en-GB" sz="1350" b="0" i="0" u="none" strike="noStrike" kern="0" cap="none" spc="0" normalizeH="0" baseline="0" noProof="0" dirty="0">
                <a:ln>
                  <a:noFill/>
                </a:ln>
                <a:solidFill>
                  <a:prstClr val="black"/>
                </a:solidFill>
                <a:effectLst/>
                <a:uLnTx/>
                <a:uFillTx/>
                <a:latin typeface="Calibri" panose="020F0502020204030204"/>
                <a:ea typeface="+mn-ea"/>
                <a:cs typeface="+mn-cs"/>
              </a:rPr>
              <a:t> </a:t>
            </a:r>
          </a:p>
        </p:txBody>
      </p:sp>
      <p:pic>
        <p:nvPicPr>
          <p:cNvPr id="24" name="Picture 23">
            <a:extLst>
              <a:ext uri="{FF2B5EF4-FFF2-40B4-BE49-F238E27FC236}">
                <a16:creationId xmlns:a16="http://schemas.microsoft.com/office/drawing/2014/main" id="{A6E2B288-6DB9-40A8-8916-F992028AFE99}"/>
              </a:ext>
            </a:extLst>
          </p:cNvPr>
          <p:cNvPicPr>
            <a:picLocks noChangeAspect="1"/>
          </p:cNvPicPr>
          <p:nvPr userDrawn="1"/>
        </p:nvPicPr>
        <p:blipFill>
          <a:blip r:embed="rId8" cstate="print"/>
          <a:stretch>
            <a:fillRect/>
          </a:stretch>
        </p:blipFill>
        <p:spPr>
          <a:xfrm>
            <a:off x="56483" y="3661574"/>
            <a:ext cx="2046685" cy="1082742"/>
          </a:xfrm>
          <a:prstGeom prst="rect">
            <a:avLst/>
          </a:prstGeom>
        </p:spPr>
      </p:pic>
      <p:pic>
        <p:nvPicPr>
          <p:cNvPr id="25" name="Picture 24">
            <a:extLst>
              <a:ext uri="{FF2B5EF4-FFF2-40B4-BE49-F238E27FC236}">
                <a16:creationId xmlns:a16="http://schemas.microsoft.com/office/drawing/2014/main" id="{D2D2C172-2392-48F6-B126-B0CABE7C0923}"/>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31570" r="35175" b="34349"/>
          <a:stretch/>
        </p:blipFill>
        <p:spPr>
          <a:xfrm>
            <a:off x="3546882" y="99615"/>
            <a:ext cx="2012806" cy="1907287"/>
          </a:xfrm>
          <a:prstGeom prst="rect">
            <a:avLst/>
          </a:prstGeom>
        </p:spPr>
      </p:pic>
    </p:spTree>
    <p:extLst>
      <p:ext uri="{BB962C8B-B14F-4D97-AF65-F5344CB8AC3E}">
        <p14:creationId xmlns:p14="http://schemas.microsoft.com/office/powerpoint/2010/main" val="1489460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ltGray">
      <p:bgPr>
        <a:solidFill>
          <a:srgbClr val="FFFFFF"/>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97492" name="think-cell Slide" r:id="rId4" imgW="12700" imgH="12700" progId="TCLayout.ActiveDocument.1">
                  <p:embed/>
                </p:oleObj>
              </mc:Choice>
              <mc:Fallback>
                <p:oleObj name="think-cell Slide" r:id="rId4" imgW="12700" imgH="12700" progId="TCLayout.ActiveDocument.1">
                  <p:embed/>
                  <p:pic>
                    <p:nvPicPr>
                      <p:cNvPr id="0" name="Picture 97471"/>
                      <p:cNvPicPr/>
                      <p:nvPr/>
                    </p:nvPicPr>
                    <p:blipFill>
                      <a:blip r:embed="rId5"/>
                      <a:stretch>
                        <a:fillRect/>
                      </a:stretch>
                    </p:blipFill>
                    <p:spPr>
                      <a:xfrm>
                        <a:off x="1" y="0"/>
                        <a:ext cx="158750" cy="158750"/>
                      </a:xfrm>
                      <a:prstGeom prst="rect">
                        <a:avLst/>
                      </a:prstGeom>
                    </p:spPr>
                  </p:pic>
                </p:oleObj>
              </mc:Fallback>
            </mc:AlternateContent>
          </a:graphicData>
        </a:graphic>
      </p:graphicFrame>
      <p:pic>
        <p:nvPicPr>
          <p:cNvPr id="12" name="Picture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ltGray">
          <a:xfrm>
            <a:off x="-22676" y="0"/>
            <a:ext cx="9188649" cy="6858000"/>
          </a:xfrm>
          <a:prstGeom prst="rect">
            <a:avLst/>
          </a:prstGeom>
        </p:spPr>
      </p:pic>
      <p:sp>
        <p:nvSpPr>
          <p:cNvPr id="4" name="Working Draft Text" hidden="1"/>
          <p:cNvSpPr txBox="1">
            <a:spLocks noChangeArrowheads="1"/>
          </p:cNvSpPr>
          <p:nvPr/>
        </p:nvSpPr>
        <p:spPr bwMode="auto">
          <a:xfrm>
            <a:off x="8131466" y="228302"/>
            <a:ext cx="835165"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1" baseline="0" noProof="0" dirty="0">
                <a:latin typeface="+mn-lt"/>
                <a:ea typeface="Arial Unicode MS" pitchFamily="34" charset="-128"/>
                <a:cs typeface="Arial Unicode MS" pitchFamily="34" charset="-128"/>
              </a:rPr>
              <a:t>WORKING DRAFT</a:t>
            </a:r>
          </a:p>
        </p:txBody>
      </p:sp>
      <p:sp>
        <p:nvSpPr>
          <p:cNvPr id="6" name="Working Draft" hidden="1"/>
          <p:cNvSpPr txBox="1">
            <a:spLocks noChangeArrowheads="1"/>
          </p:cNvSpPr>
          <p:nvPr/>
        </p:nvSpPr>
        <p:spPr bwMode="auto">
          <a:xfrm>
            <a:off x="8325430" y="387847"/>
            <a:ext cx="641201"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Last Modified 04/01/2017 09:15 India Standard Time</a:t>
            </a:r>
            <a:endParaRPr lang="en-US" sz="675" baseline="0" noProof="0" dirty="0">
              <a:latin typeface="+mn-lt"/>
              <a:ea typeface="Arial Unicode MS" pitchFamily="34" charset="-128"/>
              <a:cs typeface="Arial Unicode MS" pitchFamily="34" charset="-128"/>
            </a:endParaRPr>
          </a:p>
        </p:txBody>
      </p:sp>
      <p:sp>
        <p:nvSpPr>
          <p:cNvPr id="7" name="Printed" hidden="1"/>
          <p:cNvSpPr txBox="1">
            <a:spLocks noChangeArrowheads="1"/>
          </p:cNvSpPr>
          <p:nvPr/>
        </p:nvSpPr>
        <p:spPr bwMode="auto">
          <a:xfrm>
            <a:off x="8621984" y="547393"/>
            <a:ext cx="344646"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o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r" eaLnBrk="1" hangingPunct="1">
              <a:defRPr/>
            </a:pPr>
            <a:r>
              <a:rPr lang="en-US" sz="675" baseline="0" noProof="0">
                <a:latin typeface="+mn-lt"/>
                <a:ea typeface="Arial Unicode MS" pitchFamily="34" charset="-128"/>
                <a:cs typeface="Arial Unicode MS" pitchFamily="34" charset="-128"/>
              </a:rPr>
              <a:t>Printed 8/8/2016 3:35 PM India Standard Time</a:t>
            </a:r>
            <a:endParaRPr lang="en-US" sz="675" baseline="0" noProof="0" dirty="0">
              <a:latin typeface="+mn-lt"/>
              <a:ea typeface="Arial Unicode MS" pitchFamily="34" charset="-128"/>
              <a:cs typeface="Arial Unicode MS" pitchFamily="34" charset="-128"/>
            </a:endParaRPr>
          </a:p>
        </p:txBody>
      </p:sp>
      <p:grpSp>
        <p:nvGrpSpPr>
          <p:cNvPr id="8" name="Title Elements" hidden="1"/>
          <p:cNvGrpSpPr/>
          <p:nvPr userDrawn="1"/>
        </p:nvGrpSpPr>
        <p:grpSpPr bwMode="auto">
          <a:xfrm>
            <a:off x="158751" y="4179431"/>
            <a:ext cx="4210050" cy="377400"/>
            <a:chOff x="1663" y="3142"/>
            <a:chExt cx="3109" cy="233"/>
          </a:xfrm>
        </p:grpSpPr>
        <p:sp>
          <p:nvSpPr>
            <p:cNvPr id="9" name="Document type"/>
            <p:cNvSpPr txBox="1">
              <a:spLocks noChangeArrowheads="1"/>
            </p:cNvSpPr>
            <p:nvPr/>
          </p:nvSpPr>
          <p:spPr bwMode="auto">
            <a:xfrm>
              <a:off x="1663" y="3142"/>
              <a:ext cx="3109" cy="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Document type</a:t>
              </a:r>
            </a:p>
          </p:txBody>
        </p:sp>
        <p:sp>
          <p:nvSpPr>
            <p:cNvPr id="10" name="Date"/>
            <p:cNvSpPr txBox="1">
              <a:spLocks noChangeArrowheads="1"/>
            </p:cNvSpPr>
            <p:nvPr/>
          </p:nvSpPr>
          <p:spPr bwMode="auto">
            <a:xfrm>
              <a:off x="1663" y="3275"/>
              <a:ext cx="3109" cy="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l" eaLnBrk="1" hangingPunct="1">
                <a:defRPr/>
              </a:pPr>
              <a:r>
                <a:rPr lang="en-US" sz="1050" baseline="0" noProof="0" dirty="0">
                  <a:latin typeface="+mn-lt"/>
                </a:rPr>
                <a:t>Date</a:t>
              </a:r>
            </a:p>
          </p:txBody>
        </p:sp>
      </p:grpSp>
      <p:sp>
        <p:nvSpPr>
          <p:cNvPr id="13314" name="Rectangle 1026"/>
          <p:cNvSpPr>
            <a:spLocks noGrp="1" noChangeArrowheads="1"/>
          </p:cNvSpPr>
          <p:nvPr>
            <p:ph type="ctrTitle"/>
          </p:nvPr>
        </p:nvSpPr>
        <p:spPr>
          <a:xfrm>
            <a:off x="158751" y="2189420"/>
            <a:ext cx="4210050" cy="369332"/>
          </a:xfrm>
          <a:prstGeom prst="rect">
            <a:avLst/>
          </a:prstGeom>
        </p:spPr>
        <p:txBody>
          <a:bodyPr wrap="square" anchor="t">
            <a:spAutoFit/>
          </a:bodyPr>
          <a:lstStyle>
            <a:lvl1pPr algn="l">
              <a:defRPr sz="2400" b="0" cap="none" baseline="0">
                <a:solidFill>
                  <a:schemeClr val="tx2"/>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a:xfrm>
            <a:off x="158751" y="3262996"/>
            <a:ext cx="4210050" cy="207749"/>
          </a:xfrm>
          <a:prstGeom prst="rect">
            <a:avLst/>
          </a:prstGeom>
        </p:spPr>
        <p:txBody>
          <a:bodyPr>
            <a:spAutoFit/>
          </a:bodyPr>
          <a:lstStyle>
            <a:lvl1pPr algn="l">
              <a:defRPr sz="1350" baseline="0">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19" name="doc id"/>
          <p:cNvSpPr>
            <a:spLocks noChangeArrowheads="1"/>
          </p:cNvSpPr>
          <p:nvPr userDrawn="1"/>
        </p:nvSpPr>
        <p:spPr bwMode="auto">
          <a:xfrm>
            <a:off x="8296016" y="37255"/>
            <a:ext cx="670614" cy="1247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lstStyle/>
          <a:p>
            <a:pPr algn="r" defTabSz="684530"/>
            <a:endParaRPr lang="en-US" sz="600" baseline="0" noProof="0" dirty="0">
              <a:solidFill>
                <a:srgbClr val="000000"/>
              </a:solidFill>
              <a:latin typeface="+mn-lt"/>
              <a:ea typeface="+mn-ea"/>
            </a:endParaRPr>
          </a:p>
        </p:txBody>
      </p:sp>
      <p:sp>
        <p:nvSpPr>
          <p:cNvPr id="15" name="Rectangle 14"/>
          <p:cNvSpPr/>
          <p:nvPr userDrawn="1"/>
        </p:nvSpPr>
        <p:spPr>
          <a:xfrm>
            <a:off x="4517222" y="2189418"/>
            <a:ext cx="54427" cy="2425730"/>
          </a:xfrm>
          <a:prstGeom prst="rect">
            <a:avLst/>
          </a:prstGeom>
          <a:gradFill>
            <a:gsLst>
              <a:gs pos="0">
                <a:sysClr val="window" lastClr="FFFFFF"/>
              </a:gs>
              <a:gs pos="50000">
                <a:srgbClr val="F79646">
                  <a:lumMod val="60000"/>
                  <a:lumOff val="40000"/>
                </a:srgbClr>
              </a:gs>
              <a:gs pos="100000">
                <a:sysClr val="window" lastClr="FFFFFF"/>
              </a:gs>
            </a:gsLst>
            <a:lin ang="16200000" scaled="0"/>
          </a:gradFill>
          <a:ln w="9525" cap="flat" cmpd="sng" algn="ctr">
            <a:noFill/>
            <a:prstDash val="solid"/>
          </a:ln>
          <a:effectLst/>
        </p:spPr>
        <p:txBody>
          <a:bodyPr lIns="69582" tIns="34795" rIns="69582" bIns="34795" rtlCol="0" anchor="ctr"/>
          <a:lstStyle/>
          <a:p>
            <a:pPr marL="0" marR="0" lvl="0" indent="0" algn="ctr" defTabSz="340995" eaLnBrk="1" fontAlgn="auto" latinLnBrk="0" hangingPunct="1">
              <a:lnSpc>
                <a:spcPct val="100000"/>
              </a:lnSpc>
              <a:spcBef>
                <a:spcPts val="0"/>
              </a:spcBef>
              <a:spcAft>
                <a:spcPts val="0"/>
              </a:spcAft>
              <a:buClrTx/>
              <a:buSzTx/>
              <a:buFontTx/>
              <a:buNone/>
              <a:defRPr/>
            </a:pPr>
            <a:r>
              <a:rPr kumimoji="0" lang="en-GB" sz="1350" b="0" i="0" u="none" strike="noStrike" kern="0" cap="none" spc="0" normalizeH="0" baseline="0" noProof="0" dirty="0">
                <a:ln>
                  <a:noFill/>
                </a:ln>
                <a:solidFill>
                  <a:prstClr val="black"/>
                </a:solidFill>
                <a:effectLst/>
                <a:uLnTx/>
                <a:uFillTx/>
                <a:latin typeface="Calibri" panose="020F0502020204030204"/>
                <a:ea typeface="+mn-ea"/>
                <a:cs typeface="+mn-cs"/>
              </a:rPr>
              <a:t> </a:t>
            </a:r>
          </a:p>
        </p:txBody>
      </p:sp>
      <p:grpSp>
        <p:nvGrpSpPr>
          <p:cNvPr id="3" name="Group 2"/>
          <p:cNvGrpSpPr/>
          <p:nvPr userDrawn="1"/>
        </p:nvGrpSpPr>
        <p:grpSpPr bwMode="ltGray">
          <a:xfrm>
            <a:off x="3546882" y="5486402"/>
            <a:ext cx="2050241" cy="1309285"/>
            <a:chOff x="3540850" y="5393260"/>
            <a:chExt cx="2050240" cy="1309285"/>
          </a:xfrm>
        </p:grpSpPr>
        <p:sp>
          <p:nvSpPr>
            <p:cNvPr id="16" name="TextBox 15"/>
            <p:cNvSpPr txBox="1"/>
            <p:nvPr userDrawn="1"/>
          </p:nvSpPr>
          <p:spPr bwMode="ltGray">
            <a:xfrm>
              <a:off x="3540850" y="6448629"/>
              <a:ext cx="2050240" cy="253916"/>
            </a:xfrm>
            <a:prstGeom prst="rect">
              <a:avLst/>
            </a:prstGeom>
            <a:noFill/>
          </p:spPr>
          <p:txBody>
            <a:bodyPr wrap="none" lIns="0" tIns="0" rIns="0" bIns="0" rtlCol="0" anchor="b">
              <a:spAutoFit/>
            </a:bodyPr>
            <a:lstStyle/>
            <a:p>
              <a:pPr algn="ctr"/>
              <a:r>
                <a:rPr lang="en-US" sz="1650" b="1" dirty="0">
                  <a:latin typeface="+mn-lt"/>
                </a:rPr>
                <a:t>Quality Council of India</a:t>
              </a:r>
            </a:p>
          </p:txBody>
        </p:sp>
        <p:pic>
          <p:nvPicPr>
            <p:cNvPr id="17" name="Picture 16" descr="QCI Logo.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ltGray">
            <a:xfrm>
              <a:off x="4165020" y="5393260"/>
              <a:ext cx="801900" cy="1077288"/>
            </a:xfrm>
            <a:prstGeom prst="rect">
              <a:avLst/>
            </a:prstGeom>
          </p:spPr>
        </p:pic>
      </p:grpSp>
      <p:pic>
        <p:nvPicPr>
          <p:cNvPr id="21" name="Picture 20"/>
          <p:cNvPicPr>
            <a:picLocks noChangeAspect="1"/>
          </p:cNvPicPr>
          <p:nvPr userDrawn="1"/>
        </p:nvPicPr>
        <p:blipFill>
          <a:blip r:embed="rId8" cstate="print"/>
          <a:stretch>
            <a:fillRect/>
          </a:stretch>
        </p:blipFill>
        <p:spPr>
          <a:xfrm>
            <a:off x="5689038" y="2355911"/>
            <a:ext cx="2046685" cy="1082742"/>
          </a:xfrm>
          <a:prstGeom prst="rect">
            <a:avLst/>
          </a:prstGeom>
        </p:spPr>
      </p:pic>
      <p:pic>
        <p:nvPicPr>
          <p:cNvPr id="20" name="Picture 19"/>
          <p:cNvPicPr>
            <a:picLocks noChangeAspect="1"/>
          </p:cNvPicPr>
          <p:nvPr userDrawn="1"/>
        </p:nvPicPr>
        <p:blipFill rotWithShape="1">
          <a:blip r:embed="rId9">
            <a:extLst>
              <a:ext uri="{28A0092B-C50C-407E-A947-70E740481C1C}">
                <a14:useLocalDpi xmlns:a14="http://schemas.microsoft.com/office/drawing/2010/main" val="0"/>
              </a:ext>
            </a:extLst>
          </a:blip>
          <a:srcRect l="31570" r="35175" b="34349"/>
          <a:stretch/>
        </p:blipFill>
        <p:spPr>
          <a:xfrm>
            <a:off x="3510819" y="50134"/>
            <a:ext cx="2012806" cy="190728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bg bwMode="ltGray">
      <p:bgPr>
        <a:solidFill>
          <a:srgbClr val="FFFFFF"/>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98324" name="think-cell Slide" r:id="rId4" imgW="4445" imgH="4445" progId="TCLayout.ActiveDocument.1">
                  <p:embed/>
                </p:oleObj>
              </mc:Choice>
              <mc:Fallback>
                <p:oleObj name="think-cell Slide" r:id="rId4" imgW="4445" imgH="4445" progId="TCLayout.ActiveDocument.1">
                  <p:embed/>
                  <p:pic>
                    <p:nvPicPr>
                      <p:cNvPr id="0" name="Object 2"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2" name="2. Slide Title"/>
          <p:cNvSpPr>
            <a:spLocks noGrp="1"/>
          </p:cNvSpPr>
          <p:nvPr>
            <p:ph type="title"/>
          </p:nvPr>
        </p:nvSpPr>
        <p:spPr>
          <a:xfrm>
            <a:off x="172517" y="380591"/>
            <a:ext cx="6996687" cy="307777"/>
          </a:xfrm>
          <a:prstGeom prst="rect">
            <a:avLst/>
          </a:prstGeom>
        </p:spPr>
        <p:txBody>
          <a:bodyPr/>
          <a:lstStyle>
            <a:lvl1pPr>
              <a:defRPr sz="2000">
                <a:latin typeface="+mj-lt"/>
                <a:ea typeface="Arial Unicode MS" pitchFamily="34" charset="-128"/>
                <a:cs typeface="Arial Unicode MS" pitchFamily="34" charset="-128"/>
              </a:defRPr>
            </a:lvl1pPr>
          </a:lstStyle>
          <a:p>
            <a:r>
              <a:rPr lang="en-US"/>
              <a:t>Click to edit Master title style</a:t>
            </a:r>
          </a:p>
        </p:txBody>
      </p:sp>
      <p:sp>
        <p:nvSpPr>
          <p:cNvPr id="4" name="Right Arrow 3">
            <a:hlinkClick r:id="rId6" action="ppaction://hlinksldjump"/>
          </p:cNvPr>
          <p:cNvSpPr/>
          <p:nvPr userDrawn="1"/>
        </p:nvSpPr>
        <p:spPr>
          <a:xfrm rot="10800000">
            <a:off x="8212927" y="6642608"/>
            <a:ext cx="292897" cy="194396"/>
          </a:xfrm>
          <a:prstGeom prst="rightArrow">
            <a:avLst>
              <a:gd name="adj1" fmla="val 58840"/>
              <a:gd name="adj2" fmla="val 56452"/>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Objective">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lvl1pPr>
              <a:defRPr/>
            </a:lvl1pPr>
          </a:lstStyle>
          <a:p>
            <a:pPr>
              <a:defRPr/>
            </a:pPr>
            <a:endParaRPr lang="en-US" dirty="0">
              <a:solidFill>
                <a:srgbClr val="2F5897"/>
              </a:solidFill>
            </a:endParaRPr>
          </a:p>
        </p:txBody>
      </p:sp>
      <p:sp>
        <p:nvSpPr>
          <p:cNvPr id="6" name="Rectangle 5"/>
          <p:cNvSpPr/>
          <p:nvPr userDrawn="1"/>
        </p:nvSpPr>
        <p:spPr>
          <a:xfrm>
            <a:off x="1397980" y="1684892"/>
            <a:ext cx="7130561" cy="1726524"/>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IN" sz="3600" b="1" dirty="0"/>
              <a:t>OBJECTIVE</a:t>
            </a:r>
          </a:p>
        </p:txBody>
      </p:sp>
      <p:pic>
        <p:nvPicPr>
          <p:cNvPr id="7" name="Picture 2" descr="C:\Users\Hitesh S\Desktop\focus-dar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9767" y="1042430"/>
            <a:ext cx="3185592" cy="2774949"/>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Content Placeholder 2"/>
          <p:cNvSpPr>
            <a:spLocks noGrp="1"/>
          </p:cNvSpPr>
          <p:nvPr>
            <p:ph idx="1"/>
          </p:nvPr>
        </p:nvSpPr>
        <p:spPr>
          <a:xfrm>
            <a:off x="2501808" y="4160406"/>
            <a:ext cx="4389768" cy="923330"/>
          </a:xfrm>
        </p:spPr>
        <p:txBody>
          <a:bodyPr/>
          <a:lstStyle>
            <a:lvl1pPr algn="ctr">
              <a:defRPr/>
            </a:lvl1pPr>
            <a:lvl2pPr algn="ctr">
              <a:defRPr/>
            </a:lvl2pPr>
            <a:lvl3pPr algn="ctr">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ight Arrow 7">
            <a:hlinkClick r:id="rId3" action="ppaction://hlinksldjump"/>
          </p:cNvPr>
          <p:cNvSpPr/>
          <p:nvPr userDrawn="1"/>
        </p:nvSpPr>
        <p:spPr>
          <a:xfrm rot="10800000">
            <a:off x="8212927" y="6642608"/>
            <a:ext cx="292897" cy="194396"/>
          </a:xfrm>
          <a:prstGeom prst="rightArrow">
            <a:avLst>
              <a:gd name="adj1" fmla="val 58840"/>
              <a:gd name="adj2" fmla="val 56452"/>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1D8BD707-D9CF-40AE-B4C6-C98DA3205C09}" type="datetimeFigureOut">
              <a:rPr lang="en-US" smtClean="0"/>
              <a:t>06-Nov-17</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a:xfrm>
            <a:off x="3124200" y="6248400"/>
            <a:ext cx="2895600" cy="457200"/>
          </a:xfrm>
          <a:prstGeom prst="rect">
            <a:avLst/>
          </a:prstGeom>
        </p:spPr>
        <p:txBody>
          <a:bodyPr/>
          <a:lstStyle>
            <a:lvl1pPr>
              <a:defRPr>
                <a:ea typeface="MS PGothic" panose="020B0600070205080204" pitchFamily="34" charset="-128"/>
                <a:cs typeface="Arial" panose="020B0604020202020204" pitchFamily="34" charset="0"/>
              </a:defRPr>
            </a:lvl1pPr>
          </a:lstStyle>
          <a:p>
            <a:pPr algn="ctr" fontAlgn="base">
              <a:spcBef>
                <a:spcPct val="0"/>
              </a:spcBef>
              <a:spcAft>
                <a:spcPct val="0"/>
              </a:spcAft>
              <a:defRPr/>
            </a:pPr>
            <a:endParaRPr lang="en-US" sz="1200">
              <a:solidFill>
                <a:srgbClr val="000000"/>
              </a:solidFill>
            </a:endParaRPr>
          </a:p>
        </p:txBody>
      </p:sp>
      <p:sp>
        <p:nvSpPr>
          <p:cNvPr id="3" name="Rectangle 4"/>
          <p:cNvSpPr>
            <a:spLocks noGrp="1" noChangeArrowheads="1"/>
          </p:cNvSpPr>
          <p:nvPr>
            <p:ph type="sldNum" sz="quarter" idx="11"/>
          </p:nvPr>
        </p:nvSpPr>
        <p:spPr/>
        <p:txBody>
          <a:bodyPr/>
          <a:lstStyle>
            <a:lvl1pPr>
              <a:defRPr>
                <a:ea typeface="MS PGothic" panose="020B0600070205080204" pitchFamily="34" charset="-128"/>
                <a:cs typeface="Arial" panose="020B0604020202020204" pitchFamily="34" charset="0"/>
              </a:defRPr>
            </a:lvl1pPr>
          </a:lstStyle>
          <a:p>
            <a:pPr>
              <a:defRPr/>
            </a:pPr>
            <a:fld id="{F7B5D3DE-8322-4991-9993-46EAAAB1DD7E}"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77684"/>
            <a:ext cx="8229600" cy="219291"/>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341439"/>
            <a:ext cx="4038600" cy="9233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341439"/>
            <a:ext cx="4038600" cy="9233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endParaRPr lang="en-GB" altLang="en-US">
              <a:solidFill>
                <a:srgbClr val="FFFFFF"/>
              </a:solidFill>
            </a:endParaRPr>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GB" altLang="en-US">
              <a:solidFill>
                <a:srgbClr val="FFFFFF"/>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53E792E4-1D09-45C5-B67F-91DC597260BB}" type="slidenum">
              <a:rPr lang="en-GB" altLang="en-US">
                <a:solidFill>
                  <a:srgbClr val="FFFFFF"/>
                </a:solidFill>
              </a:rPr>
              <a:t>‹#›</a:t>
            </a:fld>
            <a:endParaRPr lang="en-GB" altLang="en-US">
              <a:solidFill>
                <a:srgbClr val="FFFFFF"/>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128425"/>
            <a:ext cx="8229600" cy="292388"/>
          </a:xfrm>
        </p:spPr>
        <p:txBody>
          <a:bodyPr/>
          <a:lstStyle/>
          <a:p>
            <a:r>
              <a:rPr lang="en-US"/>
              <a:t>Click to edit Master title style</a:t>
            </a:r>
          </a:p>
        </p:txBody>
      </p:sp>
      <p:sp>
        <p:nvSpPr>
          <p:cNvPr id="3" name="Table Placeholder 2"/>
          <p:cNvSpPr>
            <a:spLocks noGrp="1"/>
          </p:cNvSpPr>
          <p:nvPr>
            <p:ph type="tbl" idx="1" hasCustomPrompt="1"/>
          </p:nvPr>
        </p:nvSpPr>
        <p:spPr>
          <a:xfrm>
            <a:off x="457200" y="1600206"/>
            <a:ext cx="8229600" cy="4530725"/>
          </a:xfrm>
        </p:spPr>
        <p:txBody>
          <a:bodyPr rtlCol="0">
            <a:normAutofit/>
          </a:bodyPr>
          <a:lstStyle/>
          <a:p>
            <a:pPr lvl="0"/>
            <a:r>
              <a:rPr lang="en-US" noProof="0"/>
              <a:t>Click icon to add table</a:t>
            </a:r>
          </a:p>
        </p:txBody>
      </p:sp>
      <p:sp>
        <p:nvSpPr>
          <p:cNvPr id="4" name="Rectangle 45"/>
          <p:cNvSpPr>
            <a:spLocks noGrp="1" noChangeArrowheads="1"/>
          </p:cNvSpPr>
          <p:nvPr>
            <p:ph type="ftr" sz="quarter" idx="10"/>
          </p:nvPr>
        </p:nvSpPr>
        <p:spPr>
          <a:xfrm>
            <a:off x="3124200" y="6248400"/>
            <a:ext cx="2895600" cy="457200"/>
          </a:xfrm>
          <a:prstGeom prst="rect">
            <a:avLst/>
          </a:prstGeom>
        </p:spPr>
        <p:txBody>
          <a:bodyPr/>
          <a:lstStyle>
            <a:lvl1pPr eaLnBrk="0" hangingPunct="0">
              <a:defRPr sz="1350">
                <a:solidFill>
                  <a:srgbClr val="629DD1"/>
                </a:solidFill>
                <a:latin typeface="Arial" panose="020B0604020202020204" pitchFamily="34" charset="0"/>
                <a:ea typeface="+mn-ea"/>
                <a:cs typeface="Arial" panose="020B0604020202020204" pitchFamily="34" charset="0"/>
              </a:defRPr>
            </a:lvl1pPr>
          </a:lstStyle>
          <a:p>
            <a:endParaRPr lang="en-GB"/>
          </a:p>
        </p:txBody>
      </p:sp>
      <p:sp>
        <p:nvSpPr>
          <p:cNvPr id="5" name="Rectangle 46"/>
          <p:cNvSpPr>
            <a:spLocks noGrp="1" noChangeArrowheads="1"/>
          </p:cNvSpPr>
          <p:nvPr>
            <p:ph type="sldNum" sz="quarter" idx="11"/>
          </p:nvPr>
        </p:nvSpPr>
        <p:spPr/>
        <p:txBody>
          <a:bodyPr/>
          <a:lstStyle>
            <a:lvl1pPr>
              <a:defRPr>
                <a:solidFill>
                  <a:srgbClr val="000000"/>
                </a:solidFill>
                <a:ea typeface="MS PGothic" panose="020B0600070205080204" pitchFamily="34" charset="-128"/>
                <a:cs typeface="Arial" panose="020B0604020202020204" pitchFamily="34" charset="0"/>
              </a:defRPr>
            </a:lvl1pPr>
          </a:lstStyle>
          <a:p>
            <a:fld id="{87FA980F-A1AC-4001-9C01-305F69180B5E}" type="slidenum">
              <a:rPr lang="en-GB" smtClean="0"/>
              <a:t>‹#›</a:t>
            </a:fld>
            <a:endParaRPr lang="en-GB"/>
          </a:p>
        </p:txBody>
      </p:sp>
    </p:spTree>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tags" Target="../tags/tag5.xml"/><Relationship Id="rId26" Type="http://schemas.openxmlformats.org/officeDocument/2006/relationships/tags" Target="../tags/tag13.xml"/><Relationship Id="rId3" Type="http://schemas.openxmlformats.org/officeDocument/2006/relationships/slideLayout" Target="../slideLayouts/slideLayout3.xml"/><Relationship Id="rId21" Type="http://schemas.openxmlformats.org/officeDocument/2006/relationships/tags" Target="../tags/tag8.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4.xml"/><Relationship Id="rId25" Type="http://schemas.openxmlformats.org/officeDocument/2006/relationships/tags" Target="../tags/tag12.xml"/><Relationship Id="rId33" Type="http://schemas.openxmlformats.org/officeDocument/2006/relationships/oleObject" Target="../embeddings/oleObject1.bin"/><Relationship Id="rId38"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tags" Target="../tags/tag3.xml"/><Relationship Id="rId20" Type="http://schemas.openxmlformats.org/officeDocument/2006/relationships/tags" Target="../tags/tag7.xml"/><Relationship Id="rId29" Type="http://schemas.openxmlformats.org/officeDocument/2006/relationships/tags" Target="../tags/tag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1.xml"/><Relationship Id="rId32" Type="http://schemas.openxmlformats.org/officeDocument/2006/relationships/tags" Target="../tags/tag19.xml"/><Relationship Id="rId37" Type="http://schemas.openxmlformats.org/officeDocument/2006/relationships/image" Target="../media/image4.jpeg"/><Relationship Id="rId5" Type="http://schemas.openxmlformats.org/officeDocument/2006/relationships/slideLayout" Target="../slideLayouts/slideLayout5.xml"/><Relationship Id="rId15" Type="http://schemas.openxmlformats.org/officeDocument/2006/relationships/tags" Target="../tags/tag2.xml"/><Relationship Id="rId23" Type="http://schemas.openxmlformats.org/officeDocument/2006/relationships/tags" Target="../tags/tag10.xml"/><Relationship Id="rId28" Type="http://schemas.openxmlformats.org/officeDocument/2006/relationships/tags" Target="../tags/tag15.xml"/><Relationship Id="rId36" Type="http://schemas.openxmlformats.org/officeDocument/2006/relationships/image" Target="../media/image3.jpeg"/><Relationship Id="rId10" Type="http://schemas.openxmlformats.org/officeDocument/2006/relationships/slideLayout" Target="../slideLayouts/slideLayout10.xml"/><Relationship Id="rId19" Type="http://schemas.openxmlformats.org/officeDocument/2006/relationships/tags" Target="../tags/tag6.xml"/><Relationship Id="rId31" Type="http://schemas.openxmlformats.org/officeDocument/2006/relationships/tags" Target="../tags/tag1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 Id="rId22" Type="http://schemas.openxmlformats.org/officeDocument/2006/relationships/tags" Target="../tags/tag9.xml"/><Relationship Id="rId27" Type="http://schemas.openxmlformats.org/officeDocument/2006/relationships/tags" Target="../tags/tag14.xml"/><Relationship Id="rId30" Type="http://schemas.openxmlformats.org/officeDocument/2006/relationships/tags" Target="../tags/tag17.xml"/><Relationship Id="rId35"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p:nvPr>
            <p:custDataLst>
              <p:tags r:id="rId14"/>
            </p:custDataLst>
          </p:nvPr>
        </p:nvGraphicFramePr>
        <p:xfrm>
          <a:off x="0" y="0"/>
          <a:ext cx="161984" cy="161974"/>
        </p:xfrm>
        <a:graphic>
          <a:graphicData uri="http://schemas.openxmlformats.org/presentationml/2006/ole">
            <mc:AlternateContent xmlns:mc="http://schemas.openxmlformats.org/markup-compatibility/2006">
              <mc:Choice xmlns:v="urn:schemas-microsoft-com:vml" Requires="v">
                <p:oleObj spid="_x0000_s1644" name="think-cell Slide" r:id="rId33" imgW="12700" imgH="12700" progId="TCLayout.ActiveDocument.1">
                  <p:embed/>
                </p:oleObj>
              </mc:Choice>
              <mc:Fallback>
                <p:oleObj name="think-cell Slide" r:id="rId33" imgW="12700" imgH="12700" progId="TCLayout.ActiveDocument.1">
                  <p:embed/>
                  <p:pic>
                    <p:nvPicPr>
                      <p:cNvPr id="0" name="Object 1" hidden="1"/>
                      <p:cNvPicPr/>
                      <p:nvPr/>
                    </p:nvPicPr>
                    <p:blipFill>
                      <a:blip r:embed="rId34"/>
                      <a:stretch>
                        <a:fillRect/>
                      </a:stretch>
                    </p:blipFill>
                    <p:spPr>
                      <a:xfrm>
                        <a:off x="0" y="0"/>
                        <a:ext cx="161984" cy="161974"/>
                      </a:xfrm>
                      <a:prstGeom prst="rect">
                        <a:avLst/>
                      </a:prstGeom>
                    </p:spPr>
                  </p:pic>
                </p:oleObj>
              </mc:Fallback>
            </mc:AlternateContent>
          </a:graphicData>
        </a:graphic>
      </p:graphicFrame>
      <p:sp>
        <p:nvSpPr>
          <p:cNvPr id="1034" name="Working Draft" hidden="1"/>
          <p:cNvSpPr txBox="1">
            <a:spLocks noChangeArrowheads="1"/>
          </p:cNvSpPr>
          <p:nvPr/>
        </p:nvSpPr>
        <p:spPr bwMode="auto">
          <a:xfrm rot="5400000">
            <a:off x="8454767" y="2073867"/>
            <a:ext cx="1235916" cy="69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defRPr/>
            </a:pPr>
            <a:r>
              <a:rPr lang="en-US" sz="450" baseline="0" noProof="0">
                <a:latin typeface="+mn-lt"/>
                <a:ea typeface="+mn-ea"/>
              </a:rPr>
              <a:t>Last Modified 04/01/2017 09:15 India Standard Time</a:t>
            </a:r>
            <a:endParaRPr lang="en-US" sz="1200" baseline="0" noProof="0" dirty="0">
              <a:latin typeface="+mn-lt"/>
              <a:ea typeface="+mn-ea"/>
            </a:endParaRPr>
          </a:p>
        </p:txBody>
      </p:sp>
      <p:sp>
        <p:nvSpPr>
          <p:cNvPr id="1035" name="Printed" hidden="1"/>
          <p:cNvSpPr txBox="1">
            <a:spLocks noChangeArrowheads="1"/>
          </p:cNvSpPr>
          <p:nvPr/>
        </p:nvSpPr>
        <p:spPr bwMode="auto">
          <a:xfrm rot="5400000">
            <a:off x="8524501" y="4210468"/>
            <a:ext cx="1096454" cy="69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defRPr/>
            </a:pPr>
            <a:r>
              <a:rPr lang="en-US" sz="450" baseline="0" noProof="0">
                <a:latin typeface="+mn-lt"/>
                <a:ea typeface="+mn-ea"/>
              </a:rPr>
              <a:t>Printed 8/8/2016 3:35 PM India Standard Time</a:t>
            </a:r>
            <a:endParaRPr lang="en-US" sz="1200" baseline="0" noProof="0" dirty="0">
              <a:latin typeface="+mn-lt"/>
              <a:ea typeface="+mn-ea"/>
            </a:endParaRPr>
          </a:p>
        </p:txBody>
      </p:sp>
      <p:sp>
        <p:nvSpPr>
          <p:cNvPr id="10" name="1. On-page tracker" hidden="1"/>
          <p:cNvSpPr>
            <a:spLocks noChangeArrowheads="1"/>
          </p:cNvSpPr>
          <p:nvPr/>
        </p:nvSpPr>
        <p:spPr bwMode="auto">
          <a:xfrm>
            <a:off x="172517" y="8296"/>
            <a:ext cx="424796"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900" baseline="0" noProof="0" dirty="0">
                <a:solidFill>
                  <a:srgbClr val="808080"/>
                </a:solidFill>
                <a:latin typeface="+mn-lt"/>
                <a:ea typeface="+mj-ea"/>
              </a:rPr>
              <a:t>TRACKER</a:t>
            </a:r>
          </a:p>
        </p:txBody>
      </p:sp>
      <p:sp>
        <p:nvSpPr>
          <p:cNvPr id="11" name="3. Unit of measure" hidden="1"/>
          <p:cNvSpPr txBox="1">
            <a:spLocks noChangeArrowheads="1"/>
          </p:cNvSpPr>
          <p:nvPr/>
        </p:nvSpPr>
        <p:spPr bwMode="auto">
          <a:xfrm>
            <a:off x="172517" y="830011"/>
            <a:ext cx="8794113" cy="1846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panose="020B0604020202020204" pitchFamily="34" charset="0"/>
              </a:defRPr>
            </a:lvl1pPr>
            <a:lvl2pPr marL="447675" defTabSz="895350">
              <a:defRPr sz="2400">
                <a:solidFill>
                  <a:schemeClr val="tx1"/>
                </a:solidFill>
                <a:latin typeface="Arial" panose="020B0604020202020204" pitchFamily="34" charset="0"/>
              </a:defRPr>
            </a:lvl2pPr>
            <a:lvl3pPr marL="895350" defTabSz="895350">
              <a:defRPr sz="2400">
                <a:solidFill>
                  <a:schemeClr val="tx1"/>
                </a:solidFill>
                <a:latin typeface="Arial" panose="020B0604020202020204" pitchFamily="34" charset="0"/>
              </a:defRPr>
            </a:lvl3pPr>
            <a:lvl4pPr marL="1344930" defTabSz="895350">
              <a:defRPr sz="2400">
                <a:solidFill>
                  <a:schemeClr val="tx1"/>
                </a:solidFill>
                <a:latin typeface="Arial" panose="020B0604020202020204" pitchFamily="34" charset="0"/>
              </a:defRPr>
            </a:lvl4pPr>
            <a:lvl5pPr marL="1792605" defTabSz="895350">
              <a:defRPr sz="2400">
                <a:solidFill>
                  <a:schemeClr val="tx1"/>
                </a:solidFill>
                <a:latin typeface="Arial" panose="020B0604020202020204" pitchFamily="34" charset="0"/>
              </a:defRPr>
            </a:lvl5pPr>
            <a:lvl6pPr marL="2249805" defTabSz="895350" fontAlgn="base">
              <a:spcBef>
                <a:spcPct val="0"/>
              </a:spcBef>
              <a:spcAft>
                <a:spcPct val="0"/>
              </a:spcAft>
              <a:defRPr sz="2400">
                <a:solidFill>
                  <a:schemeClr val="tx1"/>
                </a:solidFill>
                <a:latin typeface="Arial" panose="020B0604020202020204" pitchFamily="34" charset="0"/>
              </a:defRPr>
            </a:lvl6pPr>
            <a:lvl7pPr marL="2707005" defTabSz="895350" fontAlgn="base">
              <a:spcBef>
                <a:spcPct val="0"/>
              </a:spcBef>
              <a:spcAft>
                <a:spcPct val="0"/>
              </a:spcAft>
              <a:defRPr sz="2400">
                <a:solidFill>
                  <a:schemeClr val="tx1"/>
                </a:solidFill>
                <a:latin typeface="Arial" panose="020B0604020202020204" pitchFamily="34" charset="0"/>
              </a:defRPr>
            </a:lvl7pPr>
            <a:lvl8pPr marL="3164205" defTabSz="895350" fontAlgn="base">
              <a:spcBef>
                <a:spcPct val="0"/>
              </a:spcBef>
              <a:spcAft>
                <a:spcPct val="0"/>
              </a:spcAft>
              <a:defRPr sz="2400">
                <a:solidFill>
                  <a:schemeClr val="tx1"/>
                </a:solidFill>
                <a:latin typeface="Arial" panose="020B0604020202020204" pitchFamily="34" charset="0"/>
              </a:defRPr>
            </a:lvl8pPr>
            <a:lvl9pPr marL="3621405" defTabSz="895350" fontAlgn="base">
              <a:spcBef>
                <a:spcPct val="0"/>
              </a:spcBef>
              <a:spcAft>
                <a:spcPct val="0"/>
              </a:spcAft>
              <a:defRPr sz="2400">
                <a:solidFill>
                  <a:schemeClr val="tx1"/>
                </a:solidFill>
                <a:latin typeface="Arial" panose="020B0604020202020204" pitchFamily="34" charset="0"/>
              </a:defRPr>
            </a:lvl9pPr>
          </a:lstStyle>
          <a:p>
            <a:pPr>
              <a:defRPr/>
            </a:pPr>
            <a:r>
              <a:rPr lang="en-US" sz="1200" baseline="0" noProof="0" dirty="0">
                <a:solidFill>
                  <a:srgbClr val="808080"/>
                </a:solidFill>
                <a:latin typeface="+mn-lt"/>
              </a:rPr>
              <a:t>Unit of measure</a:t>
            </a:r>
          </a:p>
        </p:txBody>
      </p:sp>
      <p:grpSp>
        <p:nvGrpSpPr>
          <p:cNvPr id="15" name="ACET" hidden="1"/>
          <p:cNvGrpSpPr/>
          <p:nvPr/>
        </p:nvGrpSpPr>
        <p:grpSpPr bwMode="auto">
          <a:xfrm>
            <a:off x="2377117" y="1867595"/>
            <a:ext cx="4389768" cy="434092"/>
            <a:chOff x="915" y="762"/>
            <a:chExt cx="2686" cy="268"/>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62"/>
              <a:ext cx="2686" cy="268"/>
            </a:xfrm>
            <a:prstGeom prst="leftRightArrow">
              <a:avLst>
                <a:gd name="adj1" fmla="val 100000"/>
                <a:gd name="adj2" fmla="val 0"/>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sz="1350" b="1" baseline="0" noProof="0" dirty="0">
                  <a:latin typeface="+mn-lt"/>
                  <a:ea typeface="+mn-ea"/>
                </a:rPr>
                <a:t>Title</a:t>
              </a:r>
            </a:p>
            <a:p>
              <a:r>
                <a:rPr lang="en-US" sz="1350" baseline="0" noProof="0" dirty="0">
                  <a:solidFill>
                    <a:srgbClr val="808080"/>
                  </a:solidFill>
                  <a:latin typeface="+mn-lt"/>
                  <a:ea typeface="+mn-ea"/>
                </a:rPr>
                <a:t>Unit of measure</a:t>
              </a:r>
            </a:p>
          </p:txBody>
        </p:sp>
      </p:grpSp>
      <p:grpSp>
        <p:nvGrpSpPr>
          <p:cNvPr id="22" name="LegendBoxes" hidden="1"/>
          <p:cNvGrpSpPr/>
          <p:nvPr/>
        </p:nvGrpSpPr>
        <p:grpSpPr bwMode="auto">
          <a:xfrm>
            <a:off x="8263380" y="889002"/>
            <a:ext cx="593726" cy="984251"/>
            <a:chOff x="4936" y="176"/>
            <a:chExt cx="374" cy="620"/>
          </a:xfrm>
        </p:grpSpPr>
        <p:sp>
          <p:nvSpPr>
            <p:cNvPr id="23" name="Legend1"/>
            <p:cNvSpPr>
              <a:spLocks noChangeArrowheads="1"/>
            </p:cNvSpPr>
            <p:nvPr/>
          </p:nvSpPr>
          <p:spPr bwMode="auto">
            <a:xfrm>
              <a:off x="5096" y="176"/>
              <a:ext cx="214" cy="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24"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25" name="Legend2"/>
            <p:cNvSpPr>
              <a:spLocks noChangeArrowheads="1"/>
            </p:cNvSpPr>
            <p:nvPr/>
          </p:nvSpPr>
          <p:spPr bwMode="auto">
            <a:xfrm>
              <a:off x="5096" y="346"/>
              <a:ext cx="214" cy="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26"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27" name="Legend3"/>
            <p:cNvSpPr>
              <a:spLocks noChangeArrowheads="1"/>
            </p:cNvSpPr>
            <p:nvPr/>
          </p:nvSpPr>
          <p:spPr bwMode="auto">
            <a:xfrm>
              <a:off x="5096" y="517"/>
              <a:ext cx="214" cy="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28"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29" name="Legend4"/>
            <p:cNvSpPr>
              <a:spLocks noChangeArrowheads="1"/>
            </p:cNvSpPr>
            <p:nvPr/>
          </p:nvSpPr>
          <p:spPr bwMode="auto">
            <a:xfrm>
              <a:off x="5096" y="688"/>
              <a:ext cx="214" cy="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30"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31" name="LegendLines" hidden="1"/>
          <p:cNvGrpSpPr/>
          <p:nvPr/>
        </p:nvGrpSpPr>
        <p:grpSpPr bwMode="auto">
          <a:xfrm>
            <a:off x="7955400" y="889002"/>
            <a:ext cx="901701" cy="684213"/>
            <a:chOff x="4750" y="176"/>
            <a:chExt cx="568" cy="431"/>
          </a:xfrm>
        </p:grpSpPr>
        <p:sp>
          <p:nvSpPr>
            <p:cNvPr id="32" name="LineLegend1"/>
            <p:cNvSpPr>
              <a:spLocks noChangeShapeType="1"/>
            </p:cNvSpPr>
            <p:nvPr/>
          </p:nvSpPr>
          <p:spPr bwMode="auto">
            <a:xfrm>
              <a:off x="4750" y="233"/>
              <a:ext cx="288" cy="0"/>
            </a:xfrm>
            <a:prstGeom prst="line">
              <a:avLst/>
            </a:prstGeom>
            <a:noFill/>
            <a:ln w="28575">
              <a:solidFill>
                <a:schemeClr val="accent3"/>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900">
                <a:latin typeface="+mn-lt"/>
              </a:endParaRPr>
            </a:p>
          </p:txBody>
        </p:sp>
        <p:sp>
          <p:nvSpPr>
            <p:cNvPr id="33" name="LineLegend2"/>
            <p:cNvSpPr>
              <a:spLocks noChangeShapeType="1"/>
            </p:cNvSpPr>
            <p:nvPr/>
          </p:nvSpPr>
          <p:spPr bwMode="auto">
            <a:xfrm>
              <a:off x="4750" y="402"/>
              <a:ext cx="288" cy="0"/>
            </a:xfrm>
            <a:prstGeom prst="line">
              <a:avLst/>
            </a:prstGeom>
            <a:noFill/>
            <a:ln w="28575">
              <a:solidFill>
                <a:schemeClr val="accent3"/>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900">
                <a:latin typeface="+mn-lt"/>
              </a:endParaRPr>
            </a:p>
          </p:txBody>
        </p:sp>
        <p:sp>
          <p:nvSpPr>
            <p:cNvPr id="34" name="LineLegend3"/>
            <p:cNvSpPr>
              <a:spLocks noChangeShapeType="1"/>
            </p:cNvSpPr>
            <p:nvPr/>
          </p:nvSpPr>
          <p:spPr bwMode="auto">
            <a:xfrm>
              <a:off x="4750" y="577"/>
              <a:ext cx="288" cy="0"/>
            </a:xfrm>
            <a:prstGeom prst="line">
              <a:avLst/>
            </a:prstGeom>
            <a:noFill/>
            <a:ln w="28575">
              <a:solidFill>
                <a:schemeClr val="accent3"/>
              </a:solidFill>
              <a:prstDash val="sysDot"/>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900">
                <a:latin typeface="+mn-lt"/>
              </a:endParaRPr>
            </a:p>
          </p:txBody>
        </p:sp>
        <p:sp>
          <p:nvSpPr>
            <p:cNvPr id="35" name="Legend1"/>
            <p:cNvSpPr>
              <a:spLocks noChangeArrowheads="1"/>
            </p:cNvSpPr>
            <p:nvPr/>
          </p:nvSpPr>
          <p:spPr bwMode="auto">
            <a:xfrm>
              <a:off x="5104" y="176"/>
              <a:ext cx="214" cy="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36" name="Legend2"/>
            <p:cNvSpPr>
              <a:spLocks noChangeArrowheads="1"/>
            </p:cNvSpPr>
            <p:nvPr/>
          </p:nvSpPr>
          <p:spPr bwMode="auto">
            <a:xfrm>
              <a:off x="5104" y="344"/>
              <a:ext cx="214" cy="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37" name="Legend3"/>
            <p:cNvSpPr>
              <a:spLocks noChangeArrowheads="1"/>
            </p:cNvSpPr>
            <p:nvPr/>
          </p:nvSpPr>
          <p:spPr bwMode="auto">
            <a:xfrm>
              <a:off x="5104" y="520"/>
              <a:ext cx="214" cy="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grpSp>
      <p:grpSp>
        <p:nvGrpSpPr>
          <p:cNvPr id="38" name="Sticker" hidden="1"/>
          <p:cNvGrpSpPr/>
          <p:nvPr/>
        </p:nvGrpSpPr>
        <p:grpSpPr bwMode="auto">
          <a:xfrm>
            <a:off x="8296124" y="889001"/>
            <a:ext cx="670505" cy="166199"/>
            <a:chOff x="8070270" y="285750"/>
            <a:chExt cx="670505" cy="166199"/>
          </a:xfrm>
        </p:grpSpPr>
        <p:sp>
          <p:nvSpPr>
            <p:cNvPr id="39" name="StickerRectangle"/>
            <p:cNvSpPr>
              <a:spLocks noChangeArrowheads="1"/>
            </p:cNvSpPr>
            <p:nvPr/>
          </p:nvSpPr>
          <p:spPr bwMode="auto">
            <a:xfrm>
              <a:off x="8070270" y="285750"/>
              <a:ext cx="670505" cy="166199"/>
            </a:xfrm>
            <a:prstGeom prst="leftRightArrow">
              <a:avLst>
                <a:gd name="adj1" fmla="val 100000"/>
                <a:gd name="adj2" fmla="val 0"/>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671195">
                <a:buClr>
                  <a:schemeClr val="tx2"/>
                </a:buClr>
              </a:pPr>
              <a:r>
                <a:rPr lang="en-US" sz="900" dirty="0">
                  <a:solidFill>
                    <a:srgbClr val="808080"/>
                  </a:solidFill>
                  <a:latin typeface="+mn-lt"/>
                </a:rPr>
                <a:t>PRELIMINARY</a:t>
              </a:r>
            </a:p>
          </p:txBody>
        </p:sp>
        <p:cxnSp>
          <p:nvCxnSpPr>
            <p:cNvPr id="40" name="AutoShape 31"/>
            <p:cNvCxnSpPr>
              <a:cxnSpLocks noChangeShapeType="1"/>
              <a:stCxn id="39" idx="2"/>
              <a:endCxn id="39" idx="4"/>
            </p:cNvCxnSpPr>
            <p:nvPr/>
          </p:nvCxnSpPr>
          <p:spPr bwMode="auto">
            <a:xfrm>
              <a:off x="8070270" y="285750"/>
              <a:ext cx="0" cy="166199"/>
            </a:xfrm>
            <a:prstGeom prst="straightConnector1">
              <a:avLst/>
            </a:prstGeom>
            <a:noFill/>
            <a:ln w="9525">
              <a:solidFill>
                <a:srgbClr val="808080"/>
              </a:solidFill>
              <a:round/>
            </a:ln>
            <a:extLst>
              <a:ext uri="{909E8E84-426E-40dd-AFC4-6F175D3DCCD1}">
                <a14:hiddenFill xmlns="" xmlns:a14="http://schemas.microsoft.com/office/drawing/2010/main">
                  <a:noFill/>
                </a14:hiddenFill>
              </a:ext>
            </a:extLst>
          </p:spPr>
        </p:cxnSp>
        <p:cxnSp>
          <p:nvCxnSpPr>
            <p:cNvPr id="41" name="AutoShape 32"/>
            <p:cNvCxnSpPr>
              <a:cxnSpLocks noChangeShapeType="1"/>
              <a:stCxn id="39" idx="4"/>
              <a:endCxn id="39" idx="6"/>
            </p:cNvCxnSpPr>
            <p:nvPr/>
          </p:nvCxnSpPr>
          <p:spPr bwMode="auto">
            <a:xfrm>
              <a:off x="8070270" y="451949"/>
              <a:ext cx="670505" cy="0"/>
            </a:xfrm>
            <a:prstGeom prst="straightConnector1">
              <a:avLst/>
            </a:prstGeom>
            <a:noFill/>
            <a:ln w="25400">
              <a:solidFill>
                <a:srgbClr val="808080"/>
              </a:solidFill>
              <a:round/>
            </a:ln>
            <a:extLst>
              <a:ext uri="{909E8E84-426E-40dd-AFC4-6F175D3DCCD1}">
                <a14:hiddenFill xmlns="" xmlns:a14="http://schemas.microsoft.com/office/drawing/2010/main">
                  <a:noFill/>
                </a14:hiddenFill>
              </a:ext>
            </a:extLst>
          </p:spPr>
        </p:cxnSp>
      </p:grpSp>
      <p:grpSp>
        <p:nvGrpSpPr>
          <p:cNvPr id="7" name="Slide Elements" hidden="1"/>
          <p:cNvGrpSpPr/>
          <p:nvPr/>
        </p:nvGrpSpPr>
        <p:grpSpPr bwMode="auto">
          <a:xfrm>
            <a:off x="172517" y="6447111"/>
            <a:ext cx="8796540" cy="351916"/>
            <a:chOff x="172517" y="6447111"/>
            <a:chExt cx="8796540" cy="351916"/>
          </a:xfrm>
        </p:grpSpPr>
        <p:sp>
          <p:nvSpPr>
            <p:cNvPr id="64" name="4. Footnote"/>
            <p:cNvSpPr txBox="1">
              <a:spLocks noChangeArrowheads="1"/>
            </p:cNvSpPr>
            <p:nvPr/>
          </p:nvSpPr>
          <p:spPr bwMode="auto">
            <a:xfrm>
              <a:off x="172517" y="6447111"/>
              <a:ext cx="8796540" cy="1154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panose="020B0604020202020204" pitchFamily="34" charset="0"/>
                </a:defRPr>
              </a:lvl1pPr>
              <a:lvl2pPr marL="1031875" defTabSz="895350">
                <a:defRPr sz="2400">
                  <a:solidFill>
                    <a:schemeClr val="tx1"/>
                  </a:solidFill>
                  <a:latin typeface="Arial" panose="020B0604020202020204" pitchFamily="34" charset="0"/>
                </a:defRPr>
              </a:lvl2pPr>
              <a:lvl3pPr marL="1217930" defTabSz="895350">
                <a:defRPr sz="2400">
                  <a:solidFill>
                    <a:schemeClr val="tx1"/>
                  </a:solidFill>
                  <a:latin typeface="Arial" panose="020B0604020202020204" pitchFamily="34" charset="0"/>
                </a:defRPr>
              </a:lvl3pPr>
              <a:lvl4pPr marL="1405255" defTabSz="895350">
                <a:defRPr sz="2400">
                  <a:solidFill>
                    <a:schemeClr val="tx1"/>
                  </a:solidFill>
                  <a:latin typeface="Arial" panose="020B0604020202020204" pitchFamily="34" charset="0"/>
                </a:defRPr>
              </a:lvl4pPr>
              <a:lvl5pPr marL="1792605" defTabSz="895350">
                <a:defRPr sz="2400">
                  <a:solidFill>
                    <a:schemeClr val="tx1"/>
                  </a:solidFill>
                  <a:latin typeface="Arial" panose="020B0604020202020204" pitchFamily="34" charset="0"/>
                </a:defRPr>
              </a:lvl5pPr>
              <a:lvl6pPr marL="2249805" defTabSz="895350" fontAlgn="base">
                <a:spcBef>
                  <a:spcPct val="0"/>
                </a:spcBef>
                <a:spcAft>
                  <a:spcPct val="0"/>
                </a:spcAft>
                <a:defRPr sz="2400">
                  <a:solidFill>
                    <a:schemeClr val="tx1"/>
                  </a:solidFill>
                  <a:latin typeface="Arial" panose="020B0604020202020204" pitchFamily="34" charset="0"/>
                </a:defRPr>
              </a:lvl6pPr>
              <a:lvl7pPr marL="2707005" defTabSz="895350" fontAlgn="base">
                <a:spcBef>
                  <a:spcPct val="0"/>
                </a:spcBef>
                <a:spcAft>
                  <a:spcPct val="0"/>
                </a:spcAft>
                <a:defRPr sz="2400">
                  <a:solidFill>
                    <a:schemeClr val="tx1"/>
                  </a:solidFill>
                  <a:latin typeface="Arial" panose="020B0604020202020204" pitchFamily="34" charset="0"/>
                </a:defRPr>
              </a:lvl7pPr>
              <a:lvl8pPr marL="3164205" defTabSz="895350" fontAlgn="base">
                <a:spcBef>
                  <a:spcPct val="0"/>
                </a:spcBef>
                <a:spcAft>
                  <a:spcPct val="0"/>
                </a:spcAft>
                <a:defRPr sz="2400">
                  <a:solidFill>
                    <a:schemeClr val="tx1"/>
                  </a:solidFill>
                  <a:latin typeface="Arial" panose="020B0604020202020204" pitchFamily="34" charset="0"/>
                </a:defRPr>
              </a:lvl8pPr>
              <a:lvl9pPr marL="3621405" defTabSz="895350" fontAlgn="base">
                <a:spcBef>
                  <a:spcPct val="0"/>
                </a:spcBef>
                <a:spcAft>
                  <a:spcPct val="0"/>
                </a:spcAft>
                <a:defRPr sz="2400">
                  <a:solidFill>
                    <a:schemeClr val="tx1"/>
                  </a:solidFill>
                  <a:latin typeface="Arial" panose="020B0604020202020204" pitchFamily="34" charset="0"/>
                </a:defRPr>
              </a:lvl9pPr>
            </a:lstStyle>
            <a:p>
              <a:pPr marL="71755" indent="-71755">
                <a:defRPr/>
              </a:pPr>
              <a:r>
                <a:rPr lang="en-US" sz="750" baseline="0" noProof="0" dirty="0">
                  <a:latin typeface="+mn-lt"/>
                </a:rPr>
                <a:t>1 Footnote</a:t>
              </a:r>
            </a:p>
          </p:txBody>
        </p:sp>
        <p:sp>
          <p:nvSpPr>
            <p:cNvPr id="65" name="5. Source"/>
            <p:cNvSpPr>
              <a:spLocks noChangeArrowheads="1"/>
            </p:cNvSpPr>
            <p:nvPr/>
          </p:nvSpPr>
          <p:spPr bwMode="auto">
            <a:xfrm>
              <a:off x="172517" y="6683611"/>
              <a:ext cx="8252075" cy="1154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313055" indent="-313055" defTabSz="671195">
                <a:tabLst>
                  <a:tab pos="367665" algn="l"/>
                </a:tabLst>
              </a:pPr>
              <a:r>
                <a:rPr lang="en-US" sz="750" baseline="0" noProof="0" dirty="0">
                  <a:solidFill>
                    <a:schemeClr val="tx1"/>
                  </a:solidFill>
                  <a:latin typeface="+mn-lt"/>
                </a:rPr>
                <a:t>Source: Source</a:t>
              </a:r>
            </a:p>
          </p:txBody>
        </p:sp>
      </p:grpSp>
      <p:grpSp>
        <p:nvGrpSpPr>
          <p:cNvPr id="63" name="Moon" hidden="1"/>
          <p:cNvGrpSpPr>
            <a:grpSpLocks noChangeAspect="1"/>
          </p:cNvGrpSpPr>
          <p:nvPr>
            <p:custDataLst>
              <p:tags r:id="rId15"/>
            </p:custDataLst>
          </p:nvPr>
        </p:nvGrpSpPr>
        <p:grpSpPr bwMode="auto">
          <a:xfrm>
            <a:off x="7645831" y="1415258"/>
            <a:ext cx="254000" cy="254000"/>
            <a:chOff x="1600" y="1600"/>
            <a:chExt cx="160" cy="160"/>
          </a:xfrm>
        </p:grpSpPr>
        <p:sp>
          <p:nvSpPr>
            <p:cNvPr id="67" name="Oval 90"/>
            <p:cNvSpPr>
              <a:spLocks noChangeAspect="1" noChangeArrowheads="1"/>
            </p:cNvSpPr>
            <p:nvPr>
              <p:custDataLst>
                <p:tags r:id="rId31"/>
              </p:custDataLst>
            </p:nvPr>
          </p:nvSpPr>
          <p:spPr bwMode="auto">
            <a:xfrm>
              <a:off x="1600" y="1600"/>
              <a:ext cx="160" cy="160"/>
            </a:xfrm>
            <a:prstGeom prst="ellipse">
              <a:avLst/>
            </a:prstGeom>
            <a:solidFill>
              <a:schemeClr val="accent1"/>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68" name="Arc 91"/>
            <p:cNvSpPr>
              <a:spLocks noChangeAspect="1"/>
            </p:cNvSpPr>
            <p:nvPr>
              <p:custDataLst>
                <p:tags r:id="rId32"/>
              </p:custDataLst>
            </p:nvPr>
          </p:nvSpPr>
          <p:spPr bwMode="auto">
            <a:xfrm>
              <a:off x="1600" y="1600"/>
              <a:ext cx="160" cy="160"/>
            </a:xfrm>
            <a:prstGeom prst="arc">
              <a:avLst/>
            </a:prstGeom>
            <a:solidFill>
              <a:schemeClr val="accent3"/>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60" name="LegendMoons" hidden="1"/>
          <p:cNvGrpSpPr/>
          <p:nvPr/>
        </p:nvGrpSpPr>
        <p:grpSpPr bwMode="auto">
          <a:xfrm>
            <a:off x="8196796" y="889000"/>
            <a:ext cx="660512" cy="1306516"/>
            <a:chOff x="5428012" y="273840"/>
            <a:chExt cx="660512" cy="1306516"/>
          </a:xfrm>
        </p:grpSpPr>
        <p:sp>
          <p:nvSpPr>
            <p:cNvPr id="61" name="Legend1"/>
            <p:cNvSpPr>
              <a:spLocks noChangeArrowheads="1"/>
            </p:cNvSpPr>
            <p:nvPr/>
          </p:nvSpPr>
          <p:spPr bwMode="auto">
            <a:xfrm>
              <a:off x="5748687" y="286540"/>
              <a:ext cx="339837"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dirty="0">
                  <a:latin typeface="+mn-lt"/>
                </a:rPr>
                <a:t>Legend</a:t>
              </a:r>
            </a:p>
          </p:txBody>
        </p:sp>
        <p:sp>
          <p:nvSpPr>
            <p:cNvPr id="62" name="Legend2"/>
            <p:cNvSpPr>
              <a:spLocks noChangeArrowheads="1"/>
            </p:cNvSpPr>
            <p:nvPr/>
          </p:nvSpPr>
          <p:spPr bwMode="auto">
            <a:xfrm>
              <a:off x="5748687" y="561178"/>
              <a:ext cx="339837"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dirty="0">
                  <a:latin typeface="+mn-lt"/>
                </a:rPr>
                <a:t>Legend</a:t>
              </a:r>
            </a:p>
          </p:txBody>
        </p:sp>
        <p:sp>
          <p:nvSpPr>
            <p:cNvPr id="69" name="Legend3"/>
            <p:cNvSpPr>
              <a:spLocks noChangeArrowheads="1"/>
            </p:cNvSpPr>
            <p:nvPr/>
          </p:nvSpPr>
          <p:spPr bwMode="auto">
            <a:xfrm>
              <a:off x="5748687" y="835817"/>
              <a:ext cx="339837"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dirty="0">
                  <a:latin typeface="+mn-lt"/>
                </a:rPr>
                <a:t>Legend</a:t>
              </a:r>
            </a:p>
          </p:txBody>
        </p:sp>
        <p:sp>
          <p:nvSpPr>
            <p:cNvPr id="70" name="Legend4"/>
            <p:cNvSpPr>
              <a:spLocks noChangeArrowheads="1"/>
            </p:cNvSpPr>
            <p:nvPr/>
          </p:nvSpPr>
          <p:spPr bwMode="auto">
            <a:xfrm>
              <a:off x="5748687" y="1107280"/>
              <a:ext cx="339837"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a:latin typeface="+mn-lt"/>
                </a:rPr>
                <a:t>Legend</a:t>
              </a:r>
            </a:p>
          </p:txBody>
        </p:sp>
        <p:sp>
          <p:nvSpPr>
            <p:cNvPr id="71" name="Legend5"/>
            <p:cNvSpPr>
              <a:spLocks noChangeArrowheads="1"/>
            </p:cNvSpPr>
            <p:nvPr/>
          </p:nvSpPr>
          <p:spPr bwMode="auto">
            <a:xfrm>
              <a:off x="5748687" y="1383505"/>
              <a:ext cx="339837" cy="138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71195">
                <a:buClr>
                  <a:schemeClr val="tx2"/>
                </a:buClr>
              </a:pPr>
              <a:r>
                <a:rPr lang="en-US" sz="900" dirty="0">
                  <a:latin typeface="+mn-lt"/>
                </a:rPr>
                <a:t>Legend</a:t>
              </a:r>
            </a:p>
          </p:txBody>
        </p:sp>
        <p:grpSp>
          <p:nvGrpSpPr>
            <p:cNvPr id="72" name="MoonLegend1"/>
            <p:cNvGrpSpPr>
              <a:grpSpLocks noChangeAspect="1"/>
            </p:cNvGrpSpPr>
            <p:nvPr userDrawn="1">
              <p:custDataLst>
                <p:tags r:id="rId16"/>
              </p:custDataLst>
            </p:nvPr>
          </p:nvGrpSpPr>
          <p:grpSpPr bwMode="auto">
            <a:xfrm>
              <a:off x="5428012" y="273840"/>
              <a:ext cx="209550" cy="209551"/>
              <a:chOff x="1694" y="2044"/>
              <a:chExt cx="160" cy="160"/>
            </a:xfrm>
          </p:grpSpPr>
          <p:sp>
            <p:nvSpPr>
              <p:cNvPr id="90" name="Oval 41"/>
              <p:cNvSpPr>
                <a:spLocks noChangeAspect="1" noChangeArrowheads="1"/>
              </p:cNvSpPr>
              <p:nvPr>
                <p:custDataLst>
                  <p:tags r:id="rId29"/>
                </p:custDataLst>
              </p:nvPr>
            </p:nvSpPr>
            <p:spPr bwMode="auto">
              <a:xfrm>
                <a:off x="1694" y="2044"/>
                <a:ext cx="160" cy="160"/>
              </a:xfrm>
              <a:prstGeom prst="ellipse">
                <a:avLst/>
              </a:prstGeom>
              <a:solidFill>
                <a:schemeClr val="accent1"/>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91" name="Arc 42"/>
              <p:cNvSpPr>
                <a:spLocks noChangeAspect="1"/>
              </p:cNvSpPr>
              <p:nvPr>
                <p:custDataLst>
                  <p:tags r:id="rId30"/>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78" name="MoonLegend2"/>
            <p:cNvGrpSpPr>
              <a:grpSpLocks noChangeAspect="1"/>
            </p:cNvGrpSpPr>
            <p:nvPr userDrawn="1">
              <p:custDataLst>
                <p:tags r:id="rId17"/>
              </p:custDataLst>
            </p:nvPr>
          </p:nvGrpSpPr>
          <p:grpSpPr bwMode="auto">
            <a:xfrm>
              <a:off x="5428012" y="548081"/>
              <a:ext cx="209550" cy="209551"/>
              <a:chOff x="1694" y="2044"/>
              <a:chExt cx="160" cy="160"/>
            </a:xfrm>
          </p:grpSpPr>
          <p:sp>
            <p:nvSpPr>
              <p:cNvPr id="88" name="Oval 41"/>
              <p:cNvSpPr>
                <a:spLocks noChangeAspect="1" noChangeArrowheads="1"/>
              </p:cNvSpPr>
              <p:nvPr>
                <p:custDataLst>
                  <p:tags r:id="rId27"/>
                </p:custDataLst>
              </p:nvPr>
            </p:nvSpPr>
            <p:spPr bwMode="auto">
              <a:xfrm>
                <a:off x="1694" y="2044"/>
                <a:ext cx="160" cy="160"/>
              </a:xfrm>
              <a:prstGeom prst="ellipse">
                <a:avLst/>
              </a:prstGeom>
              <a:solidFill>
                <a:schemeClr val="accent1"/>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9" name="Arc 42"/>
              <p:cNvSpPr>
                <a:spLocks noChangeAspect="1"/>
              </p:cNvSpPr>
              <p:nvPr>
                <p:custDataLst>
                  <p:tags r:id="rId28"/>
                </p:custDataLst>
              </p:nvPr>
            </p:nvSpPr>
            <p:spPr bwMode="auto">
              <a:xfrm>
                <a:off x="1694" y="2044"/>
                <a:ext cx="160" cy="160"/>
              </a:xfrm>
              <a:prstGeom prst="arc">
                <a:avLst/>
              </a:prstGeom>
              <a:solidFill>
                <a:schemeClr val="accent3"/>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79" name="MoonLegend3"/>
            <p:cNvGrpSpPr>
              <a:grpSpLocks noChangeAspect="1"/>
            </p:cNvGrpSpPr>
            <p:nvPr userDrawn="1">
              <p:custDataLst>
                <p:tags r:id="rId18"/>
              </p:custDataLst>
            </p:nvPr>
          </p:nvGrpSpPr>
          <p:grpSpPr bwMode="auto">
            <a:xfrm>
              <a:off x="5428012" y="822322"/>
              <a:ext cx="209550" cy="209551"/>
              <a:chOff x="1694" y="2044"/>
              <a:chExt cx="160" cy="160"/>
            </a:xfrm>
          </p:grpSpPr>
          <p:sp>
            <p:nvSpPr>
              <p:cNvPr id="86" name="Oval 41"/>
              <p:cNvSpPr>
                <a:spLocks noChangeAspect="1" noChangeArrowheads="1"/>
              </p:cNvSpPr>
              <p:nvPr>
                <p:custDataLst>
                  <p:tags r:id="rId25"/>
                </p:custDataLst>
              </p:nvPr>
            </p:nvSpPr>
            <p:spPr bwMode="auto">
              <a:xfrm>
                <a:off x="1694" y="2044"/>
                <a:ext cx="160" cy="160"/>
              </a:xfrm>
              <a:prstGeom prst="ellipse">
                <a:avLst/>
              </a:prstGeom>
              <a:solidFill>
                <a:schemeClr val="accent1"/>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7" name="Arc 42"/>
              <p:cNvSpPr>
                <a:spLocks noChangeAspect="1"/>
              </p:cNvSpPr>
              <p:nvPr>
                <p:custDataLst>
                  <p:tags r:id="rId26"/>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80" name="MoonLegend4"/>
            <p:cNvGrpSpPr>
              <a:grpSpLocks noChangeAspect="1"/>
            </p:cNvGrpSpPr>
            <p:nvPr userDrawn="1">
              <p:custDataLst>
                <p:tags r:id="rId19"/>
              </p:custDataLst>
            </p:nvPr>
          </p:nvGrpSpPr>
          <p:grpSpPr bwMode="auto">
            <a:xfrm>
              <a:off x="5428012" y="1096563"/>
              <a:ext cx="209550" cy="209551"/>
              <a:chOff x="1694" y="2044"/>
              <a:chExt cx="160" cy="160"/>
            </a:xfrm>
          </p:grpSpPr>
          <p:sp>
            <p:nvSpPr>
              <p:cNvPr id="84" name="Oval 41"/>
              <p:cNvSpPr>
                <a:spLocks noChangeAspect="1" noChangeArrowheads="1"/>
              </p:cNvSpPr>
              <p:nvPr>
                <p:custDataLst>
                  <p:tags r:id="rId23"/>
                </p:custDataLst>
              </p:nvPr>
            </p:nvSpPr>
            <p:spPr bwMode="auto">
              <a:xfrm>
                <a:off x="1694" y="2044"/>
                <a:ext cx="160" cy="160"/>
              </a:xfrm>
              <a:prstGeom prst="ellipse">
                <a:avLst/>
              </a:prstGeom>
              <a:solidFill>
                <a:schemeClr val="accent1"/>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5" name="Arc 42"/>
              <p:cNvSpPr>
                <a:spLocks noChangeAspect="1"/>
              </p:cNvSpPr>
              <p:nvPr>
                <p:custDataLst>
                  <p:tags r:id="rId24"/>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nvGrpSpPr>
            <p:cNvPr id="81" name="MoonLegend5"/>
            <p:cNvGrpSpPr>
              <a:grpSpLocks noChangeAspect="1"/>
            </p:cNvGrpSpPr>
            <p:nvPr userDrawn="1">
              <p:custDataLst>
                <p:tags r:id="rId20"/>
              </p:custDataLst>
            </p:nvPr>
          </p:nvGrpSpPr>
          <p:grpSpPr bwMode="auto">
            <a:xfrm>
              <a:off x="5428012" y="1370805"/>
              <a:ext cx="209550" cy="209551"/>
              <a:chOff x="1694" y="2044"/>
              <a:chExt cx="160" cy="160"/>
            </a:xfrm>
          </p:grpSpPr>
          <p:sp>
            <p:nvSpPr>
              <p:cNvPr id="82" name="Oval 41"/>
              <p:cNvSpPr>
                <a:spLocks noChangeAspect="1" noChangeArrowheads="1"/>
              </p:cNvSpPr>
              <p:nvPr>
                <p:custDataLst>
                  <p:tags r:id="rId21"/>
                </p:custDataLst>
              </p:nvPr>
            </p:nvSpPr>
            <p:spPr bwMode="auto">
              <a:xfrm>
                <a:off x="1694" y="2044"/>
                <a:ext cx="160" cy="160"/>
              </a:xfrm>
              <a:prstGeom prst="ellipse">
                <a:avLst/>
              </a:prstGeom>
              <a:solidFill>
                <a:schemeClr val="accent1"/>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sp>
            <p:nvSpPr>
              <p:cNvPr id="83" name="Arc 42"/>
              <p:cNvSpPr>
                <a:spLocks noChangeAspect="1"/>
              </p:cNvSpPr>
              <p:nvPr>
                <p:custDataLst>
                  <p:tags r:id="rId22"/>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900">
                  <a:latin typeface="+mn-lt"/>
                </a:endParaRPr>
              </a:p>
            </p:txBody>
          </p:sp>
        </p:grpSp>
      </p:grpSp>
      <p:pic>
        <p:nvPicPr>
          <p:cNvPr id="77" name="Picture 76"/>
          <p:cNvPicPr>
            <a:picLocks noChangeAspect="1"/>
          </p:cNvPicPr>
          <p:nvPr/>
        </p:nvPicPr>
        <p:blipFill>
          <a:blip r:embed="rId35">
            <a:extLst>
              <a:ext uri="{28A0092B-C50C-407E-A947-70E740481C1C}">
                <a14:useLocalDpi xmlns:a14="http://schemas.microsoft.com/office/drawing/2010/main" val="0"/>
              </a:ext>
            </a:extLst>
          </a:blip>
          <a:stretch>
            <a:fillRect/>
          </a:stretch>
        </p:blipFill>
        <p:spPr bwMode="ltGray">
          <a:xfrm flipH="1">
            <a:off x="0" y="202"/>
            <a:ext cx="9144000" cy="6857596"/>
          </a:xfrm>
          <a:prstGeom prst="rect">
            <a:avLst/>
          </a:prstGeom>
        </p:spPr>
      </p:pic>
      <p:sp>
        <p:nvSpPr>
          <p:cNvPr id="92" name="doc id"/>
          <p:cNvSpPr>
            <a:spLocks noChangeArrowheads="1"/>
          </p:cNvSpPr>
          <p:nvPr/>
        </p:nvSpPr>
        <p:spPr bwMode="auto">
          <a:xfrm>
            <a:off x="6498590" y="37255"/>
            <a:ext cx="670614" cy="1247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lstStyle/>
          <a:p>
            <a:pPr algn="r" defTabSz="645160" fontAlgn="base">
              <a:spcBef>
                <a:spcPct val="0"/>
              </a:spcBef>
              <a:spcAft>
                <a:spcPct val="0"/>
              </a:spcAft>
            </a:pPr>
            <a:endParaRPr lang="en-US" sz="565" dirty="0">
              <a:solidFill>
                <a:srgbClr val="000000"/>
              </a:solidFill>
            </a:endParaRPr>
          </a:p>
        </p:txBody>
      </p:sp>
      <p:sp>
        <p:nvSpPr>
          <p:cNvPr id="93" name="Rectangle 286"/>
          <p:cNvSpPr>
            <a:spLocks noGrp="1" noChangeArrowheads="1"/>
          </p:cNvSpPr>
          <p:nvPr>
            <p:ph type="body" idx="1"/>
          </p:nvPr>
        </p:nvSpPr>
        <p:spPr bwMode="auto">
          <a:xfrm>
            <a:off x="2377117" y="2364857"/>
            <a:ext cx="4389768" cy="923330"/>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4" name="Title Placeholder 2"/>
          <p:cNvSpPr>
            <a:spLocks noGrp="1" noChangeArrowheads="1"/>
          </p:cNvSpPr>
          <p:nvPr>
            <p:ph type="title"/>
          </p:nvPr>
        </p:nvSpPr>
        <p:spPr bwMode="auto">
          <a:xfrm>
            <a:off x="172519" y="469077"/>
            <a:ext cx="6996687" cy="219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pPr lvl="0"/>
            <a:r>
              <a:rPr lang="en-US" noProof="0"/>
              <a:t>Click to edit Master title style</a:t>
            </a:r>
            <a:endParaRPr lang="en-US" noProof="0" dirty="0"/>
          </a:p>
        </p:txBody>
      </p:sp>
      <p:sp>
        <p:nvSpPr>
          <p:cNvPr id="95" name="Slide Number"/>
          <p:cNvSpPr txBox="1"/>
          <p:nvPr/>
        </p:nvSpPr>
        <p:spPr bwMode="auto">
          <a:xfrm>
            <a:off x="8860832" y="6709452"/>
            <a:ext cx="105799" cy="108812"/>
          </a:xfrm>
          <a:prstGeom prst="rect">
            <a:avLst/>
          </a:prstGeom>
        </p:spPr>
        <p:txBody>
          <a:bodyPr vert="horz" wrap="none" lIns="0" tIns="0" rIns="0" bIns="0" rtlCol="0" anchor="b" anchorCtr="0">
            <a:spAutoFit/>
          </a:bodyPr>
          <a:lstStyle>
            <a:defPPr>
              <a:defRPr lang="en-US"/>
            </a:defPPr>
            <a:lvl1pPr>
              <a:defRPr sz="1000" baseline="0">
                <a:latin typeface="+mn-lt"/>
              </a:defRPr>
            </a:lvl1pPr>
          </a:lstStyle>
          <a:p>
            <a:pPr algn="r" defTabSz="645795" fontAlgn="base">
              <a:spcBef>
                <a:spcPct val="0"/>
              </a:spcBef>
              <a:spcAft>
                <a:spcPct val="0"/>
              </a:spcAft>
            </a:pPr>
            <a:fld id="{42C328C1-A84F-4A39-A664-DBA00541A8C6}" type="slidenum">
              <a:rPr lang="en-US" sz="705" smtClean="0">
                <a:solidFill>
                  <a:srgbClr val="000000"/>
                </a:solidFill>
              </a:rPr>
              <a:t>‹#›</a:t>
            </a:fld>
            <a:endParaRPr lang="en-US" sz="705" dirty="0">
              <a:solidFill>
                <a:srgbClr val="000000"/>
              </a:solidFill>
            </a:endParaRPr>
          </a:p>
        </p:txBody>
      </p:sp>
      <p:sp>
        <p:nvSpPr>
          <p:cNvPr id="96" name="Freeform 95"/>
          <p:cNvSpPr/>
          <p:nvPr/>
        </p:nvSpPr>
        <p:spPr bwMode="ltGray">
          <a:xfrm>
            <a:off x="6766887" y="21"/>
            <a:ext cx="2377115" cy="735364"/>
          </a:xfrm>
          <a:custGeom>
            <a:avLst/>
            <a:gdLst>
              <a:gd name="connsiteX0" fmla="*/ 0 w 1803400"/>
              <a:gd name="connsiteY0" fmla="*/ 0 h 717550"/>
              <a:gd name="connsiteX1" fmla="*/ 438150 w 1803400"/>
              <a:gd name="connsiteY1" fmla="*/ 717550 h 717550"/>
              <a:gd name="connsiteX2" fmla="*/ 1803400 w 1803400"/>
              <a:gd name="connsiteY2" fmla="*/ 717550 h 717550"/>
              <a:gd name="connsiteX3" fmla="*/ 1803400 w 1803400"/>
              <a:gd name="connsiteY3" fmla="*/ 0 h 717550"/>
              <a:gd name="connsiteX4" fmla="*/ 0 w 1803400"/>
              <a:gd name="connsiteY4" fmla="*/ 0 h 717550"/>
              <a:gd name="connsiteX0-1" fmla="*/ 0 w 1803400"/>
              <a:gd name="connsiteY0-2" fmla="*/ 0 h 717550"/>
              <a:gd name="connsiteX1-3" fmla="*/ 438150 w 1803400"/>
              <a:gd name="connsiteY1-4" fmla="*/ 717550 h 717550"/>
              <a:gd name="connsiteX2-5" fmla="*/ 1803400 w 1803400"/>
              <a:gd name="connsiteY2-6" fmla="*/ 717550 h 717550"/>
              <a:gd name="connsiteX3-7" fmla="*/ 1803400 w 1803400"/>
              <a:gd name="connsiteY3-8" fmla="*/ 0 h 717550"/>
              <a:gd name="connsiteX4-9" fmla="*/ 0 w 1803400"/>
              <a:gd name="connsiteY4-10" fmla="*/ 0 h 717550"/>
              <a:gd name="connsiteX0-11" fmla="*/ 0 w 1803400"/>
              <a:gd name="connsiteY0-12" fmla="*/ 0 h 717550"/>
              <a:gd name="connsiteX1-13" fmla="*/ 438150 w 1803400"/>
              <a:gd name="connsiteY1-14" fmla="*/ 717550 h 717550"/>
              <a:gd name="connsiteX2-15" fmla="*/ 1803400 w 1803400"/>
              <a:gd name="connsiteY2-16" fmla="*/ 717550 h 717550"/>
              <a:gd name="connsiteX3-17" fmla="*/ 1803400 w 1803400"/>
              <a:gd name="connsiteY3-18" fmla="*/ 0 h 717550"/>
              <a:gd name="connsiteX4-19" fmla="*/ 0 w 1803400"/>
              <a:gd name="connsiteY4-20" fmla="*/ 0 h 717550"/>
              <a:gd name="connsiteX0-21" fmla="*/ 0 w 1803400"/>
              <a:gd name="connsiteY0-22" fmla="*/ 0 h 717550"/>
              <a:gd name="connsiteX1-23" fmla="*/ 438150 w 1803400"/>
              <a:gd name="connsiteY1-24" fmla="*/ 717550 h 717550"/>
              <a:gd name="connsiteX2-25" fmla="*/ 1803400 w 1803400"/>
              <a:gd name="connsiteY2-26" fmla="*/ 717550 h 717550"/>
              <a:gd name="connsiteX3-27" fmla="*/ 1803400 w 1803400"/>
              <a:gd name="connsiteY3-28" fmla="*/ 0 h 717550"/>
              <a:gd name="connsiteX4-29" fmla="*/ 0 w 1803400"/>
              <a:gd name="connsiteY4-30" fmla="*/ 0 h 717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03400" h="717550">
                <a:moveTo>
                  <a:pt x="0" y="0"/>
                </a:moveTo>
                <a:cubicBezTo>
                  <a:pt x="170667" y="232833"/>
                  <a:pt x="323193" y="478367"/>
                  <a:pt x="438150" y="717550"/>
                </a:cubicBezTo>
                <a:lnTo>
                  <a:pt x="1803400" y="717550"/>
                </a:lnTo>
                <a:lnTo>
                  <a:pt x="1803400" y="0"/>
                </a:lnTo>
                <a:lnTo>
                  <a:pt x="0"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65528" tIns="32768" rIns="65528" bIns="32768" rtlCol="0" anchor="ctr"/>
          <a:lstStyle/>
          <a:p>
            <a:pPr algn="ctr" defTabSz="641985" fontAlgn="base">
              <a:spcBef>
                <a:spcPct val="0"/>
              </a:spcBef>
              <a:spcAft>
                <a:spcPct val="0"/>
              </a:spcAft>
            </a:pPr>
            <a:endParaRPr lang="en-GB" sz="1130" dirty="0" err="1">
              <a:solidFill>
                <a:srgbClr val="000000"/>
              </a:solidFill>
              <a:latin typeface="Arial" panose="020B0604020202020204"/>
            </a:endParaRPr>
          </a:p>
        </p:txBody>
      </p:sp>
      <p:pic>
        <p:nvPicPr>
          <p:cNvPr id="97" name="Picture 2" descr="http://qpg.co.in/yahoo_site_admin/assets/images/QCI_3.320180122_std.jpg"/>
          <p:cNvPicPr>
            <a:picLocks noChangeAspect="1" noChangeArrowheads="1"/>
          </p:cNvPicPr>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ltGray">
          <a:xfrm>
            <a:off x="8681191" y="6025350"/>
            <a:ext cx="438644" cy="563670"/>
          </a:xfrm>
          <a:prstGeom prst="rect">
            <a:avLst/>
          </a:prstGeom>
          <a:noFill/>
          <a:extLst>
            <a:ext uri="{909E8E84-426E-40dd-AFC4-6F175D3DCCD1}">
              <a14:hiddenFill xmlns="" xmlns:a14="http://schemas.microsoft.com/office/drawing/2010/main">
                <a:solidFill>
                  <a:srgbClr val="FFFFFF"/>
                </a:solidFill>
              </a14:hiddenFill>
            </a:ext>
          </a:extLst>
        </p:spPr>
      </p:pic>
      <p:pic>
        <p:nvPicPr>
          <p:cNvPr id="98" name="Picture 97" descr="ZED Logo.jpg"/>
          <p:cNvPicPr>
            <a:picLocks noChangeAspect="1"/>
          </p:cNvPicPr>
          <p:nvPr/>
        </p:nvPicPr>
        <p:blipFill rotWithShape="1">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a:fillRect/>
          </a:stretch>
        </p:blipFill>
        <p:spPr bwMode="ltGray">
          <a:xfrm>
            <a:off x="7203494" y="125250"/>
            <a:ext cx="980499" cy="342868"/>
          </a:xfrm>
          <a:prstGeom prst="rect">
            <a:avLst/>
          </a:prstGeom>
          <a:noFill/>
          <a:ln>
            <a:noFill/>
          </a:ln>
        </p:spPr>
      </p:pic>
      <p:pic>
        <p:nvPicPr>
          <p:cNvPr id="3" name="Picture 2"/>
          <p:cNvPicPr>
            <a:picLocks noChangeAspect="1"/>
          </p:cNvPicPr>
          <p:nvPr userDrawn="1"/>
        </p:nvPicPr>
        <p:blipFill rotWithShape="1">
          <a:blip r:embed="rId38">
            <a:extLst>
              <a:ext uri="{28A0092B-C50C-407E-A947-70E740481C1C}">
                <a14:useLocalDpi xmlns:a14="http://schemas.microsoft.com/office/drawing/2010/main" val="0"/>
              </a:ext>
            </a:extLst>
          </a:blip>
          <a:srcRect l="31570" r="35175" b="34349"/>
          <a:stretch/>
        </p:blipFill>
        <p:spPr>
          <a:xfrm>
            <a:off x="8345930" y="44834"/>
            <a:ext cx="686848" cy="65084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lvl1pPr algn="l" defTabSz="684530" rtl="0" eaLnBrk="1" fontAlgn="base" hangingPunct="1">
        <a:spcBef>
          <a:spcPct val="0"/>
        </a:spcBef>
        <a:spcAft>
          <a:spcPct val="0"/>
        </a:spcAft>
        <a:tabLst>
          <a:tab pos="206375" algn="l"/>
        </a:tabLst>
        <a:defRPr sz="1425" b="1" baseline="0">
          <a:solidFill>
            <a:schemeClr val="tx2"/>
          </a:solidFill>
          <a:latin typeface="+mj-lt"/>
          <a:ea typeface="Arial Unicode MS" pitchFamily="34" charset="-128"/>
          <a:cs typeface="Arial Unicode MS" pitchFamily="34" charset="-128"/>
        </a:defRPr>
      </a:lvl1pPr>
      <a:lvl2pPr algn="l" defTabSz="684530" rtl="0" eaLnBrk="1" fontAlgn="base" hangingPunct="1">
        <a:spcBef>
          <a:spcPct val="0"/>
        </a:spcBef>
        <a:spcAft>
          <a:spcPct val="0"/>
        </a:spcAft>
        <a:defRPr sz="1425" b="1">
          <a:solidFill>
            <a:schemeClr val="tx2"/>
          </a:solidFill>
          <a:latin typeface="Arial" panose="020B0604020202020204" pitchFamily="34" charset="0"/>
        </a:defRPr>
      </a:lvl2pPr>
      <a:lvl3pPr algn="l" defTabSz="684530" rtl="0" eaLnBrk="1" fontAlgn="base" hangingPunct="1">
        <a:spcBef>
          <a:spcPct val="0"/>
        </a:spcBef>
        <a:spcAft>
          <a:spcPct val="0"/>
        </a:spcAft>
        <a:defRPr sz="1425" b="1">
          <a:solidFill>
            <a:schemeClr val="tx2"/>
          </a:solidFill>
          <a:latin typeface="Arial" panose="020B0604020202020204" pitchFamily="34" charset="0"/>
        </a:defRPr>
      </a:lvl3pPr>
      <a:lvl4pPr algn="l" defTabSz="684530" rtl="0" eaLnBrk="1" fontAlgn="base" hangingPunct="1">
        <a:spcBef>
          <a:spcPct val="0"/>
        </a:spcBef>
        <a:spcAft>
          <a:spcPct val="0"/>
        </a:spcAft>
        <a:defRPr sz="1425" b="1">
          <a:solidFill>
            <a:schemeClr val="tx2"/>
          </a:solidFill>
          <a:latin typeface="Arial" panose="020B0604020202020204" pitchFamily="34" charset="0"/>
        </a:defRPr>
      </a:lvl4pPr>
      <a:lvl5pPr algn="l" defTabSz="684530" rtl="0" eaLnBrk="1" fontAlgn="base" hangingPunct="1">
        <a:spcBef>
          <a:spcPct val="0"/>
        </a:spcBef>
        <a:spcAft>
          <a:spcPct val="0"/>
        </a:spcAft>
        <a:defRPr sz="1425" b="1">
          <a:solidFill>
            <a:schemeClr val="tx2"/>
          </a:solidFill>
          <a:latin typeface="Arial" panose="020B0604020202020204" pitchFamily="34" charset="0"/>
        </a:defRPr>
      </a:lvl5pPr>
      <a:lvl6pPr marL="349885" algn="l" defTabSz="684530" rtl="0" eaLnBrk="1" fontAlgn="base" hangingPunct="1">
        <a:spcBef>
          <a:spcPct val="0"/>
        </a:spcBef>
        <a:spcAft>
          <a:spcPct val="0"/>
        </a:spcAft>
        <a:defRPr sz="1425" b="1">
          <a:solidFill>
            <a:schemeClr val="tx2"/>
          </a:solidFill>
          <a:latin typeface="Arial" panose="020B0604020202020204" pitchFamily="34" charset="0"/>
        </a:defRPr>
      </a:lvl6pPr>
      <a:lvl7pPr marL="699770" algn="l" defTabSz="684530" rtl="0" eaLnBrk="1" fontAlgn="base" hangingPunct="1">
        <a:spcBef>
          <a:spcPct val="0"/>
        </a:spcBef>
        <a:spcAft>
          <a:spcPct val="0"/>
        </a:spcAft>
        <a:defRPr sz="1425" b="1">
          <a:solidFill>
            <a:schemeClr val="tx2"/>
          </a:solidFill>
          <a:latin typeface="Arial" panose="020B0604020202020204" pitchFamily="34" charset="0"/>
        </a:defRPr>
      </a:lvl7pPr>
      <a:lvl8pPr marL="1049655" algn="l" defTabSz="684530" rtl="0" eaLnBrk="1" fontAlgn="base" hangingPunct="1">
        <a:spcBef>
          <a:spcPct val="0"/>
        </a:spcBef>
        <a:spcAft>
          <a:spcPct val="0"/>
        </a:spcAft>
        <a:defRPr sz="1425" b="1">
          <a:solidFill>
            <a:schemeClr val="tx2"/>
          </a:solidFill>
          <a:latin typeface="Arial" panose="020B0604020202020204" pitchFamily="34" charset="0"/>
        </a:defRPr>
      </a:lvl8pPr>
      <a:lvl9pPr marL="1399540" algn="l" defTabSz="684530" rtl="0" eaLnBrk="1" fontAlgn="base" hangingPunct="1">
        <a:spcBef>
          <a:spcPct val="0"/>
        </a:spcBef>
        <a:spcAft>
          <a:spcPct val="0"/>
        </a:spcAft>
        <a:defRPr sz="1425" b="1">
          <a:solidFill>
            <a:schemeClr val="tx2"/>
          </a:solidFill>
          <a:latin typeface="Arial" panose="020B0604020202020204" pitchFamily="34" charset="0"/>
        </a:defRPr>
      </a:lvl9pPr>
    </p:titleStyle>
    <p:bodyStyle>
      <a:lvl1pPr marL="0" indent="0" algn="l" defTabSz="684530" rtl="0" eaLnBrk="1" fontAlgn="base" hangingPunct="1">
        <a:spcBef>
          <a:spcPct val="0"/>
        </a:spcBef>
        <a:spcAft>
          <a:spcPct val="0"/>
        </a:spcAft>
        <a:buClr>
          <a:schemeClr val="tx2"/>
        </a:buClr>
        <a:defRPr sz="1200" baseline="0">
          <a:solidFill>
            <a:schemeClr val="tx1"/>
          </a:solidFill>
          <a:latin typeface="+mn-lt"/>
          <a:ea typeface="Arial Unicode MS" pitchFamily="34" charset="-128"/>
          <a:cs typeface="Arial Unicode MS" pitchFamily="34" charset="-128"/>
        </a:defRPr>
      </a:lvl1pPr>
      <a:lvl2pPr marL="147955" indent="-146685" algn="l" defTabSz="684530" rtl="0" eaLnBrk="1" fontAlgn="base" hangingPunct="1">
        <a:spcBef>
          <a:spcPct val="0"/>
        </a:spcBef>
        <a:spcAft>
          <a:spcPct val="0"/>
        </a:spcAft>
        <a:buClr>
          <a:schemeClr val="tx2"/>
        </a:buClr>
        <a:buSzPct val="125000"/>
        <a:buFont typeface="Arial" panose="020B0604020202020204" pitchFamily="34" charset="0"/>
        <a:buChar char="▪"/>
        <a:defRPr sz="1200" baseline="0">
          <a:solidFill>
            <a:schemeClr val="tx1"/>
          </a:solidFill>
          <a:latin typeface="+mn-lt"/>
          <a:ea typeface="Arial Unicode MS" pitchFamily="34" charset="-128"/>
          <a:cs typeface="Arial Unicode MS" pitchFamily="34" charset="-128"/>
        </a:defRPr>
      </a:lvl2pPr>
      <a:lvl3pPr marL="349885" indent="-200660" algn="l" defTabSz="684530" rtl="0" eaLnBrk="1" fontAlgn="base" hangingPunct="1">
        <a:spcBef>
          <a:spcPct val="0"/>
        </a:spcBef>
        <a:spcAft>
          <a:spcPct val="0"/>
        </a:spcAft>
        <a:buClr>
          <a:schemeClr val="tx2"/>
        </a:buClr>
        <a:buSzPct val="120000"/>
        <a:buFont typeface="Arial" panose="020B0604020202020204" pitchFamily="34" charset="0"/>
        <a:buChar char="–"/>
        <a:defRPr sz="1200" baseline="0">
          <a:solidFill>
            <a:schemeClr val="tx1"/>
          </a:solidFill>
          <a:latin typeface="+mn-lt"/>
          <a:ea typeface="Arial Unicode MS" pitchFamily="34" charset="-128"/>
          <a:cs typeface="Arial Unicode MS" pitchFamily="34" charset="-128"/>
        </a:defRPr>
      </a:lvl3pPr>
      <a:lvl4pPr marL="469900" indent="-118745" algn="l" defTabSz="684530" rtl="0" eaLnBrk="1" fontAlgn="base" hangingPunct="1">
        <a:spcBef>
          <a:spcPct val="0"/>
        </a:spcBef>
        <a:spcAft>
          <a:spcPct val="0"/>
        </a:spcAft>
        <a:buClr>
          <a:schemeClr val="tx2"/>
        </a:buClr>
        <a:buSzPct val="120000"/>
        <a:buFont typeface="Arial" panose="020B0604020202020204" pitchFamily="34" charset="0"/>
        <a:buChar char="▫"/>
        <a:defRPr sz="1200" baseline="0">
          <a:solidFill>
            <a:schemeClr val="tx1"/>
          </a:solidFill>
          <a:latin typeface="+mn-lt"/>
          <a:ea typeface="Arial Unicode MS" pitchFamily="34" charset="-128"/>
          <a:cs typeface="Arial Unicode MS" pitchFamily="34" charset="-128"/>
        </a:defRPr>
      </a:lvl4pPr>
      <a:lvl5pPr marL="574040" indent="-99695" algn="l" defTabSz="684530" rtl="0" eaLnBrk="1" fontAlgn="base" hangingPunct="1">
        <a:spcBef>
          <a:spcPct val="0"/>
        </a:spcBef>
        <a:spcAft>
          <a:spcPct val="0"/>
        </a:spcAft>
        <a:buClr>
          <a:schemeClr val="tx2"/>
        </a:buClr>
        <a:buSzPct val="89000"/>
        <a:buFont typeface="Arial" panose="020B0604020202020204" pitchFamily="34" charset="0"/>
        <a:buChar char="-"/>
        <a:defRPr sz="1200" baseline="0">
          <a:solidFill>
            <a:schemeClr val="tx1"/>
          </a:solidFill>
          <a:latin typeface="+mn-lt"/>
          <a:ea typeface="Arial Unicode MS" pitchFamily="34" charset="-128"/>
          <a:cs typeface="Arial Unicode MS" pitchFamily="34" charset="-128"/>
        </a:defRPr>
      </a:lvl5pPr>
      <a:lvl6pPr marL="574040" indent="-99695" algn="l" defTabSz="684530" rtl="0" eaLnBrk="1" fontAlgn="base" hangingPunct="1">
        <a:spcBef>
          <a:spcPct val="0"/>
        </a:spcBef>
        <a:spcAft>
          <a:spcPct val="0"/>
        </a:spcAft>
        <a:buClr>
          <a:schemeClr val="tx2"/>
        </a:buClr>
        <a:buSzPct val="89000"/>
        <a:buFont typeface="Arial" panose="020B0604020202020204" pitchFamily="34" charset="0"/>
        <a:buChar char="-"/>
        <a:defRPr sz="1200" baseline="0">
          <a:solidFill>
            <a:schemeClr val="tx1"/>
          </a:solidFill>
          <a:latin typeface="+mn-lt"/>
        </a:defRPr>
      </a:lvl6pPr>
      <a:lvl7pPr marL="574040" indent="-99695" algn="l" defTabSz="684530" rtl="0" eaLnBrk="1" fontAlgn="base" hangingPunct="1">
        <a:spcBef>
          <a:spcPct val="0"/>
        </a:spcBef>
        <a:spcAft>
          <a:spcPct val="0"/>
        </a:spcAft>
        <a:buClr>
          <a:schemeClr val="tx2"/>
        </a:buClr>
        <a:buSzPct val="89000"/>
        <a:buFont typeface="Arial" panose="020B0604020202020204" pitchFamily="34" charset="0"/>
        <a:buChar char="-"/>
        <a:defRPr sz="1200" baseline="0">
          <a:solidFill>
            <a:schemeClr val="tx1"/>
          </a:solidFill>
          <a:latin typeface="+mn-lt"/>
        </a:defRPr>
      </a:lvl7pPr>
      <a:lvl8pPr marL="574040" indent="-99695" algn="l" defTabSz="684530" rtl="0" eaLnBrk="1" fontAlgn="base" hangingPunct="1">
        <a:spcBef>
          <a:spcPct val="0"/>
        </a:spcBef>
        <a:spcAft>
          <a:spcPct val="0"/>
        </a:spcAft>
        <a:buClr>
          <a:schemeClr val="tx2"/>
        </a:buClr>
        <a:buSzPct val="89000"/>
        <a:buFont typeface="Arial" panose="020B0604020202020204" pitchFamily="34" charset="0"/>
        <a:buChar char="-"/>
        <a:defRPr sz="1200" baseline="0">
          <a:solidFill>
            <a:schemeClr val="tx1"/>
          </a:solidFill>
          <a:latin typeface="+mn-lt"/>
        </a:defRPr>
      </a:lvl8pPr>
      <a:lvl9pPr marL="574040" indent="-99695" algn="l" defTabSz="684530" rtl="0" eaLnBrk="1" fontAlgn="base" hangingPunct="1">
        <a:spcBef>
          <a:spcPct val="0"/>
        </a:spcBef>
        <a:spcAft>
          <a:spcPct val="0"/>
        </a:spcAft>
        <a:buClr>
          <a:schemeClr val="tx2"/>
        </a:buClr>
        <a:buSzPct val="89000"/>
        <a:buFont typeface="Arial" panose="020B0604020202020204" pitchFamily="34" charset="0"/>
        <a:buChar char="-"/>
        <a:defRPr sz="1200" baseline="0">
          <a:solidFill>
            <a:schemeClr val="tx1"/>
          </a:solidFill>
          <a:latin typeface="+mn-lt"/>
        </a:defRPr>
      </a:lvl9pPr>
    </p:bodyStyle>
    <p:otherStyle>
      <a:defPPr>
        <a:defRPr lang="en-US"/>
      </a:defPPr>
      <a:lvl1pPr marL="0" algn="l" defTabSz="699135" rtl="0" eaLnBrk="1" latinLnBrk="0" hangingPunct="1">
        <a:defRPr sz="1350" kern="1200">
          <a:solidFill>
            <a:schemeClr val="tx1"/>
          </a:solidFill>
          <a:latin typeface="+mn-lt"/>
          <a:ea typeface="+mn-ea"/>
          <a:cs typeface="+mn-cs"/>
        </a:defRPr>
      </a:lvl1pPr>
      <a:lvl2pPr marL="349885" algn="l" defTabSz="699135" rtl="0" eaLnBrk="1" latinLnBrk="0" hangingPunct="1">
        <a:defRPr sz="1350" kern="1200">
          <a:solidFill>
            <a:schemeClr val="tx1"/>
          </a:solidFill>
          <a:latin typeface="+mn-lt"/>
          <a:ea typeface="+mn-ea"/>
          <a:cs typeface="+mn-cs"/>
        </a:defRPr>
      </a:lvl2pPr>
      <a:lvl3pPr marL="699770" algn="l" defTabSz="699135" rtl="0" eaLnBrk="1" latinLnBrk="0" hangingPunct="1">
        <a:defRPr sz="1350" kern="1200">
          <a:solidFill>
            <a:schemeClr val="tx1"/>
          </a:solidFill>
          <a:latin typeface="+mn-lt"/>
          <a:ea typeface="+mn-ea"/>
          <a:cs typeface="+mn-cs"/>
        </a:defRPr>
      </a:lvl3pPr>
      <a:lvl4pPr marL="1049655" algn="l" defTabSz="699135" rtl="0" eaLnBrk="1" latinLnBrk="0" hangingPunct="1">
        <a:defRPr sz="1350" kern="1200">
          <a:solidFill>
            <a:schemeClr val="tx1"/>
          </a:solidFill>
          <a:latin typeface="+mn-lt"/>
          <a:ea typeface="+mn-ea"/>
          <a:cs typeface="+mn-cs"/>
        </a:defRPr>
      </a:lvl4pPr>
      <a:lvl5pPr marL="1399540" algn="l" defTabSz="699135" rtl="0" eaLnBrk="1" latinLnBrk="0" hangingPunct="1">
        <a:defRPr sz="1350" kern="1200">
          <a:solidFill>
            <a:schemeClr val="tx1"/>
          </a:solidFill>
          <a:latin typeface="+mn-lt"/>
          <a:ea typeface="+mn-ea"/>
          <a:cs typeface="+mn-cs"/>
        </a:defRPr>
      </a:lvl5pPr>
      <a:lvl6pPr marL="1749425" algn="l" defTabSz="699135" rtl="0" eaLnBrk="1" latinLnBrk="0" hangingPunct="1">
        <a:defRPr sz="1350" kern="1200">
          <a:solidFill>
            <a:schemeClr val="tx1"/>
          </a:solidFill>
          <a:latin typeface="+mn-lt"/>
          <a:ea typeface="+mn-ea"/>
          <a:cs typeface="+mn-cs"/>
        </a:defRPr>
      </a:lvl6pPr>
      <a:lvl7pPr marL="2099310" algn="l" defTabSz="699135" rtl="0" eaLnBrk="1" latinLnBrk="0" hangingPunct="1">
        <a:defRPr sz="1350" kern="1200">
          <a:solidFill>
            <a:schemeClr val="tx1"/>
          </a:solidFill>
          <a:latin typeface="+mn-lt"/>
          <a:ea typeface="+mn-ea"/>
          <a:cs typeface="+mn-cs"/>
        </a:defRPr>
      </a:lvl7pPr>
      <a:lvl8pPr marL="2449195" algn="l" defTabSz="699135" rtl="0" eaLnBrk="1" latinLnBrk="0" hangingPunct="1">
        <a:defRPr sz="1350" kern="1200">
          <a:solidFill>
            <a:schemeClr val="tx1"/>
          </a:solidFill>
          <a:latin typeface="+mn-lt"/>
          <a:ea typeface="+mn-ea"/>
          <a:cs typeface="+mn-cs"/>
        </a:defRPr>
      </a:lvl8pPr>
      <a:lvl9pPr marL="2799080" algn="l" defTabSz="69913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5.xml"/><Relationship Id="rId1" Type="http://schemas.openxmlformats.org/officeDocument/2006/relationships/tags" Target="../tags/tag173.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4.xml"/><Relationship Id="rId1" Type="http://schemas.openxmlformats.org/officeDocument/2006/relationships/themeOverride" Target="../theme/themeOverride16.xml"/><Relationship Id="rId4" Type="http://schemas.openxmlformats.org/officeDocument/2006/relationships/notesSlide" Target="../notesSlides/notesSlide98.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4.xml"/><Relationship Id="rId1" Type="http://schemas.openxmlformats.org/officeDocument/2006/relationships/tags" Target="../tags/tag175.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4.xml"/><Relationship Id="rId1" Type="http://schemas.openxmlformats.org/officeDocument/2006/relationships/tags" Target="../tags/tag176.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xml"/><Relationship Id="rId1" Type="http://schemas.openxmlformats.org/officeDocument/2006/relationships/tags" Target="../tags/tag177.xml"/></Relationships>
</file>

<file path=ppt/slides/_rels/slide106.xml.rels><?xml version="1.0" encoding="UTF-8" standalone="yes"?>
<Relationships xmlns="http://schemas.openxmlformats.org/package/2006/relationships"><Relationship Id="rId8" Type="http://schemas.openxmlformats.org/officeDocument/2006/relationships/slide" Target="slide127.xml"/><Relationship Id="rId3" Type="http://schemas.openxmlformats.org/officeDocument/2006/relationships/notesSlide" Target="../notesSlides/notesSlide102.xml"/><Relationship Id="rId7" Type="http://schemas.openxmlformats.org/officeDocument/2006/relationships/slide" Target="slide123.xml"/><Relationship Id="rId2" Type="http://schemas.openxmlformats.org/officeDocument/2006/relationships/slideLayout" Target="../slideLayouts/slideLayout4.xml"/><Relationship Id="rId1" Type="http://schemas.openxmlformats.org/officeDocument/2006/relationships/tags" Target="../tags/tag178.xml"/><Relationship Id="rId6" Type="http://schemas.openxmlformats.org/officeDocument/2006/relationships/slide" Target="slide120.xml"/><Relationship Id="rId11" Type="http://schemas.openxmlformats.org/officeDocument/2006/relationships/slide" Target="slide136.xml"/><Relationship Id="rId5" Type="http://schemas.openxmlformats.org/officeDocument/2006/relationships/slide" Target="slide117.xml"/><Relationship Id="rId10" Type="http://schemas.openxmlformats.org/officeDocument/2006/relationships/slide" Target="slide133.xml"/><Relationship Id="rId4" Type="http://schemas.openxmlformats.org/officeDocument/2006/relationships/slide" Target="slide107.xml"/><Relationship Id="rId9" Type="http://schemas.openxmlformats.org/officeDocument/2006/relationships/slide" Target="slide130.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xml"/><Relationship Id="rId1" Type="http://schemas.openxmlformats.org/officeDocument/2006/relationships/tags" Target="../tags/tag179.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5.xml"/><Relationship Id="rId1" Type="http://schemas.openxmlformats.org/officeDocument/2006/relationships/tags" Target="../tags/tag180.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1.xml"/><Relationship Id="rId1" Type="http://schemas.openxmlformats.org/officeDocument/2006/relationships/themeOverride" Target="../theme/themeOverride17.xml"/><Relationship Id="rId4" Type="http://schemas.openxmlformats.org/officeDocument/2006/relationships/notesSlide" Target="../notesSlides/notesSlide10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4.xml"/><Relationship Id="rId1" Type="http://schemas.openxmlformats.org/officeDocument/2006/relationships/tags" Target="../tags/tag182.xml"/><Relationship Id="rId4" Type="http://schemas.openxmlformats.org/officeDocument/2006/relationships/image" Target="../media/image56.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4.xml"/><Relationship Id="rId1" Type="http://schemas.openxmlformats.org/officeDocument/2006/relationships/tags" Target="../tags/tag183.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4.xml"/><Relationship Id="rId1" Type="http://schemas.openxmlformats.org/officeDocument/2006/relationships/tags" Target="../tags/tag184.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4.xml"/><Relationship Id="rId1" Type="http://schemas.openxmlformats.org/officeDocument/2006/relationships/tags" Target="../tags/tag185.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xml"/><Relationship Id="rId1" Type="http://schemas.openxmlformats.org/officeDocument/2006/relationships/tags" Target="../tags/tag186.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4.xml"/><Relationship Id="rId1" Type="http://schemas.openxmlformats.org/officeDocument/2006/relationships/tags" Target="../tags/tag187.xml"/><Relationship Id="rId4" Type="http://schemas.openxmlformats.org/officeDocument/2006/relationships/image" Target="../media/image57.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4.xml"/><Relationship Id="rId1" Type="http://schemas.openxmlformats.org/officeDocument/2006/relationships/tags" Target="../tags/tag188.xml"/><Relationship Id="rId4" Type="http://schemas.openxmlformats.org/officeDocument/2006/relationships/image" Target="../media/image58.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xml"/><Relationship Id="rId1" Type="http://schemas.openxmlformats.org/officeDocument/2006/relationships/tags" Target="../tags/tag189.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5.xml"/><Relationship Id="rId1" Type="http://schemas.openxmlformats.org/officeDocument/2006/relationships/tags" Target="../tags/tag190.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1.xml"/><Relationship Id="rId1" Type="http://schemas.openxmlformats.org/officeDocument/2006/relationships/themeOverride" Target="../theme/themeOverride18.xml"/><Relationship Id="rId4" Type="http://schemas.openxmlformats.org/officeDocument/2006/relationships/notesSlide" Target="../notesSlides/notesSlide115.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61.xml"/><Relationship Id="rId7" Type="http://schemas.openxmlformats.org/officeDocument/2006/relationships/image" Target="../media/image6.emf"/><Relationship Id="rId2" Type="http://schemas.openxmlformats.org/officeDocument/2006/relationships/tags" Target="../tags/tag60.xml"/><Relationship Id="rId1" Type="http://schemas.openxmlformats.org/officeDocument/2006/relationships/vmlDrawing" Target="../drawings/vmlDrawing8.vml"/><Relationship Id="rId6" Type="http://schemas.openxmlformats.org/officeDocument/2006/relationships/oleObject" Target="../embeddings/oleObject7.bin"/><Relationship Id="rId5" Type="http://schemas.openxmlformats.org/officeDocument/2006/relationships/notesSlide" Target="../notesSlides/notesSlide9.xml"/><Relationship Id="rId4"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xml"/><Relationship Id="rId1" Type="http://schemas.openxmlformats.org/officeDocument/2006/relationships/tags" Target="../tags/tag192.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5.xml"/><Relationship Id="rId1" Type="http://schemas.openxmlformats.org/officeDocument/2006/relationships/tags" Target="../tags/tag193.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4.xml"/><Relationship Id="rId1" Type="http://schemas.openxmlformats.org/officeDocument/2006/relationships/themeOverride" Target="../theme/themeOverride19.xml"/><Relationship Id="rId4" Type="http://schemas.openxmlformats.org/officeDocument/2006/relationships/notesSlide" Target="../notesSlides/notesSlide118.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xml"/><Relationship Id="rId1" Type="http://schemas.openxmlformats.org/officeDocument/2006/relationships/tags" Target="../tags/tag195.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5.xml"/><Relationship Id="rId1" Type="http://schemas.openxmlformats.org/officeDocument/2006/relationships/tags" Target="../tags/tag196.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7.xml"/><Relationship Id="rId1" Type="http://schemas.openxmlformats.org/officeDocument/2006/relationships/themeOverride" Target="../theme/themeOverride20.xml"/><Relationship Id="rId4" Type="http://schemas.openxmlformats.org/officeDocument/2006/relationships/notesSlide" Target="../notesSlides/notesSlide121.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4.xml"/><Relationship Id="rId1" Type="http://schemas.openxmlformats.org/officeDocument/2006/relationships/tags" Target="../tags/tag198.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1.xml"/><Relationship Id="rId1" Type="http://schemas.openxmlformats.org/officeDocument/2006/relationships/tags" Target="../tags/tag199.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5.xml"/><Relationship Id="rId1" Type="http://schemas.openxmlformats.org/officeDocument/2006/relationships/tags" Target="../tags/tag200.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1.xml"/><Relationship Id="rId1" Type="http://schemas.openxmlformats.org/officeDocument/2006/relationships/themeOverride" Target="../theme/themeOverride21.xml"/><Relationship Id="rId4" Type="http://schemas.openxmlformats.org/officeDocument/2006/relationships/notesSlide" Target="../notesSlides/notesSlide12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62.xm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1.xml"/><Relationship Id="rId1" Type="http://schemas.openxmlformats.org/officeDocument/2006/relationships/tags" Target="../tags/tag202.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5.xml"/><Relationship Id="rId1" Type="http://schemas.openxmlformats.org/officeDocument/2006/relationships/tags" Target="../tags/tag203.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4.xml"/><Relationship Id="rId1" Type="http://schemas.openxmlformats.org/officeDocument/2006/relationships/themeOverride" Target="../theme/themeOverride22.xml"/><Relationship Id="rId4" Type="http://schemas.openxmlformats.org/officeDocument/2006/relationships/notesSlide" Target="../notesSlides/notesSlide128.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1.xml"/><Relationship Id="rId1" Type="http://schemas.openxmlformats.org/officeDocument/2006/relationships/tags" Target="../tags/tag205.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5.xml"/><Relationship Id="rId1" Type="http://schemas.openxmlformats.org/officeDocument/2006/relationships/tags" Target="../tags/tag206.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7.xml"/><Relationship Id="rId1" Type="http://schemas.openxmlformats.org/officeDocument/2006/relationships/themeOverride" Target="../theme/themeOverride23.xml"/><Relationship Id="rId4" Type="http://schemas.openxmlformats.org/officeDocument/2006/relationships/notesSlide" Target="../notesSlides/notesSlide131.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1.xml"/><Relationship Id="rId1" Type="http://schemas.openxmlformats.org/officeDocument/2006/relationships/tags" Target="../tags/tag208.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5.xml"/><Relationship Id="rId1" Type="http://schemas.openxmlformats.org/officeDocument/2006/relationships/tags" Target="../tags/tag209.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10.xml"/><Relationship Id="rId1" Type="http://schemas.openxmlformats.org/officeDocument/2006/relationships/themeOverride" Target="../theme/themeOverride24.xml"/><Relationship Id="rId4" Type="http://schemas.openxmlformats.org/officeDocument/2006/relationships/notesSlide" Target="../notesSlides/notesSlide134.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4.xml"/><Relationship Id="rId1" Type="http://schemas.openxmlformats.org/officeDocument/2006/relationships/tags" Target="../tags/tag211.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65.xml"/><Relationship Id="rId7" Type="http://schemas.openxmlformats.org/officeDocument/2006/relationships/notesSlide" Target="../notesSlides/notesSlide11.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Layout" Target="../slideLayouts/slideLayout4.xml"/><Relationship Id="rId11" Type="http://schemas.openxmlformats.org/officeDocument/2006/relationships/image" Target="../media/image20.png"/><Relationship Id="rId5" Type="http://schemas.openxmlformats.org/officeDocument/2006/relationships/tags" Target="../tags/tag67.xml"/><Relationship Id="rId10" Type="http://schemas.openxmlformats.org/officeDocument/2006/relationships/image" Target="../media/image19.png"/><Relationship Id="rId4" Type="http://schemas.openxmlformats.org/officeDocument/2006/relationships/tags" Target="../tags/tag66.xml"/><Relationship Id="rId9" Type="http://schemas.openxmlformats.org/officeDocument/2006/relationships/image" Target="../media/image18.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2.xml"/></Relationships>
</file>

<file path=ppt/slides/_rels/slide141.xml.rels><?xml version="1.0" encoding="UTF-8" standalone="yes"?>
<Relationships xmlns="http://schemas.openxmlformats.org/package/2006/relationships"><Relationship Id="rId8" Type="http://schemas.openxmlformats.org/officeDocument/2006/relationships/slide" Target="slide181.xml"/><Relationship Id="rId3" Type="http://schemas.openxmlformats.org/officeDocument/2006/relationships/slide" Target="slide153.xml"/><Relationship Id="rId7" Type="http://schemas.openxmlformats.org/officeDocument/2006/relationships/slide" Target="slide176.xml"/><Relationship Id="rId2" Type="http://schemas.openxmlformats.org/officeDocument/2006/relationships/slideLayout" Target="../slideLayouts/slideLayout4.xml"/><Relationship Id="rId1" Type="http://schemas.openxmlformats.org/officeDocument/2006/relationships/tags" Target="../tags/tag213.xml"/><Relationship Id="rId6" Type="http://schemas.openxmlformats.org/officeDocument/2006/relationships/slide" Target="slide172.xml"/><Relationship Id="rId5" Type="http://schemas.openxmlformats.org/officeDocument/2006/relationships/slide" Target="slide166.xml"/><Relationship Id="rId4" Type="http://schemas.openxmlformats.org/officeDocument/2006/relationships/slide" Target="slide157.xml"/><Relationship Id="rId9" Type="http://schemas.openxmlformats.org/officeDocument/2006/relationships/slide" Target="slide184.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14.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15.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16.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17.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18.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19.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20.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21.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69.xml"/><Relationship Id="rId7" Type="http://schemas.openxmlformats.org/officeDocument/2006/relationships/slideLayout" Target="../slideLayouts/slideLayout4.xml"/><Relationship Id="rId2" Type="http://schemas.openxmlformats.org/officeDocument/2006/relationships/tags" Target="../tags/tag68.xml"/><Relationship Id="rId1" Type="http://schemas.openxmlformats.org/officeDocument/2006/relationships/vmlDrawing" Target="../drawings/vmlDrawing9.vml"/><Relationship Id="rId6" Type="http://schemas.openxmlformats.org/officeDocument/2006/relationships/tags" Target="../tags/tag72.xml"/><Relationship Id="rId5" Type="http://schemas.openxmlformats.org/officeDocument/2006/relationships/tags" Target="../tags/tag71.xml"/><Relationship Id="rId10" Type="http://schemas.openxmlformats.org/officeDocument/2006/relationships/image" Target="../media/image6.emf"/><Relationship Id="rId4" Type="http://schemas.openxmlformats.org/officeDocument/2006/relationships/tags" Target="../tags/tag70.xml"/><Relationship Id="rId9" Type="http://schemas.openxmlformats.org/officeDocument/2006/relationships/oleObject" Target="../embeddings/oleObject8.bin"/></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4.xml"/><Relationship Id="rId1" Type="http://schemas.openxmlformats.org/officeDocument/2006/relationships/tags" Target="../tags/tag222.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23.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24.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5.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26.xml"/></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27.xml"/><Relationship Id="rId1" Type="http://schemas.openxmlformats.org/officeDocument/2006/relationships/themeOverride" Target="../theme/themeOverride25.xml"/><Relationship Id="rId4" Type="http://schemas.openxmlformats.org/officeDocument/2006/relationships/notesSlide" Target="../notesSlides/notesSlide137.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28.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9.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30.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31.xml"/></Relationships>
</file>

<file path=ppt/slides/_rels/slide16.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5.jpeg"/><Relationship Id="rId3" Type="http://schemas.openxmlformats.org/officeDocument/2006/relationships/tags" Target="../tags/tag74.xml"/><Relationship Id="rId7" Type="http://schemas.openxmlformats.org/officeDocument/2006/relationships/image" Target="../media/image6.emf"/><Relationship Id="rId12" Type="http://schemas.openxmlformats.org/officeDocument/2006/relationships/image" Target="../media/image24.jpeg"/><Relationship Id="rId2" Type="http://schemas.openxmlformats.org/officeDocument/2006/relationships/tags" Target="../tags/tag73.xml"/><Relationship Id="rId1" Type="http://schemas.openxmlformats.org/officeDocument/2006/relationships/vmlDrawing" Target="../drawings/vmlDrawing10.vml"/><Relationship Id="rId6" Type="http://schemas.openxmlformats.org/officeDocument/2006/relationships/oleObject" Target="../embeddings/oleObject9.bin"/><Relationship Id="rId11" Type="http://schemas.openxmlformats.org/officeDocument/2006/relationships/image" Target="../media/image23.jpeg"/><Relationship Id="rId5" Type="http://schemas.openxmlformats.org/officeDocument/2006/relationships/notesSlide" Target="../notesSlides/notesSlide13.xml"/><Relationship Id="rId10" Type="http://schemas.openxmlformats.org/officeDocument/2006/relationships/image" Target="../media/image22.jpeg"/><Relationship Id="rId4" Type="http://schemas.openxmlformats.org/officeDocument/2006/relationships/slideLayout" Target="../slideLayouts/slideLayout4.xml"/><Relationship Id="rId9" Type="http://schemas.openxmlformats.org/officeDocument/2006/relationships/image" Target="file:///C:\Icon%20gallery\Mechanical\Gear_03.emf" TargetMode="External"/><Relationship Id="rId14" Type="http://schemas.openxmlformats.org/officeDocument/2006/relationships/image" Target="../media/image26.jpe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4.xml"/><Relationship Id="rId1" Type="http://schemas.openxmlformats.org/officeDocument/2006/relationships/tags" Target="../tags/tag232.xml"/></Relationships>
</file>

<file path=ppt/slides/_rels/slide161.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slideLayout" Target="../slideLayouts/slideLayout4.xml"/><Relationship Id="rId7" Type="http://schemas.openxmlformats.org/officeDocument/2006/relationships/oleObject" Target="../embeddings/oleObject26.bin"/><Relationship Id="rId2" Type="http://schemas.openxmlformats.org/officeDocument/2006/relationships/tags" Target="../tags/tag233.xml"/><Relationship Id="rId1" Type="http://schemas.openxmlformats.org/officeDocument/2006/relationships/vmlDrawing" Target="../drawings/vmlDrawing25.vml"/><Relationship Id="rId6" Type="http://schemas.openxmlformats.org/officeDocument/2006/relationships/image" Target="../media/image59.emf"/><Relationship Id="rId5" Type="http://schemas.openxmlformats.org/officeDocument/2006/relationships/oleObject" Target="../embeddings/oleObject25.bin"/><Relationship Id="rId4" Type="http://schemas.openxmlformats.org/officeDocument/2006/relationships/notesSlide" Target="../notesSlides/notesSlide139.xm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2.png"/><Relationship Id="rId2" Type="http://schemas.openxmlformats.org/officeDocument/2006/relationships/tags" Target="../tags/tag234.xml"/><Relationship Id="rId1" Type="http://schemas.openxmlformats.org/officeDocument/2006/relationships/vmlDrawing" Target="../drawings/vmlDrawing26.vml"/><Relationship Id="rId6" Type="http://schemas.openxmlformats.org/officeDocument/2006/relationships/image" Target="../media/image61.emf"/><Relationship Id="rId5" Type="http://schemas.openxmlformats.org/officeDocument/2006/relationships/oleObject" Target="../embeddings/oleObject27.bin"/><Relationship Id="rId4" Type="http://schemas.openxmlformats.org/officeDocument/2006/relationships/notesSlide" Target="../notesSlides/notesSlide140.xml"/></Relationships>
</file>

<file path=ppt/slides/_rels/slide163.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slideLayout" Target="../slideLayouts/slideLayout4.xml"/><Relationship Id="rId7" Type="http://schemas.openxmlformats.org/officeDocument/2006/relationships/oleObject" Target="../embeddings/oleObject29.bin"/><Relationship Id="rId2" Type="http://schemas.openxmlformats.org/officeDocument/2006/relationships/tags" Target="../tags/tag235.xml"/><Relationship Id="rId1" Type="http://schemas.openxmlformats.org/officeDocument/2006/relationships/vmlDrawing" Target="../drawings/vmlDrawing27.vml"/><Relationship Id="rId6" Type="http://schemas.openxmlformats.org/officeDocument/2006/relationships/image" Target="../media/image63.emf"/><Relationship Id="rId5" Type="http://schemas.openxmlformats.org/officeDocument/2006/relationships/oleObject" Target="../embeddings/oleObject28.bin"/><Relationship Id="rId4" Type="http://schemas.openxmlformats.org/officeDocument/2006/relationships/notesSlide" Target="../notesSlides/notesSlide141.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36.xml"/><Relationship Id="rId1" Type="http://schemas.openxmlformats.org/officeDocument/2006/relationships/themeOverride" Target="../theme/themeOverride26.xml"/><Relationship Id="rId4" Type="http://schemas.openxmlformats.org/officeDocument/2006/relationships/notesSlide" Target="../notesSlides/notesSlide14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37.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8.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39.xml"/></Relationships>
</file>

<file path=ppt/slides/_rels/slide16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slideLayout" Target="../slideLayouts/slideLayout4.xml"/><Relationship Id="rId1" Type="http://schemas.openxmlformats.org/officeDocument/2006/relationships/tags" Target="../tags/tag240.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41.xml"/></Relationships>
</file>

<file path=ppt/slides/_rels/slide17.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27.emf"/><Relationship Id="rId2" Type="http://schemas.openxmlformats.org/officeDocument/2006/relationships/tags" Target="../tags/tag75.xml"/><Relationship Id="rId1" Type="http://schemas.openxmlformats.org/officeDocument/2006/relationships/vmlDrawing" Target="../drawings/vmlDrawing11.vml"/><Relationship Id="rId6" Type="http://schemas.openxmlformats.org/officeDocument/2006/relationships/oleObject" Target="../embeddings/oleObject10.bin"/><Relationship Id="rId5" Type="http://schemas.openxmlformats.org/officeDocument/2006/relationships/notesSlide" Target="../notesSlides/notesSlide14.xml"/><Relationship Id="rId4"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42.xml"/><Relationship Id="rId1" Type="http://schemas.openxmlformats.org/officeDocument/2006/relationships/themeOverride" Target="../theme/themeOverride27.xml"/><Relationship Id="rId4" Type="http://schemas.openxmlformats.org/officeDocument/2006/relationships/notesSlide" Target="../notesSlides/notesSlide143.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43.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4.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45.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46.xml"/></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47.xml"/><Relationship Id="rId1" Type="http://schemas.openxmlformats.org/officeDocument/2006/relationships/themeOverride" Target="../theme/themeOverride28.xml"/><Relationship Id="rId4" Type="http://schemas.openxmlformats.org/officeDocument/2006/relationships/notesSlide" Target="../notesSlides/notesSlide144.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8.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49.xml"/></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50.xml"/></Relationships>
</file>

<file path=ppt/slides/_rels/slide17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Layout" Target="../slideLayouts/slideLayout4.xml"/><Relationship Id="rId1" Type="http://schemas.openxmlformats.org/officeDocument/2006/relationships/tags" Target="../tags/tag251.xml"/><Relationship Id="rId4" Type="http://schemas.openxmlformats.org/officeDocument/2006/relationships/image" Target="../media/image67.jpeg"/></Relationships>
</file>

<file path=ppt/slides/_rels/slide18.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6.emf"/><Relationship Id="rId2" Type="http://schemas.openxmlformats.org/officeDocument/2006/relationships/tags" Target="../tags/tag77.xml"/><Relationship Id="rId1" Type="http://schemas.openxmlformats.org/officeDocument/2006/relationships/vmlDrawing" Target="../drawings/vmlDrawing12.vml"/><Relationship Id="rId6" Type="http://schemas.openxmlformats.org/officeDocument/2006/relationships/oleObject" Target="../embeddings/oleObject11.bin"/><Relationship Id="rId5" Type="http://schemas.openxmlformats.org/officeDocument/2006/relationships/notesSlide" Target="../notesSlides/notesSlide15.xml"/><Relationship Id="rId4"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52.xml"/><Relationship Id="rId1" Type="http://schemas.openxmlformats.org/officeDocument/2006/relationships/themeOverride" Target="../theme/themeOverride29.xml"/><Relationship Id="rId4" Type="http://schemas.openxmlformats.org/officeDocument/2006/relationships/notesSlide" Target="../notesSlides/notesSlide145.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3.xml"/></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54.xml"/></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55.xml"/><Relationship Id="rId1" Type="http://schemas.openxmlformats.org/officeDocument/2006/relationships/themeOverride" Target="../theme/themeOverride30.xml"/><Relationship Id="rId4" Type="http://schemas.openxmlformats.org/officeDocument/2006/relationships/notesSlide" Target="../notesSlides/notesSlide146.xml"/></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6.xml"/></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57.xml"/></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58.xml"/></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59.xml"/><Relationship Id="rId1" Type="http://schemas.openxmlformats.org/officeDocument/2006/relationships/themeOverride" Target="../theme/themeOverride31.xml"/><Relationship Id="rId4" Type="http://schemas.openxmlformats.org/officeDocument/2006/relationships/notesSlide" Target="../notesSlides/notesSlide147.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4.xml"/><Relationship Id="rId1" Type="http://schemas.openxmlformats.org/officeDocument/2006/relationships/tags" Target="../tags/tag260.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1.xml"/></Relationships>
</file>

<file path=ppt/slides/_rels/slide19.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tags" Target="../tags/tag80.xml"/><Relationship Id="rId7" Type="http://schemas.openxmlformats.org/officeDocument/2006/relationships/image" Target="../media/image6.emf"/><Relationship Id="rId2" Type="http://schemas.openxmlformats.org/officeDocument/2006/relationships/tags" Target="../tags/tag79.xml"/><Relationship Id="rId1" Type="http://schemas.openxmlformats.org/officeDocument/2006/relationships/vmlDrawing" Target="../drawings/vmlDrawing13.vml"/><Relationship Id="rId6" Type="http://schemas.openxmlformats.org/officeDocument/2006/relationships/oleObject" Target="../embeddings/oleObject12.bin"/><Relationship Id="rId5" Type="http://schemas.openxmlformats.org/officeDocument/2006/relationships/notesSlide" Target="../notesSlides/notesSlide16.xml"/><Relationship Id="rId10" Type="http://schemas.openxmlformats.org/officeDocument/2006/relationships/image" Target="../media/image29.png"/><Relationship Id="rId4" Type="http://schemas.openxmlformats.org/officeDocument/2006/relationships/slideLayout" Target="../slideLayouts/slideLayout4.xml"/><Relationship Id="rId9" Type="http://schemas.openxmlformats.org/officeDocument/2006/relationships/image" Target="file:///C:\Icon%20gallery\Ideas\Idea_bulb_1.emf" TargetMode="Externa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4.xml"/><Relationship Id="rId1" Type="http://schemas.openxmlformats.org/officeDocument/2006/relationships/tags" Target="../tags/tag262.xml"/><Relationship Id="rId5" Type="http://schemas.openxmlformats.org/officeDocument/2006/relationships/slide" Target="slide197.xml"/><Relationship Id="rId4" Type="http://schemas.openxmlformats.org/officeDocument/2006/relationships/slide" Target="slide191.xml"/></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3.xml"/></Relationships>
</file>

<file path=ppt/slides/_rels/slide19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slideLayout" Target="../slideLayouts/slideLayout4.xml"/><Relationship Id="rId1" Type="http://schemas.openxmlformats.org/officeDocument/2006/relationships/tags" Target="../tags/tag264.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65.xml"/></Relationships>
</file>

<file path=ppt/slides/_rels/slide19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66.xml"/><Relationship Id="rId1" Type="http://schemas.openxmlformats.org/officeDocument/2006/relationships/themeOverride" Target="../theme/themeOverride32.xml"/><Relationship Id="rId4" Type="http://schemas.openxmlformats.org/officeDocument/2006/relationships/notesSlide" Target="../notesSlides/notesSlide150.xml"/></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4.xml"/><Relationship Id="rId1" Type="http://schemas.openxmlformats.org/officeDocument/2006/relationships/tags" Target="../tags/tag267.xml"/><Relationship Id="rId4" Type="http://schemas.openxmlformats.org/officeDocument/2006/relationships/image" Target="../media/image69.jpe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4.xml"/><Relationship Id="rId1" Type="http://schemas.openxmlformats.org/officeDocument/2006/relationships/tags" Target="../tags/tag268.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9.xm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70.xml"/></Relationships>
</file>

<file path=ppt/slides/_rels/slide19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71.xml"/><Relationship Id="rId1" Type="http://schemas.openxmlformats.org/officeDocument/2006/relationships/themeOverride" Target="../theme/themeOverride33.xml"/><Relationship Id="rId4" Type="http://schemas.openxmlformats.org/officeDocument/2006/relationships/notesSlide" Target="../notesSlides/notesSlide153.xml"/></Relationships>
</file>

<file path=ppt/slides/_rels/slide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20.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6.emf"/><Relationship Id="rId2" Type="http://schemas.openxmlformats.org/officeDocument/2006/relationships/tags" Target="../tags/tag81.xml"/><Relationship Id="rId1" Type="http://schemas.openxmlformats.org/officeDocument/2006/relationships/vmlDrawing" Target="../drawings/vmlDrawing14.vml"/><Relationship Id="rId6" Type="http://schemas.openxmlformats.org/officeDocument/2006/relationships/oleObject" Target="../embeddings/oleObject13.bin"/><Relationship Id="rId5" Type="http://schemas.openxmlformats.org/officeDocument/2006/relationships/notesSlide" Target="../notesSlides/notesSlide17.xml"/><Relationship Id="rId4"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72.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73.xml"/></Relationships>
</file>

<file path=ppt/slides/_rels/slide20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Layout" Target="../slideLayouts/slideLayout4.xml"/><Relationship Id="rId1" Type="http://schemas.openxmlformats.org/officeDocument/2006/relationships/tags" Target="../tags/tag274.xml"/></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4.xml"/><Relationship Id="rId1" Type="http://schemas.openxmlformats.org/officeDocument/2006/relationships/tags" Target="../tags/tag275.xml"/><Relationship Id="rId4" Type="http://schemas.openxmlformats.org/officeDocument/2006/relationships/image" Target="../media/image71.png"/></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76.xml"/></Relationships>
</file>

<file path=ppt/slides/_rels/slide20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4.xml"/><Relationship Id="rId1" Type="http://schemas.openxmlformats.org/officeDocument/2006/relationships/tags" Target="../tags/tag27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78.xml"/></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79.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80.xml"/></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4.xml"/><Relationship Id="rId1" Type="http://schemas.openxmlformats.org/officeDocument/2006/relationships/tags" Target="../tags/tag281.xml"/></Relationships>
</file>

<file path=ppt/slides/_rels/slide21.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vmlDrawing" Target="../drawings/vmlDrawing15.vml"/><Relationship Id="rId6" Type="http://schemas.openxmlformats.org/officeDocument/2006/relationships/image" Target="../media/image6.emf"/><Relationship Id="rId5" Type="http://schemas.openxmlformats.org/officeDocument/2006/relationships/oleObject" Target="../embeddings/oleObject14.bin"/><Relationship Id="rId4"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82.xml"/></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83.xml"/></Relationships>
</file>

<file path=ppt/slides/_rels/slide212.xml.rels><?xml version="1.0" encoding="UTF-8" standalone="yes"?>
<Relationships xmlns="http://schemas.openxmlformats.org/package/2006/relationships"><Relationship Id="rId3" Type="http://schemas.openxmlformats.org/officeDocument/2006/relationships/slide" Target="slide213.xml"/><Relationship Id="rId2" Type="http://schemas.openxmlformats.org/officeDocument/2006/relationships/slideLayout" Target="../slideLayouts/slideLayout4.xml"/><Relationship Id="rId1" Type="http://schemas.openxmlformats.org/officeDocument/2006/relationships/tags" Target="../tags/tag284.xml"/><Relationship Id="rId4" Type="http://schemas.openxmlformats.org/officeDocument/2006/relationships/slide" Target="slide217.xml"/></Relationships>
</file>

<file path=ppt/slides/_rels/slide2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85.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86.xml"/></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87.xml"/></Relationships>
</file>

<file path=ppt/slides/_rels/slide2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88.xml"/><Relationship Id="rId1" Type="http://schemas.openxmlformats.org/officeDocument/2006/relationships/themeOverride" Target="../theme/themeOverride34.xml"/><Relationship Id="rId4" Type="http://schemas.openxmlformats.org/officeDocument/2006/relationships/notesSlide" Target="../notesSlides/notesSlide156.xml"/></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89.xml"/></Relationships>
</file>

<file path=ppt/slides/_rels/slide2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90.xml"/><Relationship Id="rId1" Type="http://schemas.openxmlformats.org/officeDocument/2006/relationships/themeOverride" Target="../theme/themeOverride35.xml"/><Relationship Id="rId4" Type="http://schemas.openxmlformats.org/officeDocument/2006/relationships/notesSlide" Target="../notesSlides/notesSlide157.xml"/></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91.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86.xml"/><Relationship Id="rId7" Type="http://schemas.openxmlformats.org/officeDocument/2006/relationships/image" Target="../media/image30.emf"/><Relationship Id="rId2" Type="http://schemas.openxmlformats.org/officeDocument/2006/relationships/tags" Target="../tags/tag85.xml"/><Relationship Id="rId1" Type="http://schemas.openxmlformats.org/officeDocument/2006/relationships/vmlDrawing" Target="../drawings/vmlDrawing16.vml"/><Relationship Id="rId6" Type="http://schemas.openxmlformats.org/officeDocument/2006/relationships/oleObject" Target="../embeddings/oleObject15.bin"/><Relationship Id="rId5" Type="http://schemas.openxmlformats.org/officeDocument/2006/relationships/notesSlide" Target="../notesSlides/notesSlide18.xml"/><Relationship Id="rId4"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1.xml"/><Relationship Id="rId1" Type="http://schemas.openxmlformats.org/officeDocument/2006/relationships/tags" Target="../tags/tag292.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4.xml"/><Relationship Id="rId1" Type="http://schemas.openxmlformats.org/officeDocument/2006/relationships/tags" Target="../tags/tag293.xml"/><Relationship Id="rId6" Type="http://schemas.openxmlformats.org/officeDocument/2006/relationships/slide" Target="slide229.xml"/><Relationship Id="rId5" Type="http://schemas.openxmlformats.org/officeDocument/2006/relationships/slide" Target="slide225.xml"/><Relationship Id="rId4" Type="http://schemas.openxmlformats.org/officeDocument/2006/relationships/slide" Target="slide222.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1.xml"/><Relationship Id="rId1" Type="http://schemas.openxmlformats.org/officeDocument/2006/relationships/tags" Target="../tags/tag294.xml"/></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5.xml"/><Relationship Id="rId1" Type="http://schemas.openxmlformats.org/officeDocument/2006/relationships/tags" Target="../tags/tag295.xml"/></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96.xml"/><Relationship Id="rId1" Type="http://schemas.openxmlformats.org/officeDocument/2006/relationships/themeOverride" Target="../theme/themeOverride36.xml"/><Relationship Id="rId4" Type="http://schemas.openxmlformats.org/officeDocument/2006/relationships/notesSlide" Target="../notesSlides/notesSlide162.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1.xml"/><Relationship Id="rId1" Type="http://schemas.openxmlformats.org/officeDocument/2006/relationships/tags" Target="../tags/tag297.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5.xml"/><Relationship Id="rId1" Type="http://schemas.openxmlformats.org/officeDocument/2006/relationships/tags" Target="../tags/tag298.xml"/></Relationships>
</file>

<file path=ppt/slides/_rels/slide2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99.xml"/><Relationship Id="rId1" Type="http://schemas.openxmlformats.org/officeDocument/2006/relationships/themeOverride" Target="../theme/themeOverride37.xml"/><Relationship Id="rId4" Type="http://schemas.openxmlformats.org/officeDocument/2006/relationships/notesSlide" Target="../notesSlides/notesSlide165.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4.xml"/><Relationship Id="rId1" Type="http://schemas.openxmlformats.org/officeDocument/2006/relationships/tags" Target="../tags/tag300.xml"/></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1.xml"/><Relationship Id="rId1" Type="http://schemas.openxmlformats.org/officeDocument/2006/relationships/tags" Target="../tags/tag301.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88.xml"/><Relationship Id="rId7" Type="http://schemas.openxmlformats.org/officeDocument/2006/relationships/image" Target="../media/image30.emf"/><Relationship Id="rId2" Type="http://schemas.openxmlformats.org/officeDocument/2006/relationships/tags" Target="../tags/tag87.xml"/><Relationship Id="rId1" Type="http://schemas.openxmlformats.org/officeDocument/2006/relationships/vmlDrawing" Target="../drawings/vmlDrawing17.vml"/><Relationship Id="rId6" Type="http://schemas.openxmlformats.org/officeDocument/2006/relationships/oleObject" Target="../embeddings/oleObject16.bin"/><Relationship Id="rId5" Type="http://schemas.openxmlformats.org/officeDocument/2006/relationships/notesSlide" Target="../notesSlides/notesSlide19.xml"/><Relationship Id="rId10" Type="http://schemas.openxmlformats.org/officeDocument/2006/relationships/image" Target="../media/image34.png"/><Relationship Id="rId4" Type="http://schemas.openxmlformats.org/officeDocument/2006/relationships/slideLayout" Target="../slideLayouts/slideLayout4.xml"/><Relationship Id="rId9" Type="http://schemas.openxmlformats.org/officeDocument/2006/relationships/image" Target="../media/image33.png"/></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5.xml"/><Relationship Id="rId1" Type="http://schemas.openxmlformats.org/officeDocument/2006/relationships/tags" Target="../tags/tag302.xml"/></Relationships>
</file>

<file path=ppt/slides/_rels/slide2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03.xml"/><Relationship Id="rId1" Type="http://schemas.openxmlformats.org/officeDocument/2006/relationships/themeOverride" Target="../theme/themeOverride38.xml"/><Relationship Id="rId4" Type="http://schemas.openxmlformats.org/officeDocument/2006/relationships/notesSlide" Target="../notesSlides/notesSlide169.xml"/></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4.xml"/><Relationship Id="rId1" Type="http://schemas.openxmlformats.org/officeDocument/2006/relationships/tags" Target="../tags/tag304.xml"/></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1.xml"/><Relationship Id="rId1" Type="http://schemas.openxmlformats.org/officeDocument/2006/relationships/tags" Target="../tags/tag305.xml"/></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172.xml"/><Relationship Id="rId7" Type="http://schemas.openxmlformats.org/officeDocument/2006/relationships/slide" Target="slide249.xml"/><Relationship Id="rId2" Type="http://schemas.openxmlformats.org/officeDocument/2006/relationships/slideLayout" Target="../slideLayouts/slideLayout6.xml"/><Relationship Id="rId1" Type="http://schemas.openxmlformats.org/officeDocument/2006/relationships/tags" Target="../tags/tag306.xml"/><Relationship Id="rId6" Type="http://schemas.openxmlformats.org/officeDocument/2006/relationships/slide" Target="slide244.xml"/><Relationship Id="rId5" Type="http://schemas.openxmlformats.org/officeDocument/2006/relationships/slide" Target="slide240.xml"/><Relationship Id="rId4" Type="http://schemas.openxmlformats.org/officeDocument/2006/relationships/slide" Target="slide236.xml"/></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4.xml"/><Relationship Id="rId1" Type="http://schemas.openxmlformats.org/officeDocument/2006/relationships/tags" Target="../tags/tag307.xml"/></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1.xml"/><Relationship Id="rId1" Type="http://schemas.openxmlformats.org/officeDocument/2006/relationships/tags" Target="../tags/tag308.xml"/></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5.xml"/><Relationship Id="rId1" Type="http://schemas.openxmlformats.org/officeDocument/2006/relationships/tags" Target="../tags/tag309.xml"/></Relationships>
</file>

<file path=ppt/slides/_rels/slide2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10.xml"/><Relationship Id="rId1" Type="http://schemas.openxmlformats.org/officeDocument/2006/relationships/themeOverride" Target="../theme/themeOverride39.xml"/><Relationship Id="rId4" Type="http://schemas.openxmlformats.org/officeDocument/2006/relationships/notesSlide" Target="../notesSlides/notesSlide176.xml"/></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4.xml"/><Relationship Id="rId1" Type="http://schemas.openxmlformats.org/officeDocument/2006/relationships/tags" Target="../tags/tag311.xml"/></Relationships>
</file>

<file path=ppt/slides/_rels/slide24.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tags" Target="../tags/tag90.xml"/><Relationship Id="rId7" Type="http://schemas.openxmlformats.org/officeDocument/2006/relationships/oleObject" Target="../embeddings/oleObject17.bin"/><Relationship Id="rId2" Type="http://schemas.openxmlformats.org/officeDocument/2006/relationships/tags" Target="../tags/tag89.xml"/><Relationship Id="rId1" Type="http://schemas.openxmlformats.org/officeDocument/2006/relationships/vmlDrawing" Target="../drawings/vmlDrawing18.vml"/><Relationship Id="rId6" Type="http://schemas.openxmlformats.org/officeDocument/2006/relationships/image" Target="../media/image35.png"/><Relationship Id="rId5" Type="http://schemas.openxmlformats.org/officeDocument/2006/relationships/notesSlide" Target="../notesSlides/notesSlide20.xml"/><Relationship Id="rId4" Type="http://schemas.openxmlformats.org/officeDocument/2006/relationships/slideLayout" Target="../slideLayouts/slideLayout4.xml"/><Relationship Id="rId9" Type="http://schemas.openxmlformats.org/officeDocument/2006/relationships/image" Target="../media/image36.png"/></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1.xml"/><Relationship Id="rId1" Type="http://schemas.openxmlformats.org/officeDocument/2006/relationships/tags" Target="../tags/tag312.xml"/></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5.xml"/><Relationship Id="rId1" Type="http://schemas.openxmlformats.org/officeDocument/2006/relationships/tags" Target="../tags/tag313.xml"/></Relationships>
</file>

<file path=ppt/slides/_rels/slide2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14.xml"/><Relationship Id="rId1" Type="http://schemas.openxmlformats.org/officeDocument/2006/relationships/themeOverride" Target="../theme/themeOverride40.xml"/><Relationship Id="rId4" Type="http://schemas.openxmlformats.org/officeDocument/2006/relationships/notesSlide" Target="../notesSlides/notesSlide180.xml"/></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4.xml"/><Relationship Id="rId1" Type="http://schemas.openxmlformats.org/officeDocument/2006/relationships/tags" Target="../tags/tag315.xml"/><Relationship Id="rId4" Type="http://schemas.openxmlformats.org/officeDocument/2006/relationships/image" Target="../media/image72.png"/></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1.xml"/><Relationship Id="rId1" Type="http://schemas.openxmlformats.org/officeDocument/2006/relationships/tags" Target="../tags/tag316.xml"/></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5.xml"/><Relationship Id="rId1" Type="http://schemas.openxmlformats.org/officeDocument/2006/relationships/tags" Target="../tags/tag317.xml"/></Relationships>
</file>

<file path=ppt/slides/_rels/slide2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18.xml"/><Relationship Id="rId1" Type="http://schemas.openxmlformats.org/officeDocument/2006/relationships/themeOverride" Target="../theme/themeOverride41.xml"/><Relationship Id="rId4" Type="http://schemas.openxmlformats.org/officeDocument/2006/relationships/notesSlide" Target="../notesSlides/notesSlide184.xml"/></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4.xml"/><Relationship Id="rId1" Type="http://schemas.openxmlformats.org/officeDocument/2006/relationships/tags" Target="../tags/tag319.xml"/></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4.xml"/><Relationship Id="rId1" Type="http://schemas.openxmlformats.org/officeDocument/2006/relationships/tags" Target="../tags/tag320.xml"/></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1.xml"/><Relationship Id="rId1" Type="http://schemas.openxmlformats.org/officeDocument/2006/relationships/tags" Target="../tags/tag321.xml"/></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92.xml"/><Relationship Id="rId7" Type="http://schemas.openxmlformats.org/officeDocument/2006/relationships/image" Target="../media/image30.emf"/><Relationship Id="rId2" Type="http://schemas.openxmlformats.org/officeDocument/2006/relationships/tags" Target="../tags/tag91.xml"/><Relationship Id="rId1" Type="http://schemas.openxmlformats.org/officeDocument/2006/relationships/vmlDrawing" Target="../drawings/vmlDrawing19.vml"/><Relationship Id="rId6" Type="http://schemas.openxmlformats.org/officeDocument/2006/relationships/oleObject" Target="../embeddings/oleObject18.bin"/><Relationship Id="rId5" Type="http://schemas.openxmlformats.org/officeDocument/2006/relationships/notesSlide" Target="../notesSlides/notesSlide21.xml"/><Relationship Id="rId4"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5.xml"/><Relationship Id="rId1" Type="http://schemas.openxmlformats.org/officeDocument/2006/relationships/tags" Target="../tags/tag322.xml"/></Relationships>
</file>

<file path=ppt/slides/_rels/slide2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23.xml"/><Relationship Id="rId1" Type="http://schemas.openxmlformats.org/officeDocument/2006/relationships/themeOverride" Target="../theme/themeOverride42.xml"/><Relationship Id="rId4" Type="http://schemas.openxmlformats.org/officeDocument/2006/relationships/notesSlide" Target="../notesSlides/notesSlide189.xml"/></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4.xml"/><Relationship Id="rId1" Type="http://schemas.openxmlformats.org/officeDocument/2006/relationships/tags" Target="../tags/tag324.xml"/></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4.xml"/><Relationship Id="rId1" Type="http://schemas.openxmlformats.org/officeDocument/2006/relationships/tags" Target="../tags/tag325.xml"/></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4.xml"/><Relationship Id="rId1" Type="http://schemas.openxmlformats.org/officeDocument/2006/relationships/tags" Target="../tags/tag326.xml"/></Relationships>
</file>

<file path=ppt/slides/_rels/slide255.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4.xml"/><Relationship Id="rId1" Type="http://schemas.openxmlformats.org/officeDocument/2006/relationships/tags" Target="../tags/tag327.xml"/></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1.xml"/><Relationship Id="rId1" Type="http://schemas.openxmlformats.org/officeDocument/2006/relationships/tags" Target="../tags/tag328.xml"/></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5.xml"/><Relationship Id="rId1" Type="http://schemas.openxmlformats.org/officeDocument/2006/relationships/tags" Target="../tags/tag329.xml"/></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4.xml"/><Relationship Id="rId1" Type="http://schemas.openxmlformats.org/officeDocument/2006/relationships/tags" Target="../tags/tag330.xml"/><Relationship Id="rId6" Type="http://schemas.openxmlformats.org/officeDocument/2006/relationships/slide" Target="slide273.xml"/><Relationship Id="rId5" Type="http://schemas.openxmlformats.org/officeDocument/2006/relationships/slide" Target="slide270.xml"/><Relationship Id="rId4" Type="http://schemas.openxmlformats.org/officeDocument/2006/relationships/slide" Target="slide259.xml"/></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1.xml"/><Relationship Id="rId1" Type="http://schemas.openxmlformats.org/officeDocument/2006/relationships/tags" Target="../tags/tag33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5.xml"/><Relationship Id="rId1" Type="http://schemas.openxmlformats.org/officeDocument/2006/relationships/tags" Target="../tags/tag332.xml"/></Relationships>
</file>

<file path=ppt/slides/_rels/slide2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33.xml"/><Relationship Id="rId1" Type="http://schemas.openxmlformats.org/officeDocument/2006/relationships/themeOverride" Target="../theme/themeOverride43.xml"/><Relationship Id="rId4" Type="http://schemas.openxmlformats.org/officeDocument/2006/relationships/notesSlide" Target="../notesSlides/notesSlide199.xml"/></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4.xml"/><Relationship Id="rId1" Type="http://schemas.openxmlformats.org/officeDocument/2006/relationships/tags" Target="../tags/tag334.xml"/></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4.xml"/><Relationship Id="rId1" Type="http://schemas.openxmlformats.org/officeDocument/2006/relationships/tags" Target="../tags/tag335.xml"/><Relationship Id="rId4" Type="http://schemas.openxmlformats.org/officeDocument/2006/relationships/image" Target="../media/image73.png"/></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4.xml"/><Relationship Id="rId1" Type="http://schemas.openxmlformats.org/officeDocument/2006/relationships/tags" Target="../tags/tag336.xml"/><Relationship Id="rId4" Type="http://schemas.openxmlformats.org/officeDocument/2006/relationships/image" Target="../media/image74.png"/></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4.xml"/><Relationship Id="rId1" Type="http://schemas.openxmlformats.org/officeDocument/2006/relationships/tags" Target="../tags/tag337.xml"/><Relationship Id="rId4" Type="http://schemas.openxmlformats.org/officeDocument/2006/relationships/image" Target="../media/image75.jpeg"/></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4.xml"/><Relationship Id="rId1" Type="http://schemas.openxmlformats.org/officeDocument/2006/relationships/tags" Target="../tags/tag338.xml"/></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4.xml"/><Relationship Id="rId1" Type="http://schemas.openxmlformats.org/officeDocument/2006/relationships/tags" Target="../tags/tag339.xml"/><Relationship Id="rId4" Type="http://schemas.openxmlformats.org/officeDocument/2006/relationships/image" Target="../media/image76.jpeg"/></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4.xml"/><Relationship Id="rId1" Type="http://schemas.openxmlformats.org/officeDocument/2006/relationships/tags" Target="../tags/tag340.xml"/></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4.xml"/><Relationship Id="rId1" Type="http://schemas.openxmlformats.org/officeDocument/2006/relationships/tags" Target="../tags/tag341.xml"/></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95.xml"/><Relationship Id="rId7" Type="http://schemas.openxmlformats.org/officeDocument/2006/relationships/image" Target="../media/image6.emf"/><Relationship Id="rId2" Type="http://schemas.openxmlformats.org/officeDocument/2006/relationships/tags" Target="../tags/tag94.xml"/><Relationship Id="rId1" Type="http://schemas.openxmlformats.org/officeDocument/2006/relationships/vmlDrawing" Target="../drawings/vmlDrawing20.vml"/><Relationship Id="rId6" Type="http://schemas.openxmlformats.org/officeDocument/2006/relationships/oleObject" Target="../embeddings/oleObject19.bin"/><Relationship Id="rId5" Type="http://schemas.openxmlformats.org/officeDocument/2006/relationships/notesSlide" Target="../notesSlides/notesSlide23.xml"/><Relationship Id="rId4"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1.xml"/><Relationship Id="rId1" Type="http://schemas.openxmlformats.org/officeDocument/2006/relationships/tags" Target="../tags/tag342.xml"/></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5.xml"/><Relationship Id="rId1" Type="http://schemas.openxmlformats.org/officeDocument/2006/relationships/tags" Target="../tags/tag343.xml"/></Relationships>
</file>

<file path=ppt/slides/_rels/slide2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44.xml"/><Relationship Id="rId1" Type="http://schemas.openxmlformats.org/officeDocument/2006/relationships/themeOverride" Target="../theme/themeOverride44.xml"/><Relationship Id="rId4" Type="http://schemas.openxmlformats.org/officeDocument/2006/relationships/notesSlide" Target="../notesSlides/notesSlide210.xml"/></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1.xml"/><Relationship Id="rId1" Type="http://schemas.openxmlformats.org/officeDocument/2006/relationships/tags" Target="../tags/tag345.xml"/></Relationships>
</file>

<file path=ppt/slides/_rels/slide274.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5.xml"/><Relationship Id="rId1" Type="http://schemas.openxmlformats.org/officeDocument/2006/relationships/tags" Target="../tags/tag346.xml"/></Relationships>
</file>

<file path=ppt/slides/_rels/slide2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47.xml"/><Relationship Id="rId1" Type="http://schemas.openxmlformats.org/officeDocument/2006/relationships/themeOverride" Target="../theme/themeOverride45.xml"/><Relationship Id="rId4" Type="http://schemas.openxmlformats.org/officeDocument/2006/relationships/notesSlide" Target="../notesSlides/notesSlide213.xml"/></Relationships>
</file>

<file path=ppt/slides/_rels/slide276.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4.xml"/><Relationship Id="rId1" Type="http://schemas.openxmlformats.org/officeDocument/2006/relationships/tags" Target="../tags/tag348.xml"/></Relationships>
</file>

<file path=ppt/slides/_rels/slide277.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1.xml"/><Relationship Id="rId1" Type="http://schemas.openxmlformats.org/officeDocument/2006/relationships/tags" Target="../tags/tag349.xml"/></Relationships>
</file>

<file path=ppt/slides/_rels/slide278.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4.xml"/><Relationship Id="rId1" Type="http://schemas.openxmlformats.org/officeDocument/2006/relationships/tags" Target="../tags/tag350.xml"/><Relationship Id="rId5" Type="http://schemas.openxmlformats.org/officeDocument/2006/relationships/slide" Target="slide286.xml"/><Relationship Id="rId4" Type="http://schemas.openxmlformats.org/officeDocument/2006/relationships/slide" Target="slide279.xml"/></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1.xml"/><Relationship Id="rId1" Type="http://schemas.openxmlformats.org/officeDocument/2006/relationships/tags" Target="../tags/tag351.xml"/></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97.xml"/><Relationship Id="rId7" Type="http://schemas.openxmlformats.org/officeDocument/2006/relationships/image" Target="../media/image6.emf"/><Relationship Id="rId2" Type="http://schemas.openxmlformats.org/officeDocument/2006/relationships/tags" Target="../tags/tag96.xml"/><Relationship Id="rId1" Type="http://schemas.openxmlformats.org/officeDocument/2006/relationships/vmlDrawing" Target="../drawings/vmlDrawing21.vml"/><Relationship Id="rId6" Type="http://schemas.openxmlformats.org/officeDocument/2006/relationships/oleObject" Target="../embeddings/oleObject20.bin"/><Relationship Id="rId5" Type="http://schemas.openxmlformats.org/officeDocument/2006/relationships/notesSlide" Target="../notesSlides/notesSlide24.xml"/><Relationship Id="rId4"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5.xml"/><Relationship Id="rId1" Type="http://schemas.openxmlformats.org/officeDocument/2006/relationships/tags" Target="../tags/tag352.xml"/></Relationships>
</file>

<file path=ppt/slides/_rels/slide28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53.xml"/><Relationship Id="rId1" Type="http://schemas.openxmlformats.org/officeDocument/2006/relationships/themeOverride" Target="../theme/themeOverride46.xml"/><Relationship Id="rId4" Type="http://schemas.openxmlformats.org/officeDocument/2006/relationships/notesSlide" Target="../notesSlides/notesSlide219.xml"/></Relationships>
</file>

<file path=ppt/slides/_rels/slide282.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4.xml"/><Relationship Id="rId1" Type="http://schemas.openxmlformats.org/officeDocument/2006/relationships/tags" Target="../tags/tag354.xml"/></Relationships>
</file>

<file path=ppt/slides/_rels/slide283.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4.xml"/><Relationship Id="rId1" Type="http://schemas.openxmlformats.org/officeDocument/2006/relationships/tags" Target="../tags/tag355.xml"/></Relationships>
</file>

<file path=ppt/slides/_rels/slide284.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4.xml"/><Relationship Id="rId1" Type="http://schemas.openxmlformats.org/officeDocument/2006/relationships/tags" Target="../tags/tag356.xml"/></Relationships>
</file>

<file path=ppt/slides/_rels/slide285.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4.xml"/><Relationship Id="rId1" Type="http://schemas.openxmlformats.org/officeDocument/2006/relationships/tags" Target="../tags/tag357.xml"/><Relationship Id="rId4" Type="http://schemas.openxmlformats.org/officeDocument/2006/relationships/image" Target="../media/image77.GIF"/></Relationships>
</file>

<file path=ppt/slides/_rels/slide286.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1.xml"/><Relationship Id="rId1" Type="http://schemas.openxmlformats.org/officeDocument/2006/relationships/tags" Target="../tags/tag358.xml"/></Relationships>
</file>

<file path=ppt/slides/_rels/slide287.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5.xml"/><Relationship Id="rId1" Type="http://schemas.openxmlformats.org/officeDocument/2006/relationships/tags" Target="../tags/tag359.xml"/></Relationships>
</file>

<file path=ppt/slides/_rels/slide28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60.xml"/><Relationship Id="rId1" Type="http://schemas.openxmlformats.org/officeDocument/2006/relationships/themeOverride" Target="../theme/themeOverride47.xml"/><Relationship Id="rId4" Type="http://schemas.openxmlformats.org/officeDocument/2006/relationships/notesSlide" Target="../notesSlides/notesSlide226.xml"/></Relationships>
</file>

<file path=ppt/slides/_rels/slide289.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4.xml"/><Relationship Id="rId1" Type="http://schemas.openxmlformats.org/officeDocument/2006/relationships/tags" Target="../tags/tag361.xml"/></Relationships>
</file>

<file path=ppt/slides/_rels/slide29.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99.xml"/><Relationship Id="rId7" Type="http://schemas.openxmlformats.org/officeDocument/2006/relationships/oleObject" Target="../embeddings/oleObject22.bin"/><Relationship Id="rId2" Type="http://schemas.openxmlformats.org/officeDocument/2006/relationships/tags" Target="../tags/tag98.xml"/><Relationship Id="rId1" Type="http://schemas.openxmlformats.org/officeDocument/2006/relationships/vmlDrawing" Target="../drawings/vmlDrawing22.vml"/><Relationship Id="rId6" Type="http://schemas.openxmlformats.org/officeDocument/2006/relationships/chart" Target="../charts/chart1.xml"/><Relationship Id="rId5" Type="http://schemas.openxmlformats.org/officeDocument/2006/relationships/notesSlide" Target="../notesSlides/notesSlide25.xml"/><Relationship Id="rId4"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1.xml"/><Relationship Id="rId1" Type="http://schemas.openxmlformats.org/officeDocument/2006/relationships/tags" Target="../tags/tag362.xml"/></Relationships>
</file>

<file path=ppt/slides/_rels/slide291.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4.xml"/><Relationship Id="rId1" Type="http://schemas.openxmlformats.org/officeDocument/2006/relationships/tags" Target="../tags/tag363.xml"/></Relationships>
</file>

<file path=ppt/slides/_rels/slide292.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4.xml"/><Relationship Id="rId1" Type="http://schemas.openxmlformats.org/officeDocument/2006/relationships/tags" Target="../tags/tag364.xml"/><Relationship Id="rId6" Type="http://schemas.openxmlformats.org/officeDocument/2006/relationships/slide" Target="slide299.xml"/><Relationship Id="rId5" Type="http://schemas.openxmlformats.org/officeDocument/2006/relationships/slide" Target="slide296.xml"/><Relationship Id="rId4" Type="http://schemas.openxmlformats.org/officeDocument/2006/relationships/slide" Target="slide293.xml"/></Relationships>
</file>

<file path=ppt/slides/_rels/slide293.xml.rels><?xml version="1.0" encoding="UTF-8" standalone="yes"?>
<Relationships xmlns="http://schemas.openxmlformats.org/package/2006/relationships"><Relationship Id="rId3" Type="http://schemas.openxmlformats.org/officeDocument/2006/relationships/notesSlide" Target="../notesSlides/notesSlide231.xml"/><Relationship Id="rId2" Type="http://schemas.openxmlformats.org/officeDocument/2006/relationships/slideLayout" Target="../slideLayouts/slideLayout1.xml"/><Relationship Id="rId1" Type="http://schemas.openxmlformats.org/officeDocument/2006/relationships/tags" Target="../tags/tag365.xml"/></Relationships>
</file>

<file path=ppt/slides/_rels/slide294.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5.xml"/><Relationship Id="rId1" Type="http://schemas.openxmlformats.org/officeDocument/2006/relationships/tags" Target="../tags/tag366.xml"/></Relationships>
</file>

<file path=ppt/slides/_rels/slide29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67.xml"/><Relationship Id="rId1" Type="http://schemas.openxmlformats.org/officeDocument/2006/relationships/themeOverride" Target="../theme/themeOverride48.xml"/><Relationship Id="rId4" Type="http://schemas.openxmlformats.org/officeDocument/2006/relationships/notesSlide" Target="../notesSlides/notesSlide233.xml"/></Relationships>
</file>

<file path=ppt/slides/_rels/slide296.xml.rels><?xml version="1.0" encoding="UTF-8" standalone="yes"?>
<Relationships xmlns="http://schemas.openxmlformats.org/package/2006/relationships"><Relationship Id="rId3" Type="http://schemas.openxmlformats.org/officeDocument/2006/relationships/notesSlide" Target="../notesSlides/notesSlide234.xml"/><Relationship Id="rId2" Type="http://schemas.openxmlformats.org/officeDocument/2006/relationships/slideLayout" Target="../slideLayouts/slideLayout1.xml"/><Relationship Id="rId1" Type="http://schemas.openxmlformats.org/officeDocument/2006/relationships/tags" Target="../tags/tag368.xml"/></Relationships>
</file>

<file path=ppt/slides/_rels/slide297.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5.xml"/><Relationship Id="rId1" Type="http://schemas.openxmlformats.org/officeDocument/2006/relationships/tags" Target="../tags/tag369.xml"/></Relationships>
</file>

<file path=ppt/slides/_rels/slide29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70.xml"/><Relationship Id="rId1" Type="http://schemas.openxmlformats.org/officeDocument/2006/relationships/themeOverride" Target="../theme/themeOverride49.xml"/><Relationship Id="rId4" Type="http://schemas.openxmlformats.org/officeDocument/2006/relationships/notesSlide" Target="../notesSlides/notesSlide236.xml"/></Relationships>
</file>

<file path=ppt/slides/_rels/slide299.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1.xml"/><Relationship Id="rId1" Type="http://schemas.openxmlformats.org/officeDocument/2006/relationships/tags" Target="../tags/tag371.xml"/></Relationships>
</file>

<file path=ppt/slides/_rels/slide3.xml.rels><?xml version="1.0" encoding="UTF-8" standalone="yes"?>
<Relationships xmlns="http://schemas.openxmlformats.org/package/2006/relationships"><Relationship Id="rId8" Type="http://schemas.openxmlformats.org/officeDocument/2006/relationships/slide" Target="slide140.xml"/><Relationship Id="rId13" Type="http://schemas.openxmlformats.org/officeDocument/2006/relationships/slide" Target="slide256.xml"/><Relationship Id="rId3" Type="http://schemas.openxmlformats.org/officeDocument/2006/relationships/slide" Target="slide4.xml"/><Relationship Id="rId7" Type="http://schemas.openxmlformats.org/officeDocument/2006/relationships/slide" Target="slide105.xml"/><Relationship Id="rId12" Type="http://schemas.openxmlformats.org/officeDocument/2006/relationships/slide" Target="slide233.xml"/><Relationship Id="rId17" Type="http://schemas.openxmlformats.org/officeDocument/2006/relationships/slide" Target="slide311.xml"/><Relationship Id="rId2" Type="http://schemas.openxmlformats.org/officeDocument/2006/relationships/slideLayout" Target="../slideLayouts/slideLayout4.xml"/><Relationship Id="rId16" Type="http://schemas.openxmlformats.org/officeDocument/2006/relationships/slide" Target="slide303.xml"/><Relationship Id="rId1" Type="http://schemas.openxmlformats.org/officeDocument/2006/relationships/tags" Target="../tags/tag26.xml"/><Relationship Id="rId6" Type="http://schemas.openxmlformats.org/officeDocument/2006/relationships/slide" Target="slide34.xml"/><Relationship Id="rId11" Type="http://schemas.openxmlformats.org/officeDocument/2006/relationships/slide" Target="slide220.xml"/><Relationship Id="rId5" Type="http://schemas.openxmlformats.org/officeDocument/2006/relationships/slide" Target="slide26.xml"/><Relationship Id="rId15" Type="http://schemas.openxmlformats.org/officeDocument/2006/relationships/slide" Target="slide290.xml"/><Relationship Id="rId10" Type="http://schemas.openxmlformats.org/officeDocument/2006/relationships/slide" Target="slide210.xml"/><Relationship Id="rId4" Type="http://schemas.openxmlformats.org/officeDocument/2006/relationships/slide" Target="slide11.xml"/><Relationship Id="rId9" Type="http://schemas.openxmlformats.org/officeDocument/2006/relationships/slide" Target="slide189.xml"/><Relationship Id="rId14" Type="http://schemas.openxmlformats.org/officeDocument/2006/relationships/slide" Target="slide277.xml"/></Relationships>
</file>

<file path=ppt/slides/_rels/slide30.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101.xml"/><Relationship Id="rId7" Type="http://schemas.openxmlformats.org/officeDocument/2006/relationships/oleObject" Target="../embeddings/oleObject23.bin"/><Relationship Id="rId2" Type="http://schemas.openxmlformats.org/officeDocument/2006/relationships/tags" Target="../tags/tag100.xml"/><Relationship Id="rId1" Type="http://schemas.openxmlformats.org/officeDocument/2006/relationships/vmlDrawing" Target="../drawings/vmlDrawing23.vml"/><Relationship Id="rId6" Type="http://schemas.openxmlformats.org/officeDocument/2006/relationships/notesSlide" Target="../notesSlides/notesSlide26.xml"/><Relationship Id="rId5" Type="http://schemas.openxmlformats.org/officeDocument/2006/relationships/slideLayout" Target="../slideLayouts/slideLayout4.xml"/><Relationship Id="rId4" Type="http://schemas.openxmlformats.org/officeDocument/2006/relationships/tags" Target="../tags/tag102.xml"/><Relationship Id="rId9" Type="http://schemas.openxmlformats.org/officeDocument/2006/relationships/image" Target="../media/image41.png"/></Relationships>
</file>

<file path=ppt/slides/_rels/slide300.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5.xml"/><Relationship Id="rId1" Type="http://schemas.openxmlformats.org/officeDocument/2006/relationships/tags" Target="../tags/tag372.xml"/></Relationships>
</file>

<file path=ppt/slides/_rels/slide30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73.xml"/><Relationship Id="rId1" Type="http://schemas.openxmlformats.org/officeDocument/2006/relationships/themeOverride" Target="../theme/themeOverride50.xml"/><Relationship Id="rId4" Type="http://schemas.openxmlformats.org/officeDocument/2006/relationships/notesSlide" Target="../notesSlides/notesSlide239.xml"/></Relationships>
</file>

<file path=ppt/slides/_rels/slide302.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4.xml"/><Relationship Id="rId1" Type="http://schemas.openxmlformats.org/officeDocument/2006/relationships/tags" Target="../tags/tag374.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4.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103.xml"/><Relationship Id="rId4" Type="http://schemas.openxmlformats.org/officeDocument/2006/relationships/image" Target="../media/image42.png"/></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4.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4.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4.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4.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75.xml"/><Relationship Id="rId1" Type="http://schemas.openxmlformats.org/officeDocument/2006/relationships/vmlDrawing" Target="../drawings/vmlDrawing28.vml"/><Relationship Id="rId6" Type="http://schemas.openxmlformats.org/officeDocument/2006/relationships/image" Target="../media/image6.emf"/><Relationship Id="rId5" Type="http://schemas.openxmlformats.org/officeDocument/2006/relationships/oleObject" Target="../embeddings/oleObject30.bin"/><Relationship Id="rId4" Type="http://schemas.openxmlformats.org/officeDocument/2006/relationships/notesSlide" Target="../notesSlides/notesSlide256.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104.xml"/><Relationship Id="rId4" Type="http://schemas.openxmlformats.org/officeDocument/2006/relationships/image" Target="../media/image43.png"/></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4.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4.xml"/></Relationships>
</file>

<file path=ppt/slides/_rels/slide3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0.xml"/><Relationship Id="rId1" Type="http://schemas.openxmlformats.org/officeDocument/2006/relationships/slideLayout" Target="../slideLayouts/slideLayout4.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4.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4.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4.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105.xml"/><Relationship Id="rId4" Type="http://schemas.openxmlformats.org/officeDocument/2006/relationships/image" Target="../media/image43.png"/></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4.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4.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4.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4.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78.xml"/><Relationship Id="rId18" Type="http://schemas.openxmlformats.org/officeDocument/2006/relationships/slide" Target="slide97.xml"/><Relationship Id="rId3" Type="http://schemas.openxmlformats.org/officeDocument/2006/relationships/notesSlide" Target="../notesSlides/notesSlide31.xml"/><Relationship Id="rId7" Type="http://schemas.openxmlformats.org/officeDocument/2006/relationships/slide" Target="slide49.xml"/><Relationship Id="rId12" Type="http://schemas.openxmlformats.org/officeDocument/2006/relationships/slide" Target="slide75.xml"/><Relationship Id="rId17" Type="http://schemas.openxmlformats.org/officeDocument/2006/relationships/slide" Target="slide92.xml"/><Relationship Id="rId2" Type="http://schemas.openxmlformats.org/officeDocument/2006/relationships/slideLayout" Target="../slideLayouts/slideLayout4.xml"/><Relationship Id="rId16" Type="http://schemas.openxmlformats.org/officeDocument/2006/relationships/slide" Target="slide89.xml"/><Relationship Id="rId1" Type="http://schemas.openxmlformats.org/officeDocument/2006/relationships/tags" Target="../tags/tag107.xml"/><Relationship Id="rId6" Type="http://schemas.openxmlformats.org/officeDocument/2006/relationships/slide" Target="slide43.xml"/><Relationship Id="rId11" Type="http://schemas.openxmlformats.org/officeDocument/2006/relationships/slide" Target="slide69.xml"/><Relationship Id="rId5" Type="http://schemas.openxmlformats.org/officeDocument/2006/relationships/slide" Target="slide40.xml"/><Relationship Id="rId15" Type="http://schemas.openxmlformats.org/officeDocument/2006/relationships/slide" Target="slide86.xml"/><Relationship Id="rId10" Type="http://schemas.openxmlformats.org/officeDocument/2006/relationships/slide" Target="slide64.xml"/><Relationship Id="rId19" Type="http://schemas.openxmlformats.org/officeDocument/2006/relationships/slide" Target="slide100.xml"/><Relationship Id="rId4" Type="http://schemas.openxmlformats.org/officeDocument/2006/relationships/slide" Target="slide36.xml"/><Relationship Id="rId9" Type="http://schemas.openxmlformats.org/officeDocument/2006/relationships/slide" Target="slide59.xml"/><Relationship Id="rId14" Type="http://schemas.openxmlformats.org/officeDocument/2006/relationships/slide" Target="slide83.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4.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6.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4.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6.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76.xml"/><Relationship Id="rId1" Type="http://schemas.openxmlformats.org/officeDocument/2006/relationships/vmlDrawing" Target="../drawings/vmlDrawing29.vml"/><Relationship Id="rId6" Type="http://schemas.openxmlformats.org/officeDocument/2006/relationships/image" Target="../media/image6.emf"/><Relationship Id="rId5" Type="http://schemas.openxmlformats.org/officeDocument/2006/relationships/oleObject" Target="../embeddings/oleObject31.bin"/><Relationship Id="rId4" Type="http://schemas.openxmlformats.org/officeDocument/2006/relationships/notesSlide" Target="../notesSlides/notesSlide298.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4.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4.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4.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109.xml"/><Relationship Id="rId4" Type="http://schemas.openxmlformats.org/officeDocument/2006/relationships/image" Target="../media/image44.png"/></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4.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4.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4.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4.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4.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4.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4.xml"/></Relationships>
</file>

<file path=ppt/slides/_rels/slide3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0.xml"/><Relationship Id="rId1" Type="http://schemas.openxmlformats.org/officeDocument/2006/relationships/slideLayout" Target="../slideLayouts/slideLayout4.xml"/></Relationships>
</file>

<file path=ppt/slides/_rels/slide3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1.xml"/><Relationship Id="rId1" Type="http://schemas.openxmlformats.org/officeDocument/2006/relationships/slideLayout" Target="../slideLayouts/slideLayout4.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0.xml"/><Relationship Id="rId1" Type="http://schemas.openxmlformats.org/officeDocument/2006/relationships/themeOverride" Target="../theme/themeOverride1.xml"/><Relationship Id="rId4" Type="http://schemas.openxmlformats.org/officeDocument/2006/relationships/notesSlide" Target="../notesSlides/notesSlide34.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4.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4.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4.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1.xml"/><Relationship Id="rId1" Type="http://schemas.openxmlformats.org/officeDocument/2006/relationships/vmlDrawing" Target="../drawings/vmlDrawing24.vml"/><Relationship Id="rId6" Type="http://schemas.openxmlformats.org/officeDocument/2006/relationships/image" Target="../media/image45.png"/><Relationship Id="rId5" Type="http://schemas.openxmlformats.org/officeDocument/2006/relationships/oleObject" Target="../embeddings/oleObject24.bin"/><Relationship Id="rId4" Type="http://schemas.openxmlformats.org/officeDocument/2006/relationships/notesSlide" Target="../notesSlides/notesSlide35.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4.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4.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1.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11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4.xml"/><Relationship Id="rId1" Type="http://schemas.openxmlformats.org/officeDocument/2006/relationships/themeOverride" Target="../theme/themeOverride2.xml"/><Relationship Id="rId4"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11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7.xml"/><Relationship Id="rId1" Type="http://schemas.openxmlformats.org/officeDocument/2006/relationships/themeOverride" Target="../theme/themeOverride3.xml"/><Relationship Id="rId4"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118.xml"/><Relationship Id="rId4" Type="http://schemas.openxmlformats.org/officeDocument/2006/relationships/image" Target="../media/image46.GI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119.xml"/><Relationship Id="rId4" Type="http://schemas.openxmlformats.org/officeDocument/2006/relationships/image" Target="../media/image47.GI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120.xml"/><Relationship Id="rId4" Type="http://schemas.openxmlformats.org/officeDocument/2006/relationships/image" Target="../media/image48.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12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12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3.xml"/><Relationship Id="rId1" Type="http://schemas.openxmlformats.org/officeDocument/2006/relationships/themeOverride" Target="../theme/themeOverride4.xml"/><Relationship Id="rId4"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tags" Target="../tags/tag125.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6.xml"/><Relationship Id="rId1" Type="http://schemas.openxmlformats.org/officeDocument/2006/relationships/themeOverride" Target="../theme/themeOverride5.xml"/><Relationship Id="rId4"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12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12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129.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13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31.xml"/></Relationships>
</file>

<file path=ppt/slides/_rels/slide6.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18" Type="http://schemas.openxmlformats.org/officeDocument/2006/relationships/tags" Target="../tags/tag44.xml"/><Relationship Id="rId26" Type="http://schemas.openxmlformats.org/officeDocument/2006/relationships/notesSlide" Target="../notesSlides/notesSlide3.xml"/><Relationship Id="rId3" Type="http://schemas.openxmlformats.org/officeDocument/2006/relationships/tags" Target="../tags/tag29.xml"/><Relationship Id="rId21" Type="http://schemas.openxmlformats.org/officeDocument/2006/relationships/tags" Target="../tags/tag47.xml"/><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tags" Target="../tags/tag43.xml"/><Relationship Id="rId25" Type="http://schemas.openxmlformats.org/officeDocument/2006/relationships/slideLayout" Target="../slideLayouts/slideLayout4.xml"/><Relationship Id="rId2" Type="http://schemas.openxmlformats.org/officeDocument/2006/relationships/tags" Target="../tags/tag28.xml"/><Relationship Id="rId16" Type="http://schemas.openxmlformats.org/officeDocument/2006/relationships/tags" Target="../tags/tag42.xml"/><Relationship Id="rId20" Type="http://schemas.openxmlformats.org/officeDocument/2006/relationships/tags" Target="../tags/tag46.xml"/><Relationship Id="rId1" Type="http://schemas.openxmlformats.org/officeDocument/2006/relationships/vmlDrawing" Target="../drawings/vmlDrawing6.vml"/><Relationship Id="rId6" Type="http://schemas.openxmlformats.org/officeDocument/2006/relationships/tags" Target="../tags/tag32.xml"/><Relationship Id="rId11" Type="http://schemas.openxmlformats.org/officeDocument/2006/relationships/tags" Target="../tags/tag37.xml"/><Relationship Id="rId24" Type="http://schemas.openxmlformats.org/officeDocument/2006/relationships/tags" Target="../tags/tag50.xml"/><Relationship Id="rId5" Type="http://schemas.openxmlformats.org/officeDocument/2006/relationships/tags" Target="../tags/tag31.xml"/><Relationship Id="rId15" Type="http://schemas.openxmlformats.org/officeDocument/2006/relationships/tags" Target="../tags/tag41.xml"/><Relationship Id="rId23" Type="http://schemas.openxmlformats.org/officeDocument/2006/relationships/tags" Target="../tags/tag49.xml"/><Relationship Id="rId28" Type="http://schemas.openxmlformats.org/officeDocument/2006/relationships/image" Target="../media/image1.emf"/><Relationship Id="rId10" Type="http://schemas.openxmlformats.org/officeDocument/2006/relationships/tags" Target="../tags/tag36.xml"/><Relationship Id="rId19" Type="http://schemas.openxmlformats.org/officeDocument/2006/relationships/tags" Target="../tags/tag45.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 Id="rId22" Type="http://schemas.openxmlformats.org/officeDocument/2006/relationships/tags" Target="../tags/tag48.xml"/><Relationship Id="rId27" Type="http://schemas.openxmlformats.org/officeDocument/2006/relationships/oleObject" Target="../embeddings/oleObject5.bin"/></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tags" Target="../tags/tag13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3.xml"/><Relationship Id="rId1" Type="http://schemas.openxmlformats.org/officeDocument/2006/relationships/themeOverride" Target="../theme/themeOverride6.xml"/><Relationship Id="rId4" Type="http://schemas.openxmlformats.org/officeDocument/2006/relationships/notesSlide" Target="../notesSlides/notesSlide5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134.xml"/><Relationship Id="rId4" Type="http://schemas.openxmlformats.org/officeDocument/2006/relationships/image" Target="../media/image50.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tags" Target="../tags/tag135.xml"/><Relationship Id="rId4" Type="http://schemas.openxmlformats.org/officeDocument/2006/relationships/image" Target="../media/image51.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tags" Target="../tags/tag137.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8.xml"/><Relationship Id="rId1" Type="http://schemas.openxmlformats.org/officeDocument/2006/relationships/themeOverride" Target="../theme/themeOverride7.xml"/><Relationship Id="rId4"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tags" Target="../tags/tag139.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ags" Target="../tags/tag140.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tags" Target="../tags/tag141.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52.xml"/><Relationship Id="rId7" Type="http://schemas.openxmlformats.org/officeDocument/2006/relationships/slideLayout" Target="../slideLayouts/slideLayout4.xml"/><Relationship Id="rId2" Type="http://schemas.openxmlformats.org/officeDocument/2006/relationships/tags" Target="../tags/tag51.xml"/><Relationship Id="rId1" Type="http://schemas.openxmlformats.org/officeDocument/2006/relationships/vmlDrawing" Target="../drawings/vmlDrawing7.vml"/><Relationship Id="rId6" Type="http://schemas.openxmlformats.org/officeDocument/2006/relationships/tags" Target="../tags/tag55.xml"/><Relationship Id="rId5" Type="http://schemas.openxmlformats.org/officeDocument/2006/relationships/tags" Target="../tags/tag54.xml"/><Relationship Id="rId10" Type="http://schemas.openxmlformats.org/officeDocument/2006/relationships/image" Target="../media/image6.emf"/><Relationship Id="rId4" Type="http://schemas.openxmlformats.org/officeDocument/2006/relationships/tags" Target="../tags/tag53.xml"/><Relationship Id="rId9" Type="http://schemas.openxmlformats.org/officeDocument/2006/relationships/oleObject" Target="../embeddings/oleObject6.bin"/></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xml"/><Relationship Id="rId1" Type="http://schemas.openxmlformats.org/officeDocument/2006/relationships/tags" Target="../tags/tag14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3.xml"/><Relationship Id="rId1" Type="http://schemas.openxmlformats.org/officeDocument/2006/relationships/themeOverride" Target="../theme/themeOverride8.xml"/><Relationship Id="rId4" Type="http://schemas.openxmlformats.org/officeDocument/2006/relationships/notesSlide" Target="../notesSlides/notesSlide67.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tags" Target="../tags/tag144.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4.xml"/><Relationship Id="rId1" Type="http://schemas.openxmlformats.org/officeDocument/2006/relationships/tags" Target="../tags/tag145.xml"/><Relationship Id="rId4" Type="http://schemas.openxmlformats.org/officeDocument/2006/relationships/image" Target="../media/image53.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tags" Target="../tags/tag146.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tags" Target="../tags/tag148.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9.xml"/><Relationship Id="rId1" Type="http://schemas.openxmlformats.org/officeDocument/2006/relationships/themeOverride" Target="../theme/themeOverride9.xml"/><Relationship Id="rId4"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xml"/><Relationship Id="rId1" Type="http://schemas.openxmlformats.org/officeDocument/2006/relationships/tags" Target="../tags/tag150.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5.xml"/><Relationship Id="rId1" Type="http://schemas.openxmlformats.org/officeDocument/2006/relationships/tags" Target="../tags/tag15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2" Type="http://schemas.openxmlformats.org/officeDocument/2006/relationships/slideLayout" Target="../slideLayouts/slideLayout4.xml"/><Relationship Id="rId1" Type="http://schemas.openxmlformats.org/officeDocument/2006/relationships/tags" Target="../tags/tag5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2.xml"/><Relationship Id="rId1" Type="http://schemas.openxmlformats.org/officeDocument/2006/relationships/themeOverride" Target="../theme/themeOverride10.xml"/><Relationship Id="rId4"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4.xml"/><Relationship Id="rId1" Type="http://schemas.openxmlformats.org/officeDocument/2006/relationships/tags" Target="../tags/tag153.xml"/><Relationship Id="rId4" Type="http://schemas.openxmlformats.org/officeDocument/2006/relationships/image" Target="../media/image55.jpe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4.xml"/><Relationship Id="rId1" Type="http://schemas.openxmlformats.org/officeDocument/2006/relationships/tags" Target="../tags/tag154.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xml"/><Relationship Id="rId1" Type="http://schemas.openxmlformats.org/officeDocument/2006/relationships/tags" Target="../tags/tag155.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5.xml"/><Relationship Id="rId1" Type="http://schemas.openxmlformats.org/officeDocument/2006/relationships/tags" Target="../tags/tag156.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7.xml"/><Relationship Id="rId1" Type="http://schemas.openxmlformats.org/officeDocument/2006/relationships/themeOverride" Target="../theme/themeOverride11.xml"/><Relationship Id="rId4"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ags" Target="../tags/tag158.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5.xml"/><Relationship Id="rId1" Type="http://schemas.openxmlformats.org/officeDocument/2006/relationships/tags" Target="../tags/tag159.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0.xml"/><Relationship Id="rId1" Type="http://schemas.openxmlformats.org/officeDocument/2006/relationships/themeOverride" Target="../theme/themeOverride12.xml"/><Relationship Id="rId4" Type="http://schemas.openxmlformats.org/officeDocument/2006/relationships/notesSlide" Target="../notesSlides/notesSlide84.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xml"/><Relationship Id="rId1" Type="http://schemas.openxmlformats.org/officeDocument/2006/relationships/tags" Target="../tags/tag16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57.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5.xml"/><Relationship Id="rId1" Type="http://schemas.openxmlformats.org/officeDocument/2006/relationships/tags" Target="../tags/tag16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3.xml"/><Relationship Id="rId1" Type="http://schemas.openxmlformats.org/officeDocument/2006/relationships/themeOverride" Target="../theme/themeOverride13.xml"/><Relationship Id="rId4" Type="http://schemas.openxmlformats.org/officeDocument/2006/relationships/notesSlide" Target="../notesSlides/notesSlide87.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xml"/><Relationship Id="rId1" Type="http://schemas.openxmlformats.org/officeDocument/2006/relationships/tags" Target="../tags/tag164.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5.xml"/><Relationship Id="rId1" Type="http://schemas.openxmlformats.org/officeDocument/2006/relationships/tags" Target="../tags/tag165.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6.xml"/><Relationship Id="rId1" Type="http://schemas.openxmlformats.org/officeDocument/2006/relationships/themeOverride" Target="../theme/themeOverride14.xml"/><Relationship Id="rId4"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4.xml"/><Relationship Id="rId1" Type="http://schemas.openxmlformats.org/officeDocument/2006/relationships/tags" Target="../tags/tag167.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4.xml"/><Relationship Id="rId1" Type="http://schemas.openxmlformats.org/officeDocument/2006/relationships/tags" Target="../tags/tag168.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xml"/><Relationship Id="rId1" Type="http://schemas.openxmlformats.org/officeDocument/2006/relationships/tags" Target="../tags/tag169.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5.xml"/><Relationship Id="rId1" Type="http://schemas.openxmlformats.org/officeDocument/2006/relationships/tags" Target="../tags/tag170.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1.xml"/><Relationship Id="rId1" Type="http://schemas.openxmlformats.org/officeDocument/2006/relationships/themeOverride" Target="../theme/themeOverride15.xml"/><Relationship Id="rId4"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8751" y="3077412"/>
            <a:ext cx="4210050" cy="553998"/>
          </a:xfrm>
        </p:spPr>
        <p:txBody>
          <a:bodyPr/>
          <a:lstStyle/>
          <a:p>
            <a:pPr algn="ctr"/>
            <a:r>
              <a:rPr lang="en-US" sz="3600" b="1" dirty="0"/>
              <a:t>Assessor Training</a:t>
            </a:r>
          </a:p>
        </p:txBody>
      </p:sp>
      <p:sp>
        <p:nvSpPr>
          <p:cNvPr id="5" name="Subtitle 2"/>
          <p:cNvSpPr txBox="1"/>
          <p:nvPr/>
        </p:nvSpPr>
        <p:spPr bwMode="auto">
          <a:xfrm>
            <a:off x="4764764" y="3038488"/>
            <a:ext cx="3920482" cy="1723549"/>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indent="0" algn="l" defTabSz="913130"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197485" indent="-196215" algn="l" defTabSz="913130" rtl="0" eaLnBrk="1" fontAlgn="base" hangingPunct="1">
              <a:spcBef>
                <a:spcPct val="0"/>
              </a:spcBef>
              <a:spcAft>
                <a:spcPct val="0"/>
              </a:spcAft>
              <a:buClr>
                <a:schemeClr val="tx2"/>
              </a:buClr>
              <a:buSzPct val="125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2pPr>
            <a:lvl3pPr marL="466725" indent="-267335" algn="l" defTabSz="913130" rtl="0" eaLnBrk="1" fontAlgn="base" hangingPunct="1">
              <a:spcBef>
                <a:spcPct val="0"/>
              </a:spcBef>
              <a:spcAft>
                <a:spcPct val="0"/>
              </a:spcAft>
              <a:buClr>
                <a:schemeClr val="tx2"/>
              </a:buClr>
              <a:buSzPct val="120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3pPr>
            <a:lvl4pPr marL="626745" indent="-158750" algn="l" defTabSz="913130" rtl="0" eaLnBrk="1" fontAlgn="base" hangingPunct="1">
              <a:spcBef>
                <a:spcPct val="0"/>
              </a:spcBef>
              <a:spcAft>
                <a:spcPct val="0"/>
              </a:spcAft>
              <a:buClr>
                <a:schemeClr val="tx2"/>
              </a:buClr>
              <a:buSzPct val="120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4pPr>
            <a:lvl5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5pPr>
            <a:lvl6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6pPr>
            <a:lvl7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7pPr>
            <a:lvl8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8pPr>
            <a:lvl9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9pPr>
          </a:lstStyle>
          <a:p>
            <a:pPr algn="ctr">
              <a:buClr>
                <a:srgbClr val="000000"/>
              </a:buClr>
            </a:pPr>
            <a:r>
              <a:rPr lang="en-US" sz="1600" dirty="0">
                <a:solidFill>
                  <a:srgbClr val="000000"/>
                </a:solidFill>
              </a:rPr>
              <a:t>	</a:t>
            </a:r>
          </a:p>
          <a:p>
            <a:pPr algn="ctr">
              <a:buClr>
                <a:srgbClr val="000000"/>
              </a:buClr>
            </a:pPr>
            <a:r>
              <a:rPr lang="en-US" sz="1600" dirty="0">
                <a:solidFill>
                  <a:srgbClr val="000000"/>
                </a:solidFill>
              </a:rPr>
              <a:t>	</a:t>
            </a:r>
          </a:p>
          <a:p>
            <a:pPr algn="ctr">
              <a:buClr>
                <a:srgbClr val="000000"/>
              </a:buClr>
            </a:pPr>
            <a:r>
              <a:rPr lang="en-US" sz="1600" b="1" dirty="0">
                <a:solidFill>
                  <a:srgbClr val="000000"/>
                </a:solidFill>
              </a:rPr>
              <a:t>5 Day Training Program</a:t>
            </a:r>
          </a:p>
          <a:p>
            <a:pPr algn="ctr">
              <a:buClr>
                <a:srgbClr val="000000"/>
              </a:buClr>
            </a:pPr>
            <a:r>
              <a:rPr lang="en-US" sz="1600" b="1" dirty="0">
                <a:solidFill>
                  <a:srgbClr val="000000"/>
                </a:solidFill>
              </a:rPr>
              <a:t>	           </a:t>
            </a:r>
          </a:p>
          <a:p>
            <a:pPr algn="ctr">
              <a:buClr>
                <a:srgbClr val="000000"/>
              </a:buClr>
            </a:pPr>
            <a:endParaRPr lang="en-US" sz="1600" dirty="0">
              <a:solidFill>
                <a:srgbClr val="000000"/>
              </a:solidFill>
            </a:endParaRPr>
          </a:p>
          <a:p>
            <a:pPr algn="ctr">
              <a:buClr>
                <a:srgbClr val="000000"/>
              </a:buClr>
            </a:pPr>
            <a:endParaRPr lang="en-US" sz="1600" dirty="0">
              <a:solidFill>
                <a:srgbClr val="000000"/>
              </a:solidFill>
            </a:endParaRPr>
          </a:p>
          <a:p>
            <a:pPr algn="ctr">
              <a:buClr>
                <a:srgbClr val="000000"/>
              </a:buClr>
            </a:pPr>
            <a:endParaRPr lang="en-US" sz="1600" dirty="0">
              <a:solidFill>
                <a:srgbClr val="000000"/>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72517" y="380591"/>
            <a:ext cx="6996687" cy="307777"/>
          </a:xfrm>
          <a:noFill/>
          <a:ln>
            <a:noFill/>
          </a:ln>
          <a:effectLst/>
        </p:spPr>
        <p:txBody>
          <a:bodyPr vert="horz" wrap="square" lIns="0" tIns="0" rIns="0" bIns="0" numCol="1" anchor="b" anchorCtr="0" compatLnSpc="1">
            <a:spAutoFit/>
          </a:bodyPr>
          <a:lstStyle/>
          <a:p>
            <a:r>
              <a:rPr lang="en-GB" sz="2000" dirty="0"/>
              <a:t>A few basic facts (2/2)</a:t>
            </a:r>
          </a:p>
        </p:txBody>
      </p:sp>
      <p:grpSp>
        <p:nvGrpSpPr>
          <p:cNvPr id="4" name="Group 3"/>
          <p:cNvGrpSpPr/>
          <p:nvPr/>
        </p:nvGrpSpPr>
        <p:grpSpPr>
          <a:xfrm>
            <a:off x="471766" y="1199408"/>
            <a:ext cx="8108505" cy="4702628"/>
            <a:chOff x="13830300" y="15774177"/>
            <a:chExt cx="11944350" cy="11869545"/>
          </a:xfrm>
        </p:grpSpPr>
        <p:cxnSp>
          <p:nvCxnSpPr>
            <p:cNvPr id="5" name="Straight Connector 4"/>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471766" y="1294596"/>
            <a:ext cx="8108505"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rgbClr val="000000"/>
                </a:solidFill>
              </a:rPr>
              <a:t>The generic model for Service Sector has been made and a pilot project to test and evolve the model is under consideration by DIPP, </a:t>
            </a:r>
            <a:r>
              <a:rPr lang="en-US" dirty="0" err="1">
                <a:solidFill>
                  <a:srgbClr val="000000"/>
                </a:solidFill>
              </a:rPr>
              <a:t>MoCI</a:t>
            </a:r>
            <a:endParaRPr lang="en-US" dirty="0">
              <a:solidFill>
                <a:srgbClr val="000000"/>
              </a:solidFill>
            </a:endParaRPr>
          </a:p>
          <a:p>
            <a:pPr marL="285750" indent="-285750" algn="just">
              <a:buFont typeface="Arial" panose="020B0604020202020204" pitchFamily="34" charset="0"/>
              <a:buChar char="•"/>
            </a:pPr>
            <a:r>
              <a:rPr lang="en-US" dirty="0">
                <a:solidFill>
                  <a:srgbClr val="000000"/>
                </a:solidFill>
              </a:rPr>
              <a:t>Though Large industries are not covered in this scheme, the model is applicable across all sectors and size</a:t>
            </a:r>
          </a:p>
          <a:p>
            <a:pPr marL="285750" indent="-285750" algn="just">
              <a:buFont typeface="Arial" panose="020B0604020202020204" pitchFamily="34" charset="0"/>
              <a:buChar char="•"/>
            </a:pPr>
            <a:r>
              <a:rPr lang="en-US" dirty="0">
                <a:solidFill>
                  <a:srgbClr val="000000"/>
                </a:solidFill>
              </a:rPr>
              <a:t>An MSME must be registered under the UAM (</a:t>
            </a:r>
            <a:r>
              <a:rPr lang="en-US" dirty="0" err="1">
                <a:solidFill>
                  <a:srgbClr val="000000"/>
                </a:solidFill>
              </a:rPr>
              <a:t>Udyog</a:t>
            </a:r>
            <a:r>
              <a:rPr lang="en-US" dirty="0">
                <a:solidFill>
                  <a:srgbClr val="000000"/>
                </a:solidFill>
              </a:rPr>
              <a:t> </a:t>
            </a:r>
            <a:r>
              <a:rPr lang="en-US" dirty="0" err="1">
                <a:solidFill>
                  <a:srgbClr val="000000"/>
                </a:solidFill>
              </a:rPr>
              <a:t>Aadhaar</a:t>
            </a:r>
            <a:r>
              <a:rPr lang="en-US" dirty="0">
                <a:solidFill>
                  <a:srgbClr val="000000"/>
                </a:solidFill>
              </a:rPr>
              <a:t> Memorandum) to avail the benefits under the ZED scheme. Registrations under UAM are free. It may be noted that the Ministry has not appointed any representative for </a:t>
            </a:r>
            <a:r>
              <a:rPr lang="en-US" dirty="0" err="1">
                <a:solidFill>
                  <a:srgbClr val="000000"/>
                </a:solidFill>
              </a:rPr>
              <a:t>Udyog</a:t>
            </a:r>
            <a:r>
              <a:rPr lang="en-US" dirty="0">
                <a:solidFill>
                  <a:srgbClr val="000000"/>
                </a:solidFill>
              </a:rPr>
              <a:t> </a:t>
            </a:r>
            <a:r>
              <a:rPr lang="en-US" dirty="0" err="1">
                <a:solidFill>
                  <a:srgbClr val="000000"/>
                </a:solidFill>
              </a:rPr>
              <a:t>Aadhaar</a:t>
            </a:r>
            <a:r>
              <a:rPr lang="en-US" dirty="0">
                <a:solidFill>
                  <a:srgbClr val="000000"/>
                </a:solidFill>
              </a:rPr>
              <a:t> Registration. </a:t>
            </a:r>
          </a:p>
          <a:p>
            <a:pPr marL="285750" indent="-285750" algn="just">
              <a:buFont typeface="Arial" panose="020B0604020202020204" pitchFamily="34" charset="0"/>
              <a:buChar char="•"/>
            </a:pPr>
            <a:r>
              <a:rPr lang="en-US" dirty="0">
                <a:solidFill>
                  <a:srgbClr val="000000"/>
                </a:solidFill>
              </a:rPr>
              <a:t>UAM is a one-page simple registration form for online filing of UAM which replaces the filing of Entrepreneur’s Memorandum Part I &amp; II. The filing of UAM can be done on </a:t>
            </a:r>
            <a:r>
              <a:rPr lang="en-US" dirty="0">
                <a:solidFill>
                  <a:srgbClr val="0066FF"/>
                </a:solidFill>
              </a:rPr>
              <a:t>http://</a:t>
            </a:r>
            <a:r>
              <a:rPr lang="en-US" dirty="0" err="1">
                <a:solidFill>
                  <a:srgbClr val="0066FF"/>
                </a:solidFill>
              </a:rPr>
              <a:t>udyogaadhaar.gov.in</a:t>
            </a:r>
            <a:endParaRPr lang="en-US" dirty="0">
              <a:solidFill>
                <a:srgbClr val="0066FF"/>
              </a:solidFill>
            </a:endParaRPr>
          </a:p>
          <a:p>
            <a:pPr marL="1200150" lvl="2" indent="-285750" algn="just">
              <a:buFont typeface="Arial" panose="020B0604020202020204" pitchFamily="34" charset="0"/>
              <a:buChar char="•"/>
            </a:pPr>
            <a:r>
              <a:rPr lang="en-US" dirty="0">
                <a:solidFill>
                  <a:srgbClr val="000000"/>
                </a:solidFill>
              </a:rPr>
              <a:t>Registration is online and user-friendly</a:t>
            </a:r>
          </a:p>
          <a:p>
            <a:pPr marL="1200150" lvl="2" indent="-285750" algn="just">
              <a:buFont typeface="Arial" panose="020B0604020202020204" pitchFamily="34" charset="0"/>
              <a:buChar char="•"/>
            </a:pPr>
            <a:r>
              <a:rPr lang="en-US" dirty="0">
                <a:solidFill>
                  <a:srgbClr val="000000"/>
                </a:solidFill>
              </a:rPr>
              <a:t>UAM can be filed on self-declaration basis</a:t>
            </a:r>
          </a:p>
          <a:p>
            <a:pPr marL="1200150" lvl="2" indent="-285750" algn="just">
              <a:buFont typeface="Arial" panose="020B0604020202020204" pitchFamily="34" charset="0"/>
              <a:buChar char="•"/>
            </a:pPr>
            <a:r>
              <a:rPr lang="en-US" dirty="0">
                <a:solidFill>
                  <a:srgbClr val="000000"/>
                </a:solidFill>
              </a:rPr>
              <a:t>No documentation required</a:t>
            </a:r>
          </a:p>
          <a:p>
            <a:pPr marL="1200150" lvl="2" indent="-285750" algn="just">
              <a:buFont typeface="Arial" panose="020B0604020202020204" pitchFamily="34" charset="0"/>
              <a:buChar char="•"/>
            </a:pPr>
            <a:r>
              <a:rPr lang="en-US" dirty="0">
                <a:solidFill>
                  <a:srgbClr val="000000"/>
                </a:solidFill>
              </a:rPr>
              <a:t>No Fee for filing</a:t>
            </a:r>
          </a:p>
          <a:p>
            <a:pPr marL="1200150" lvl="2" indent="-285750" algn="just">
              <a:buFont typeface="Arial" panose="020B0604020202020204" pitchFamily="34" charset="0"/>
              <a:buChar char="•"/>
            </a:pPr>
            <a:r>
              <a:rPr lang="en-US" dirty="0">
                <a:solidFill>
                  <a:srgbClr val="000000"/>
                </a:solidFill>
              </a:rPr>
              <a:t>File more than one </a:t>
            </a:r>
            <a:r>
              <a:rPr lang="en-US" dirty="0" err="1">
                <a:solidFill>
                  <a:srgbClr val="000000"/>
                </a:solidFill>
              </a:rPr>
              <a:t>Udyog</a:t>
            </a:r>
            <a:r>
              <a:rPr lang="en-US" dirty="0">
                <a:solidFill>
                  <a:srgbClr val="000000"/>
                </a:solidFill>
              </a:rPr>
              <a:t> </a:t>
            </a:r>
            <a:r>
              <a:rPr lang="en-US" dirty="0" err="1">
                <a:solidFill>
                  <a:srgbClr val="000000"/>
                </a:solidFill>
              </a:rPr>
              <a:t>Aadhaar</a:t>
            </a:r>
            <a:r>
              <a:rPr lang="en-US" dirty="0">
                <a:solidFill>
                  <a:srgbClr val="000000"/>
                </a:solidFill>
              </a:rPr>
              <a:t> with same </a:t>
            </a:r>
            <a:r>
              <a:rPr lang="en-US" dirty="0" err="1">
                <a:solidFill>
                  <a:srgbClr val="000000"/>
                </a:solidFill>
              </a:rPr>
              <a:t>Aadhaar</a:t>
            </a:r>
            <a:r>
              <a:rPr lang="en-US" dirty="0">
                <a:solidFill>
                  <a:srgbClr val="000000"/>
                </a:solidFill>
              </a:rPr>
              <a:t> Number.</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dissolve">
                                      <p:cBhvr>
                                        <p:cTn id="25" dur="500"/>
                                        <p:tgtEl>
                                          <p:spTgt spid="7">
                                            <p:txEl>
                                              <p:pRg st="4" end="4"/>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dissolve">
                                      <p:cBhvr>
                                        <p:cTn id="28" dur="500"/>
                                        <p:tgtEl>
                                          <p:spTgt spid="7">
                                            <p:txEl>
                                              <p:pRg st="5" end="5"/>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dissolve">
                                      <p:cBhvr>
                                        <p:cTn id="31" dur="500"/>
                                        <p:tgtEl>
                                          <p:spTgt spid="7">
                                            <p:txEl>
                                              <p:pRg st="6" end="6"/>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dissolve">
                                      <p:cBhvr>
                                        <p:cTn id="34" dur="500"/>
                                        <p:tgtEl>
                                          <p:spTgt spid="7">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dissolve">
                                      <p:cBhvr>
                                        <p:cTn id="3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302194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 E-4</a:t>
            </a:r>
            <a:br>
              <a:rPr lang="en-US" b="1" dirty="0">
                <a:solidFill>
                  <a:schemeClr val="tx1"/>
                </a:solidFill>
              </a:rPr>
            </a:br>
            <a:r>
              <a:rPr lang="en-US" b="1" dirty="0">
                <a:solidFill>
                  <a:schemeClr val="tx1"/>
                </a:solidFill>
              </a:rPr>
              <a:t>Customer Servicing </a:t>
            </a:r>
            <a:endParaRPr lang="en-IN" b="1" dirty="0">
              <a:solidFill>
                <a:schemeClr val="tx1"/>
              </a:solidFill>
            </a:endParaRPr>
          </a:p>
        </p:txBody>
      </p:sp>
    </p:spTree>
    <p:custDataLst>
      <p:tags r:id="rId1"/>
    </p:custDataLst>
  </p:cSld>
  <p:clrMapOvr>
    <a:masterClrMapping/>
  </p:clrMapOvr>
  <p:transition spd="slow">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19201" y="4008002"/>
            <a:ext cx="6890656" cy="1292662"/>
          </a:xfrm>
        </p:spPr>
        <p:txBody>
          <a:bodyPr/>
          <a:lstStyle/>
          <a:p>
            <a:pPr algn="ctr"/>
            <a:r>
              <a:rPr lang="en-IN" sz="2800" dirty="0">
                <a:solidFill>
                  <a:srgbClr val="000000"/>
                </a:solidFill>
                <a:latin typeface="Cambria" panose="02040503050406030204"/>
                <a:ea typeface="MS Mincho" panose="02020609040205080304" charset="-128"/>
                <a:cs typeface="Arial" panose="020B0604020202020204"/>
              </a:rPr>
              <a:t>Have processes to provide service to the customer, to meet his post supply needs</a:t>
            </a:r>
            <a:endParaRPr lang="en-IN" sz="2800" dirty="0"/>
          </a:p>
        </p:txBody>
      </p:sp>
    </p:spTree>
    <p:custDataLst>
      <p:tags r:id="rId1"/>
    </p:custDataLst>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E-4  </a:t>
            </a:r>
            <a:r>
              <a:rPr lang="en-IN" sz="2000" dirty="0"/>
              <a:t>Customer service</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separate team for customer service</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Team exists for customer service and process laid down, queries documented but not implemented</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Customer service queries are documented and implemented by a dedicated team</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Customer service champs planned and desired service levels achieved in addition to documentation of queries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Effectiveness of the resolutions is tracked</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tracking mechanism for % of queries resolved within TAT</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&lt;50% queries resolved within TAT</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50%-75% queries resolved within TAT</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75%-95% queries resolved within TAT</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&gt;95% queries resolved within TAT</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 in place to track and monitor customer complaints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Gaps in customer service identified </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Gaps in customer service identified  and Corrective actions taken</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Gaps in customer service identified, corrective actions taken and risk mitigation done to prevent recurrence</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of corrective actions measured in addition to gap identification and risk mitigation done to prevent recurrence</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1101725" y="1562100"/>
            <a:ext cx="8042275" cy="4754563"/>
          </a:xfrm>
        </p:spPr>
        <p:txBody>
          <a:bodyPr/>
          <a:lstStyle/>
          <a:p>
            <a:pPr marL="257175" indent="-257175">
              <a:spcBef>
                <a:spcPts val="600"/>
              </a:spcBef>
              <a:buFont typeface="Wingdings" panose="05000000000000000000" pitchFamily="2" charset="2"/>
              <a:buChar char="§"/>
            </a:pPr>
            <a:r>
              <a:rPr lang="en-US" sz="2400" dirty="0"/>
              <a:t>How to implement following enablers in a SME:</a:t>
            </a:r>
          </a:p>
          <a:p>
            <a:pPr>
              <a:spcBef>
                <a:spcPts val="600"/>
              </a:spcBef>
            </a:pPr>
            <a:r>
              <a:rPr lang="en-US" sz="2400" dirty="0"/>
              <a:t>      1. Outsourcing </a:t>
            </a:r>
          </a:p>
          <a:p>
            <a:pPr>
              <a:spcBef>
                <a:spcPts val="600"/>
              </a:spcBef>
            </a:pPr>
            <a:r>
              <a:rPr lang="en-US" sz="2400" dirty="0"/>
              <a:t>      2. Transport &amp; Storage</a:t>
            </a:r>
          </a:p>
          <a:p>
            <a:pPr>
              <a:spcBef>
                <a:spcPts val="600"/>
              </a:spcBef>
            </a:pPr>
            <a:r>
              <a:rPr lang="en-US" sz="2400" dirty="0"/>
              <a:t>      3. Timely Delivery</a:t>
            </a:r>
          </a:p>
          <a:p>
            <a:pPr>
              <a:spcBef>
                <a:spcPts val="600"/>
              </a:spcBef>
            </a:pPr>
            <a:r>
              <a:rPr lang="en-US" sz="2400" dirty="0"/>
              <a:t>      4. Customer Education</a:t>
            </a:r>
          </a:p>
          <a:p>
            <a:pPr>
              <a:spcBef>
                <a:spcPts val="600"/>
              </a:spcBef>
            </a:pPr>
            <a:r>
              <a:rPr lang="en-US" sz="2400" dirty="0"/>
              <a:t>      5. Customer Servicing</a:t>
            </a:r>
          </a:p>
          <a:p>
            <a:pPr marL="257175" indent="-257175">
              <a:spcBef>
                <a:spcPts val="600"/>
              </a:spcBef>
              <a:buFont typeface="Wingdings" panose="05000000000000000000" pitchFamily="2" charset="2"/>
              <a:buChar char="§"/>
            </a:pPr>
            <a:r>
              <a:rPr lang="en-US" sz="2400" dirty="0"/>
              <a:t>Develop practical action plan and schedule for progressing from level 1 to level 3 maturity </a:t>
            </a:r>
          </a:p>
          <a:p>
            <a:pPr marL="257175" indent="-257175">
              <a:spcBef>
                <a:spcPts val="600"/>
              </a:spcBef>
              <a:buFont typeface="Wingdings" panose="05000000000000000000" pitchFamily="2" charset="2"/>
              <a:buChar char="§"/>
            </a:pPr>
            <a:r>
              <a:rPr lang="en-US" sz="2400" dirty="0"/>
              <a:t>Specify the current state and target state with timeline</a:t>
            </a:r>
          </a:p>
          <a:p>
            <a:pPr marL="257175" indent="-257175">
              <a:spcBef>
                <a:spcPts val="600"/>
              </a:spcBef>
              <a:buFont typeface="Wingdings" panose="05000000000000000000" pitchFamily="2" charset="2"/>
              <a:buChar char="§"/>
            </a:pPr>
            <a:r>
              <a:rPr lang="en-US" sz="2400" dirty="0"/>
              <a:t>How will you ensure you have reached desired state?</a:t>
            </a:r>
          </a:p>
          <a:p>
            <a:pPr marL="257175" indent="-257175">
              <a:spcBef>
                <a:spcPts val="600"/>
              </a:spcBef>
              <a:buFont typeface="Wingdings" panose="05000000000000000000" pitchFamily="2" charset="2"/>
              <a:buChar char="§"/>
            </a:pPr>
            <a:r>
              <a:rPr lang="en-US" sz="2400" dirty="0"/>
              <a:t>What action will you take if not attained the target?</a:t>
            </a:r>
          </a:p>
        </p:txBody>
      </p:sp>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90097" y="1339396"/>
            <a:ext cx="8042275" cy="3938588"/>
          </a:xfrm>
        </p:spPr>
        <p:txBody>
          <a:bodyPr/>
          <a:lstStyle/>
          <a:p>
            <a:pPr marL="257175" indent="-257175">
              <a:spcBef>
                <a:spcPts val="600"/>
              </a:spcBef>
              <a:buFont typeface="Wingdings" panose="05000000000000000000" pitchFamily="2" charset="2"/>
              <a:buChar char="§"/>
            </a:pPr>
            <a:r>
              <a:rPr lang="en-US" sz="2400" dirty="0"/>
              <a:t>How to implement following enablers in a SME:</a:t>
            </a:r>
          </a:p>
          <a:p>
            <a:pPr>
              <a:spcBef>
                <a:spcPts val="600"/>
              </a:spcBef>
            </a:pPr>
            <a:r>
              <a:rPr lang="en-US" sz="2400" dirty="0"/>
              <a:t>     1. Supplier Development</a:t>
            </a:r>
          </a:p>
          <a:p>
            <a:pPr>
              <a:spcBef>
                <a:spcPts val="600"/>
              </a:spcBef>
            </a:pPr>
            <a:r>
              <a:rPr lang="en-US" sz="2400" dirty="0"/>
              <a:t>     2. Outsourcing</a:t>
            </a:r>
          </a:p>
          <a:p>
            <a:pPr>
              <a:spcBef>
                <a:spcPts val="600"/>
              </a:spcBef>
            </a:pPr>
            <a:r>
              <a:rPr lang="en-US" sz="2400" dirty="0"/>
              <a:t>     3. Transportation &amp; Storage</a:t>
            </a:r>
          </a:p>
          <a:p>
            <a:pPr>
              <a:spcBef>
                <a:spcPts val="600"/>
              </a:spcBef>
            </a:pPr>
            <a:r>
              <a:rPr lang="en-US" sz="2400" dirty="0"/>
              <a:t>     4. Timely Delivery</a:t>
            </a:r>
          </a:p>
          <a:p>
            <a:pPr>
              <a:spcBef>
                <a:spcPts val="600"/>
              </a:spcBef>
            </a:pPr>
            <a:r>
              <a:rPr lang="en-US" sz="2400" dirty="0"/>
              <a:t>     5. Customer Education</a:t>
            </a:r>
          </a:p>
          <a:p>
            <a:pPr>
              <a:spcBef>
                <a:spcPts val="600"/>
              </a:spcBef>
            </a:pPr>
            <a:r>
              <a:rPr lang="en-US" sz="2400" dirty="0"/>
              <a:t>     6. Customer Service</a:t>
            </a:r>
          </a:p>
          <a:p>
            <a:pPr marL="257175" indent="-257175">
              <a:spcBef>
                <a:spcPts val="600"/>
              </a:spcBef>
              <a:buFont typeface="Wingdings" panose="05000000000000000000" pitchFamily="2" charset="2"/>
              <a:buChar char="§"/>
            </a:pPr>
            <a:r>
              <a:rPr lang="en-US" sz="2400" dirty="0"/>
              <a:t>Three main questions to assess the requirement</a:t>
            </a:r>
          </a:p>
          <a:p>
            <a:pPr marL="257175" indent="-257175">
              <a:spcBef>
                <a:spcPts val="600"/>
              </a:spcBef>
              <a:buFont typeface="Wingdings" panose="05000000000000000000" pitchFamily="2" charset="2"/>
              <a:buChar char="§"/>
            </a:pPr>
            <a:r>
              <a:rPr lang="en-US" sz="2400" dirty="0"/>
              <a:t>Three main steps to implement </a:t>
            </a:r>
          </a:p>
        </p:txBody>
      </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solidFill>
                  <a:schemeClr val="tx1"/>
                </a:solidFill>
              </a:rPr>
              <a:t>QUALITY MANAGEMENT</a:t>
            </a:r>
          </a:p>
        </p:txBody>
      </p:sp>
    </p:spTree>
    <p:custDataLst>
      <p:tags r:id="rId1"/>
    </p:custDataLst>
  </p:cSld>
  <p:clrMapOvr>
    <a:masterClrMapping/>
  </p:clrMapOvr>
  <p:transition spd="slow">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29670" y="2013866"/>
          <a:ext cx="7310815" cy="3690800"/>
        </p:xfrm>
        <a:graphic>
          <a:graphicData uri="http://schemas.openxmlformats.org/drawingml/2006/table">
            <a:tbl>
              <a:tblPr firstRow="1" bandRow="1">
                <a:tableStyleId>{72833802-FEF1-4C79-8D5D-14CF1EAF98D9}</a:tableStyleId>
              </a:tblPr>
              <a:tblGrid>
                <a:gridCol w="456972">
                  <a:extLst>
                    <a:ext uri="{9D8B030D-6E8A-4147-A177-3AD203B41FA5}">
                      <a16:colId xmlns:a16="http://schemas.microsoft.com/office/drawing/2014/main" val="20000"/>
                    </a:ext>
                  </a:extLst>
                </a:gridCol>
                <a:gridCol w="1330117">
                  <a:extLst>
                    <a:ext uri="{9D8B030D-6E8A-4147-A177-3AD203B41FA5}">
                      <a16:colId xmlns:a16="http://schemas.microsoft.com/office/drawing/2014/main" val="20001"/>
                    </a:ext>
                  </a:extLst>
                </a:gridCol>
                <a:gridCol w="5523726">
                  <a:extLst>
                    <a:ext uri="{9D8B030D-6E8A-4147-A177-3AD203B41FA5}">
                      <a16:colId xmlns:a16="http://schemas.microsoft.com/office/drawing/2014/main" val="20002"/>
                    </a:ext>
                  </a:extLst>
                </a:gridCol>
              </a:tblGrid>
              <a:tr h="538570">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1984">
                <a:tc>
                  <a:txBody>
                    <a:bodyPr/>
                    <a:lstStyle/>
                    <a:p>
                      <a:pPr algn="ctr"/>
                      <a:r>
                        <a:rPr lang="en-US" sz="2000" dirty="0">
                          <a:latin typeface="Century Gothic" panose="020B0502020202020204" pitchFamily="34" charset="0"/>
                        </a:rPr>
                        <a:t>1</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A-2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Process Capability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1984">
                <a:tc>
                  <a:txBody>
                    <a:bodyPr/>
                    <a:lstStyle/>
                    <a:p>
                      <a:pPr algn="ctr"/>
                      <a:r>
                        <a:rPr lang="en-US" sz="2000" dirty="0">
                          <a:latin typeface="Century Gothic" panose="020B0502020202020204" pitchFamily="34" charset="0"/>
                        </a:rPr>
                        <a:t>2</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B-1</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Process Validation</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1984">
                <a:tc>
                  <a:txBody>
                    <a:bodyPr/>
                    <a:lstStyle/>
                    <a:p>
                      <a:pPr algn="ctr"/>
                      <a:r>
                        <a:rPr lang="en-US" sz="2000" dirty="0">
                          <a:latin typeface="Century Gothic" panose="020B0502020202020204" pitchFamily="34" charset="0"/>
                        </a:rPr>
                        <a:t>3</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C-4</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Process Control</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1984">
                <a:tc>
                  <a:txBody>
                    <a:bodyPr/>
                    <a:lstStyle/>
                    <a:p>
                      <a:pPr algn="ctr"/>
                      <a:r>
                        <a:rPr lang="en-US" sz="2000" dirty="0">
                          <a:latin typeface="Century Gothic" panose="020B0502020202020204" pitchFamily="34" charset="0"/>
                        </a:rPr>
                        <a:t>4</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O-1</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Outgoing Quality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21984">
                <a:tc>
                  <a:txBody>
                    <a:bodyPr/>
                    <a:lstStyle/>
                    <a:p>
                      <a:pPr algn="ctr"/>
                      <a:r>
                        <a:rPr lang="en-US" sz="2000" dirty="0">
                          <a:latin typeface="Century Gothic" panose="020B0502020202020204" pitchFamily="34" charset="0"/>
                        </a:rPr>
                        <a:t>5</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8" action="ppaction://hlinksldjump"/>
                        </a:rPr>
                        <a:t>O-2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8" action="ppaction://hlinksldjump"/>
                        </a:rPr>
                        <a:t>In-house Quality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21984">
                <a:tc>
                  <a:txBody>
                    <a:bodyPr/>
                    <a:lstStyle/>
                    <a:p>
                      <a:pPr algn="ctr"/>
                      <a:r>
                        <a:rPr lang="en-US" sz="2000" dirty="0">
                          <a:latin typeface="Century Gothic" panose="020B0502020202020204" pitchFamily="34" charset="0"/>
                        </a:rPr>
                        <a:t>6</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9" action="ppaction://hlinksldjump"/>
                        </a:rPr>
                        <a:t>O-3</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9" action="ppaction://hlinksldjump"/>
                        </a:rPr>
                        <a:t>Field Performance Quality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21984">
                <a:tc>
                  <a:txBody>
                    <a:bodyPr/>
                    <a:lstStyle/>
                    <a:p>
                      <a:pPr algn="ctr"/>
                      <a:r>
                        <a:rPr lang="en-US" sz="2000" dirty="0">
                          <a:latin typeface="Century Gothic" panose="020B0502020202020204" pitchFamily="34" charset="0"/>
                        </a:rPr>
                        <a:t>7</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10" action="ppaction://hlinksldjump"/>
                        </a:rPr>
                        <a:t>P-2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10" action="ppaction://hlinksldjump"/>
                        </a:rPr>
                        <a:t>Scrap Reduction</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38570">
                <a:tc>
                  <a:txBody>
                    <a:bodyPr/>
                    <a:lstStyle/>
                    <a:p>
                      <a:pPr algn="ctr"/>
                      <a:r>
                        <a:rPr lang="en-US" sz="2000" dirty="0">
                          <a:latin typeface="Century Gothic" panose="020B0502020202020204" pitchFamily="34" charset="0"/>
                        </a:rPr>
                        <a:t>8</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dirty="0">
                          <a:latin typeface="Century Gothic" panose="020B0502020202020204" pitchFamily="34" charset="0"/>
                          <a:hlinkClick r:id="rId11" action="ppaction://hlinksldjump"/>
                        </a:rPr>
                        <a:t>P-3</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dirty="0">
                          <a:latin typeface="Century Gothic" panose="020B0502020202020204" pitchFamily="34" charset="0"/>
                          <a:hlinkClick r:id="rId11" action="ppaction://hlinksldjump"/>
                        </a:rPr>
                        <a:t>Improvement in Process</a:t>
                      </a:r>
                      <a:r>
                        <a:rPr lang="en-US" sz="2000" baseline="0" dirty="0">
                          <a:latin typeface="Century Gothic" panose="020B0502020202020204" pitchFamily="34" charset="0"/>
                          <a:hlinkClick r:id="rId11" action="ppaction://hlinksldjump"/>
                        </a:rPr>
                        <a:t> Capability</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8"/>
                  </a:ext>
                </a:extLst>
              </a:tr>
            </a:tbl>
          </a:graphicData>
        </a:graphic>
      </p:graphicFrame>
      <p:sp>
        <p:nvSpPr>
          <p:cNvPr id="6" name="Title 1"/>
          <p:cNvSpPr txBox="1"/>
          <p:nvPr/>
        </p:nvSpPr>
        <p:spPr bwMode="auto">
          <a:xfrm>
            <a:off x="2678333" y="1088631"/>
            <a:ext cx="3787335" cy="430887"/>
          </a:xfrm>
          <a:prstGeom prst="rect">
            <a:avLst/>
          </a:prstGeom>
          <a:ln>
            <a:noFill/>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Quality Management</a:t>
            </a:r>
            <a:endParaRPr lang="en-IN" sz="2800" kern="0" dirty="0">
              <a:solidFill>
                <a:schemeClr val="tx1"/>
              </a:solidFill>
            </a:endParaRPr>
          </a:p>
        </p:txBody>
      </p:sp>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769" y="298928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solidFill>
                  <a:schemeClr val="tx1"/>
                </a:solidFill>
              </a:rPr>
              <a:t>A-2</a:t>
            </a:r>
            <a:br>
              <a:rPr lang="en-IN" b="1" dirty="0">
                <a:solidFill>
                  <a:schemeClr val="tx1"/>
                </a:solidFill>
              </a:rPr>
            </a:br>
            <a:r>
              <a:rPr lang="en-IN" b="1" dirty="0">
                <a:solidFill>
                  <a:schemeClr val="tx1"/>
                </a:solidFill>
              </a:rPr>
              <a:t>Process Capability Assessment &amp; Enhancement</a:t>
            </a:r>
          </a:p>
        </p:txBody>
      </p:sp>
    </p:spTree>
    <p:custDataLst>
      <p:tags r:id="rId1"/>
    </p:custDataLst>
  </p:cSld>
  <p:clrMapOvr>
    <a:masterClrMapping/>
  </p:clrMapOvr>
  <p:transition spd="slow">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360713" y="4051546"/>
            <a:ext cx="6531428" cy="1723549"/>
          </a:xfrm>
        </p:spPr>
        <p:txBody>
          <a:bodyPr/>
          <a:lstStyle/>
          <a:p>
            <a:pPr algn="ctr"/>
            <a:r>
              <a:rPr lang="en-IN" sz="2800" dirty="0"/>
              <a:t>Realize the process potential, stabilizing and continuously improving process performance</a:t>
            </a:r>
          </a:p>
        </p:txBody>
      </p:sp>
    </p:spTree>
    <p:custDataLst>
      <p:tags r:id="rId1"/>
    </p:custDataLst>
  </p:cSld>
  <p:clrMapOvr>
    <a:masterClrMapping/>
  </p:clrMapOvr>
  <p:transition spd="slow">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A-2  Process Capability Assessment and Enhancement</a:t>
            </a:r>
          </a:p>
        </p:txBody>
      </p:sp>
      <p:sp>
        <p:nvSpPr>
          <p:cNvPr id="7" name="Rectangle 6"/>
          <p:cNvSpPr/>
          <p:nvPr/>
        </p:nvSpPr>
        <p:spPr>
          <a:xfrm>
            <a:off x="89674" y="1377536"/>
            <a:ext cx="789441" cy="9896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43817"/>
            <a:ext cx="789441" cy="15077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4042592"/>
            <a:ext cx="789441" cy="12710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399881"/>
            <a:ext cx="789441" cy="103573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control is based on feedback from customers or QC and basic awareness on statistical process tools</a:t>
            </a:r>
          </a:p>
        </p:txBody>
      </p:sp>
      <p:sp>
        <p:nvSpPr>
          <p:cNvPr id="17" name="Rectangle 16"/>
          <p:cNvSpPr/>
          <p:nvPr/>
        </p:nvSpPr>
        <p:spPr>
          <a:xfrm>
            <a:off x="2609355"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control is done using control charts for monitoring performances in some cases</a:t>
            </a:r>
          </a:p>
        </p:txBody>
      </p:sp>
      <p:sp>
        <p:nvSpPr>
          <p:cNvPr id="18" name="Rectangle 17"/>
          <p:cNvSpPr/>
          <p:nvPr/>
        </p:nvSpPr>
        <p:spPr>
          <a:xfrm>
            <a:off x="424902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Corrections are made to the processes on the basis of process trend</a:t>
            </a:r>
          </a:p>
        </p:txBody>
      </p:sp>
      <p:sp>
        <p:nvSpPr>
          <p:cNvPr id="19" name="Rectangle 18"/>
          <p:cNvSpPr/>
          <p:nvPr/>
        </p:nvSpPr>
        <p:spPr>
          <a:xfrm>
            <a:off x="5888687"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Processes are controlled using results from online SPC in &lt;80% critical machines</a:t>
            </a:r>
          </a:p>
        </p:txBody>
      </p:sp>
      <p:sp>
        <p:nvSpPr>
          <p:cNvPr id="20" name="Rectangle 19"/>
          <p:cNvSpPr/>
          <p:nvPr/>
        </p:nvSpPr>
        <p:spPr>
          <a:xfrm>
            <a:off x="752835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Processes are controlled using results from online SPC in &gt;80% critical machines</a:t>
            </a:r>
          </a:p>
        </p:txBody>
      </p:sp>
      <p:sp>
        <p:nvSpPr>
          <p:cNvPr id="21" name="Rectangle 20"/>
          <p:cNvSpPr/>
          <p:nvPr/>
        </p:nvSpPr>
        <p:spPr>
          <a:xfrm>
            <a:off x="980186"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No statistical processes are implemented to measure process performance</a:t>
            </a:r>
          </a:p>
        </p:txBody>
      </p:sp>
      <p:sp>
        <p:nvSpPr>
          <p:cNvPr id="22" name="Rectangle 21"/>
          <p:cNvSpPr/>
          <p:nvPr/>
        </p:nvSpPr>
        <p:spPr>
          <a:xfrm>
            <a:off x="2609355"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Process performances are measured and documented in inspection sheet</a:t>
            </a:r>
          </a:p>
        </p:txBody>
      </p:sp>
      <p:sp>
        <p:nvSpPr>
          <p:cNvPr id="23" name="Rectangle 22"/>
          <p:cNvSpPr/>
          <p:nvPr/>
        </p:nvSpPr>
        <p:spPr>
          <a:xfrm>
            <a:off x="4249021"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Statistical processes are implemented on 20-50% critical machines for process capability assessment</a:t>
            </a:r>
          </a:p>
        </p:txBody>
      </p:sp>
      <p:sp>
        <p:nvSpPr>
          <p:cNvPr id="24" name="Rectangle 23"/>
          <p:cNvSpPr/>
          <p:nvPr/>
        </p:nvSpPr>
        <p:spPr>
          <a:xfrm>
            <a:off x="5888687"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Statistical process are implemented on 50-75% critical machines for process capability assessment</a:t>
            </a:r>
          </a:p>
        </p:txBody>
      </p:sp>
      <p:sp>
        <p:nvSpPr>
          <p:cNvPr id="25" name="Rectangle 24"/>
          <p:cNvSpPr/>
          <p:nvPr/>
        </p:nvSpPr>
        <p:spPr>
          <a:xfrm>
            <a:off x="7528351"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Statistical processes are implemented on &gt;75% critical machines for process capability assessment </a:t>
            </a:r>
          </a:p>
        </p:txBody>
      </p:sp>
      <p:sp>
        <p:nvSpPr>
          <p:cNvPr id="26" name="Rectangle 25"/>
          <p:cNvSpPr/>
          <p:nvPr/>
        </p:nvSpPr>
        <p:spPr>
          <a:xfrm>
            <a:off x="980186" y="4042591"/>
            <a:ext cx="1565765" cy="1271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No concept of corrective actions</a:t>
            </a:r>
          </a:p>
        </p:txBody>
      </p:sp>
      <p:sp>
        <p:nvSpPr>
          <p:cNvPr id="27" name="Rectangle 26"/>
          <p:cNvSpPr/>
          <p:nvPr/>
        </p:nvSpPr>
        <p:spPr>
          <a:xfrm>
            <a:off x="2609355" y="4042591"/>
            <a:ext cx="1565765" cy="1271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 </a:t>
            </a:r>
            <a:r>
              <a:rPr lang="en-US" sz="1050" dirty="0" err="1">
                <a:solidFill>
                  <a:schemeClr val="bg1"/>
                </a:solidFill>
              </a:rPr>
              <a:t>Adhoc</a:t>
            </a:r>
            <a:r>
              <a:rPr lang="en-US" sz="1050" dirty="0">
                <a:solidFill>
                  <a:schemeClr val="bg1"/>
                </a:solidFill>
              </a:rPr>
              <a:t> corrective actions implemented</a:t>
            </a:r>
          </a:p>
        </p:txBody>
      </p:sp>
      <p:sp>
        <p:nvSpPr>
          <p:cNvPr id="28" name="Rectangle 27"/>
          <p:cNvSpPr/>
          <p:nvPr/>
        </p:nvSpPr>
        <p:spPr>
          <a:xfrm>
            <a:off x="4249021" y="4042591"/>
            <a:ext cx="1565765" cy="1271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a:t>
            </a:r>
          </a:p>
        </p:txBody>
      </p:sp>
      <p:sp>
        <p:nvSpPr>
          <p:cNvPr id="29" name="Rectangle 28"/>
          <p:cNvSpPr/>
          <p:nvPr/>
        </p:nvSpPr>
        <p:spPr>
          <a:xfrm>
            <a:off x="5888687" y="4042591"/>
            <a:ext cx="1565765" cy="1271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 and risk mitigation done to avoid similar issues elsewhere e.g. other lines </a:t>
            </a:r>
          </a:p>
        </p:txBody>
      </p:sp>
      <p:sp>
        <p:nvSpPr>
          <p:cNvPr id="30" name="Rectangle 29"/>
          <p:cNvSpPr/>
          <p:nvPr/>
        </p:nvSpPr>
        <p:spPr>
          <a:xfrm>
            <a:off x="7528351" y="4042591"/>
            <a:ext cx="1565765" cy="12710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 and risk mitigation done along with measurement of effectiveness </a:t>
            </a:r>
          </a:p>
        </p:txBody>
      </p:sp>
      <p:sp>
        <p:nvSpPr>
          <p:cNvPr id="31" name="Rectangle 30"/>
          <p:cNvSpPr/>
          <p:nvPr/>
        </p:nvSpPr>
        <p:spPr>
          <a:xfrm>
            <a:off x="980186" y="5399880"/>
            <a:ext cx="1565765" cy="103573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Process capability is not monitored</a:t>
            </a:r>
          </a:p>
        </p:txBody>
      </p:sp>
      <p:sp>
        <p:nvSpPr>
          <p:cNvPr id="32" name="Rectangle 31"/>
          <p:cNvSpPr/>
          <p:nvPr/>
        </p:nvSpPr>
        <p:spPr>
          <a:xfrm>
            <a:off x="2609355" y="5399880"/>
            <a:ext cx="1565765" cy="103573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Shop floor is aware and measures process capability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on </a:t>
            </a:r>
            <a:r>
              <a:rPr lang="en-US" sz="1050" dirty="0" err="1">
                <a:solidFill>
                  <a:schemeClr val="bg1"/>
                </a:solidFill>
              </a:rPr>
              <a:t>adhoc</a:t>
            </a:r>
            <a:r>
              <a:rPr lang="en-US" sz="1050" dirty="0">
                <a:solidFill>
                  <a:schemeClr val="bg1"/>
                </a:solidFill>
              </a:rPr>
              <a:t> basis </a:t>
            </a:r>
          </a:p>
        </p:txBody>
      </p:sp>
      <p:sp>
        <p:nvSpPr>
          <p:cNvPr id="33" name="Rectangle 32"/>
          <p:cNvSpPr/>
          <p:nvPr/>
        </p:nvSpPr>
        <p:spPr>
          <a:xfrm>
            <a:off x="4249021" y="5399880"/>
            <a:ext cx="1565765" cy="103573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capability is measured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for 20%-50% critical processes and used for any improvement initiatives</a:t>
            </a:r>
          </a:p>
        </p:txBody>
      </p:sp>
      <p:sp>
        <p:nvSpPr>
          <p:cNvPr id="34" name="Rectangle 33"/>
          <p:cNvSpPr/>
          <p:nvPr/>
        </p:nvSpPr>
        <p:spPr>
          <a:xfrm>
            <a:off x="5888687" y="5399880"/>
            <a:ext cx="1565765" cy="103573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capability is measured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for &gt;50% and &lt;75% critical processes, target value of </a:t>
            </a:r>
            <a:r>
              <a:rPr lang="en-US" sz="1050" dirty="0" err="1">
                <a:solidFill>
                  <a:schemeClr val="bg1"/>
                </a:solidFill>
              </a:rPr>
              <a:t>Cpk</a:t>
            </a:r>
            <a:r>
              <a:rPr lang="en-US" sz="1050" dirty="0">
                <a:solidFill>
                  <a:schemeClr val="bg1"/>
                </a:solidFill>
              </a:rPr>
              <a:t>&gt;=1 </a:t>
            </a:r>
          </a:p>
        </p:txBody>
      </p:sp>
      <p:sp>
        <p:nvSpPr>
          <p:cNvPr id="35" name="Rectangle 34"/>
          <p:cNvSpPr/>
          <p:nvPr/>
        </p:nvSpPr>
        <p:spPr>
          <a:xfrm>
            <a:off x="7528351" y="5399880"/>
            <a:ext cx="1565765" cy="103573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capability is measured (</a:t>
            </a:r>
            <a:r>
              <a:rPr lang="en-US" sz="1050" dirty="0" err="1">
                <a:solidFill>
                  <a:schemeClr val="bg1"/>
                </a:solidFill>
              </a:rPr>
              <a:t>Cp</a:t>
            </a:r>
            <a:r>
              <a:rPr lang="en-US" sz="1050" dirty="0">
                <a:solidFill>
                  <a:schemeClr val="bg1"/>
                </a:solidFill>
              </a:rPr>
              <a:t>, </a:t>
            </a:r>
            <a:r>
              <a:rPr lang="en-US" sz="1050" dirty="0" err="1">
                <a:solidFill>
                  <a:schemeClr val="bg1"/>
                </a:solidFill>
              </a:rPr>
              <a:t>Cpk</a:t>
            </a:r>
            <a:r>
              <a:rPr lang="en-US" sz="1050" dirty="0">
                <a:solidFill>
                  <a:schemeClr val="bg1"/>
                </a:solidFill>
              </a:rPr>
              <a:t>) for 75% critical processes, target value of </a:t>
            </a:r>
            <a:r>
              <a:rPr lang="en-US" sz="1050" dirty="0" err="1">
                <a:solidFill>
                  <a:schemeClr val="bg1"/>
                </a:solidFill>
              </a:rPr>
              <a:t>Cpk</a:t>
            </a:r>
            <a:r>
              <a:rPr lang="en-US" sz="1050" dirty="0">
                <a:solidFill>
                  <a:schemeClr val="bg1"/>
                </a:solidFill>
              </a:rPr>
              <a:t>&gt;=1.33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bwMode="auto">
          <a:xfrm>
            <a:off x="1026904" y="3118229"/>
            <a:ext cx="6996687" cy="492443"/>
          </a:xfrm>
          <a:prstGeom prst="rect">
            <a:avLst/>
          </a:prstGeom>
          <a:ln>
            <a:noFill/>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913130" rtl="0" eaLnBrk="1" fontAlgn="base" hangingPunct="1">
              <a:spcBef>
                <a:spcPct val="0"/>
              </a:spcBef>
              <a:spcAft>
                <a:spcPct val="0"/>
              </a:spcAft>
              <a:tabLst>
                <a:tab pos="274955" algn="l"/>
              </a:tabLst>
              <a:defRPr sz="1900" b="1" baseline="0">
                <a:solidFill>
                  <a:schemeClr val="dk1"/>
                </a:solidFill>
                <a:latin typeface="+mj-lt"/>
                <a:ea typeface="Arial Unicode MS" pitchFamily="34" charset="-128"/>
                <a:cs typeface="Arial Unicode MS" pitchFamily="34" charset="-128"/>
              </a:defRPr>
            </a:lvl1pPr>
            <a:lvl2pPr algn="l" defTabSz="913130" rtl="0" eaLnBrk="1" fontAlgn="base" hangingPunct="1">
              <a:spcBef>
                <a:spcPct val="0"/>
              </a:spcBef>
              <a:spcAft>
                <a:spcPct val="0"/>
              </a:spcAft>
              <a:defRPr sz="1900" b="1">
                <a:solidFill>
                  <a:schemeClr val="dk1"/>
                </a:solidFill>
                <a:latin typeface="+mn-lt"/>
                <a:ea typeface="+mn-ea"/>
                <a:cs typeface="+mn-cs"/>
              </a:defRPr>
            </a:lvl2pPr>
            <a:lvl3pPr algn="l" defTabSz="913130" rtl="0" eaLnBrk="1" fontAlgn="base" hangingPunct="1">
              <a:spcBef>
                <a:spcPct val="0"/>
              </a:spcBef>
              <a:spcAft>
                <a:spcPct val="0"/>
              </a:spcAft>
              <a:defRPr sz="1900" b="1">
                <a:solidFill>
                  <a:schemeClr val="dk1"/>
                </a:solidFill>
                <a:latin typeface="+mn-lt"/>
                <a:ea typeface="+mn-ea"/>
                <a:cs typeface="+mn-cs"/>
              </a:defRPr>
            </a:lvl3pPr>
            <a:lvl4pPr algn="l" defTabSz="913130" rtl="0" eaLnBrk="1" fontAlgn="base" hangingPunct="1">
              <a:spcBef>
                <a:spcPct val="0"/>
              </a:spcBef>
              <a:spcAft>
                <a:spcPct val="0"/>
              </a:spcAft>
              <a:defRPr sz="1900" b="1">
                <a:solidFill>
                  <a:schemeClr val="dk1"/>
                </a:solidFill>
                <a:latin typeface="+mn-lt"/>
                <a:ea typeface="+mn-ea"/>
                <a:cs typeface="+mn-cs"/>
              </a:defRPr>
            </a:lvl4pPr>
            <a:lvl5pPr algn="l" defTabSz="913130" rtl="0" eaLnBrk="1" fontAlgn="base" hangingPunct="1">
              <a:spcBef>
                <a:spcPct val="0"/>
              </a:spcBef>
              <a:spcAft>
                <a:spcPct val="0"/>
              </a:spcAft>
              <a:defRPr sz="1900" b="1">
                <a:solidFill>
                  <a:schemeClr val="dk1"/>
                </a:solidFill>
                <a:latin typeface="+mn-lt"/>
                <a:ea typeface="+mn-ea"/>
                <a:cs typeface="+mn-cs"/>
              </a:defRPr>
            </a:lvl5pPr>
            <a:lvl6pPr marL="466725" algn="l" defTabSz="913130" rtl="0" eaLnBrk="1" fontAlgn="base" hangingPunct="1">
              <a:spcBef>
                <a:spcPct val="0"/>
              </a:spcBef>
              <a:spcAft>
                <a:spcPct val="0"/>
              </a:spcAft>
              <a:defRPr sz="1900" b="1">
                <a:solidFill>
                  <a:schemeClr val="dk1"/>
                </a:solidFill>
                <a:latin typeface="+mn-lt"/>
                <a:ea typeface="+mn-ea"/>
                <a:cs typeface="+mn-cs"/>
              </a:defRPr>
            </a:lvl6pPr>
            <a:lvl7pPr marL="932815" algn="l" defTabSz="913130" rtl="0" eaLnBrk="1" fontAlgn="base" hangingPunct="1">
              <a:spcBef>
                <a:spcPct val="0"/>
              </a:spcBef>
              <a:spcAft>
                <a:spcPct val="0"/>
              </a:spcAft>
              <a:defRPr sz="1900" b="1">
                <a:solidFill>
                  <a:schemeClr val="dk1"/>
                </a:solidFill>
                <a:latin typeface="+mn-lt"/>
                <a:ea typeface="+mn-ea"/>
                <a:cs typeface="+mn-cs"/>
              </a:defRPr>
            </a:lvl7pPr>
            <a:lvl8pPr marL="1399540" algn="l" defTabSz="913130" rtl="0" eaLnBrk="1" fontAlgn="base" hangingPunct="1">
              <a:spcBef>
                <a:spcPct val="0"/>
              </a:spcBef>
              <a:spcAft>
                <a:spcPct val="0"/>
              </a:spcAft>
              <a:defRPr sz="1900" b="1">
                <a:solidFill>
                  <a:schemeClr val="dk1"/>
                </a:solidFill>
                <a:latin typeface="+mn-lt"/>
                <a:ea typeface="+mn-ea"/>
                <a:cs typeface="+mn-cs"/>
              </a:defRPr>
            </a:lvl8pPr>
            <a:lvl9pPr marL="1865630" algn="l" defTabSz="913130" rtl="0" eaLnBrk="1" fontAlgn="base" hangingPunct="1">
              <a:spcBef>
                <a:spcPct val="0"/>
              </a:spcBef>
              <a:spcAft>
                <a:spcPct val="0"/>
              </a:spcAft>
              <a:defRPr sz="1900" b="1">
                <a:solidFill>
                  <a:schemeClr val="dk1"/>
                </a:solidFill>
                <a:latin typeface="+mn-lt"/>
                <a:ea typeface="+mn-ea"/>
                <a:cs typeface="+mn-cs"/>
              </a:defRPr>
            </a:lvl9pPr>
          </a:lstStyle>
          <a:p>
            <a:pPr algn="ctr"/>
            <a:r>
              <a:rPr lang="en-IN" sz="3200" kern="0" dirty="0">
                <a:solidFill>
                  <a:schemeClr val="tx1"/>
                </a:solidFill>
              </a:rPr>
              <a:t>Scheme Guidelines</a:t>
            </a:r>
          </a:p>
        </p:txBody>
      </p:sp>
    </p:spTree>
    <p:custDataLst>
      <p:tags r:id="rId1"/>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405903" y="1284369"/>
            <a:ext cx="8114479" cy="3353091"/>
          </a:xfrm>
          <a:prstGeom prst="rect">
            <a:avLst/>
          </a:prstGeom>
        </p:spPr>
      </p:pic>
    </p:spTree>
    <p:custDataLst>
      <p:tags r:id="rId1"/>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30"/>
          <p:cNvSpPr txBox="1">
            <a:spLocks noChangeArrowheads="1"/>
          </p:cNvSpPr>
          <p:nvPr/>
        </p:nvSpPr>
        <p:spPr bwMode="auto">
          <a:xfrm>
            <a:off x="402399" y="1575324"/>
            <a:ext cx="7533208"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20000"/>
              </a:spcBef>
              <a:spcAft>
                <a:spcPct val="0"/>
              </a:spcAft>
              <a:buFont typeface="Wingdings" panose="05000000000000000000" pitchFamily="2" charset="2"/>
              <a:buNone/>
            </a:pPr>
            <a:r>
              <a:rPr lang="en-US" altLang="en-US" sz="2200" b="1" dirty="0">
                <a:solidFill>
                  <a:srgbClr val="000000"/>
                </a:solidFill>
                <a:latin typeface="Century Gothic" panose="020B0502020202020204" pitchFamily="34" charset="0"/>
              </a:rPr>
              <a:t>Process Capability Ratio, </a:t>
            </a:r>
            <a:r>
              <a:rPr lang="en-US" altLang="en-US" sz="2200" b="1" dirty="0" err="1">
                <a:solidFill>
                  <a:srgbClr val="000000"/>
                </a:solidFill>
                <a:latin typeface="Century Gothic" panose="020B0502020202020204" pitchFamily="34" charset="0"/>
              </a:rPr>
              <a:t>C</a:t>
            </a:r>
            <a:r>
              <a:rPr lang="en-US" altLang="en-US" sz="2200" b="1" baseline="-25000" dirty="0" err="1">
                <a:solidFill>
                  <a:srgbClr val="000000"/>
                </a:solidFill>
                <a:latin typeface="Century Gothic" panose="020B0502020202020204" pitchFamily="34" charset="0"/>
              </a:rPr>
              <a:t>p</a:t>
            </a:r>
            <a:r>
              <a:rPr lang="en-US" altLang="en-US" sz="2200" dirty="0">
                <a:solidFill>
                  <a:prstClr val="black"/>
                </a:solidFill>
                <a:latin typeface="Century Gothic" panose="020B0502020202020204" pitchFamily="34" charset="0"/>
              </a:rPr>
              <a:t>, is the tolerance width divided by 6 standard deviations (process variability).</a:t>
            </a:r>
          </a:p>
        </p:txBody>
      </p:sp>
      <p:grpSp>
        <p:nvGrpSpPr>
          <p:cNvPr id="16" name="Group 38"/>
          <p:cNvGrpSpPr/>
          <p:nvPr/>
        </p:nvGrpSpPr>
        <p:grpSpPr bwMode="auto">
          <a:xfrm>
            <a:off x="984738" y="3482209"/>
            <a:ext cx="6684677" cy="818353"/>
            <a:chOff x="718" y="3404"/>
            <a:chExt cx="4000" cy="526"/>
          </a:xfrm>
        </p:grpSpPr>
        <p:sp>
          <p:nvSpPr>
            <p:cNvPr id="17" name="Rectangle 39"/>
            <p:cNvSpPr>
              <a:spLocks noChangeArrowheads="1"/>
            </p:cNvSpPr>
            <p:nvPr/>
          </p:nvSpPr>
          <p:spPr bwMode="auto">
            <a:xfrm>
              <a:off x="718" y="3528"/>
              <a:ext cx="506" cy="274"/>
            </a:xfrm>
            <a:prstGeom prst="rect">
              <a:avLst/>
            </a:prstGeom>
            <a:noFill/>
            <a:ln w="12700">
              <a:noFill/>
              <a:miter lim="800000"/>
            </a:ln>
            <a:effectLst/>
          </p:spPr>
          <p:txBody>
            <a:bodyPr wrap="none" lIns="88681" tIns="43563" rIns="88681" bIns="43563">
              <a:spAutoFit/>
            </a:bodyPr>
            <a:lstStyle/>
            <a:p>
              <a:pPr marL="0" marR="0" lvl="0" indent="0" defTabSz="746760" eaLnBrk="1" fontAlgn="base" latinLnBrk="0" hangingPunct="1">
                <a:lnSpc>
                  <a:spcPct val="100000"/>
                </a:lnSpc>
                <a:spcBef>
                  <a:spcPct val="0"/>
                </a:spcBef>
                <a:spcAft>
                  <a:spcPct val="0"/>
                </a:spcAft>
                <a:buClrTx/>
                <a:buSzTx/>
                <a:buFontTx/>
                <a:buNone/>
                <a:defRPr/>
              </a:pP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rPr>
                <a:t>C</a:t>
              </a:r>
              <a:r>
                <a:rPr kumimoji="0" lang="en-AU" sz="2200" b="0" i="0" u="none" strike="noStrike" kern="0" cap="none" spc="0" normalizeH="0" baseline="-2500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rPr>
                <a:t>p</a:t>
              </a: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rPr>
                <a:t> =</a:t>
              </a:r>
            </a:p>
          </p:txBody>
        </p:sp>
        <p:sp>
          <p:nvSpPr>
            <p:cNvPr id="18" name="Rectangle 40"/>
            <p:cNvSpPr>
              <a:spLocks noChangeArrowheads="1"/>
            </p:cNvSpPr>
            <p:nvPr/>
          </p:nvSpPr>
          <p:spPr bwMode="auto">
            <a:xfrm>
              <a:off x="1029" y="3404"/>
              <a:ext cx="3689" cy="526"/>
            </a:xfrm>
            <a:prstGeom prst="rect">
              <a:avLst/>
            </a:prstGeom>
            <a:noFill/>
            <a:ln w="12700">
              <a:noFill/>
              <a:miter lim="800000"/>
            </a:ln>
            <a:effectLst/>
          </p:spPr>
          <p:txBody>
            <a:bodyPr wrap="none" lIns="88681" tIns="43563" rIns="88681" bIns="43563">
              <a:spAutoFit/>
            </a:bodyPr>
            <a:lstStyle/>
            <a:p>
              <a:pPr marL="0" marR="0" lvl="0" indent="0" algn="ctr" defTabSz="746760" eaLnBrk="1" fontAlgn="base" latinLnBrk="0" hangingPunct="1">
                <a:lnSpc>
                  <a:spcPct val="100000"/>
                </a:lnSpc>
                <a:spcBef>
                  <a:spcPct val="0"/>
                </a:spcBef>
                <a:spcAft>
                  <a:spcPct val="0"/>
                </a:spcAft>
                <a:buClrTx/>
                <a:buSzTx/>
                <a:buFontTx/>
                <a:buNone/>
                <a:defRPr/>
              </a:pP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rPr>
                <a:t>Upper specification - Lower specification</a:t>
              </a:r>
            </a:p>
            <a:p>
              <a:pPr marL="0" marR="0" lvl="0" indent="0" algn="ctr" defTabSz="746760" eaLnBrk="1" fontAlgn="base" latinLnBrk="0" hangingPunct="1">
                <a:lnSpc>
                  <a:spcPct val="130000"/>
                </a:lnSpc>
                <a:spcBef>
                  <a:spcPct val="0"/>
                </a:spcBef>
                <a:spcAft>
                  <a:spcPct val="0"/>
                </a:spcAft>
                <a:buClrTx/>
                <a:buSzTx/>
                <a:buFontTx/>
                <a:buNone/>
                <a:defRPr/>
              </a:pP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rPr>
                <a:t>6</a:t>
              </a:r>
              <a:r>
                <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sym typeface="Symbol" panose="05050102010706020507" pitchFamily="18" charset="2"/>
                </a:rPr>
                <a:t></a:t>
              </a:r>
              <a:endParaRPr kumimoji="0" lang="en-AU" sz="2200" b="0" i="0" u="none" strike="noStrike" kern="0" cap="none" spc="0" normalizeH="0" baseline="0" noProof="0" dirty="0">
                <a:ln>
                  <a:noFill/>
                </a:ln>
                <a:solidFill>
                  <a:prstClr val="black"/>
                </a:solidFill>
                <a:effectLst>
                  <a:outerShdw blurRad="38100" dist="38100" dir="2700000" algn="tl">
                    <a:srgbClr val="C0C0C0"/>
                  </a:outerShdw>
                </a:effectLst>
                <a:uLnTx/>
                <a:uFillTx/>
                <a:latin typeface="Century Gothic" panose="020B0502020202020204" pitchFamily="34" charset="0"/>
                <a:cs typeface="Arial" panose="020B0604020202020204" pitchFamily="34" charset="0"/>
              </a:endParaRPr>
            </a:p>
          </p:txBody>
        </p:sp>
        <p:sp>
          <p:nvSpPr>
            <p:cNvPr id="19" name="Line 41"/>
            <p:cNvSpPr>
              <a:spLocks noChangeShapeType="1"/>
            </p:cNvSpPr>
            <p:nvPr/>
          </p:nvSpPr>
          <p:spPr bwMode="auto">
            <a:xfrm>
              <a:off x="1262" y="3663"/>
              <a:ext cx="3184" cy="0"/>
            </a:xfrm>
            <a:prstGeom prst="line">
              <a:avLst/>
            </a:prstGeom>
            <a:noFill/>
            <a:ln w="38100">
              <a:solidFill>
                <a:srgbClr val="000000"/>
              </a:solidFill>
              <a:round/>
            </a:ln>
            <a:extLst>
              <a:ext uri="{909E8E84-426E-40dd-AFC4-6F175D3DCCD1}">
                <a14:hiddenFill xmlns=""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en-IN" sz="2200" b="0" i="0" u="none" strike="noStrike" kern="0" cap="none" spc="0" normalizeH="0" baseline="0" noProof="0">
                <a:ln>
                  <a:noFill/>
                </a:ln>
                <a:solidFill>
                  <a:prstClr val="black"/>
                </a:solidFill>
                <a:effectLst/>
                <a:uLnTx/>
                <a:uFillTx/>
                <a:latin typeface="Century Gothic" panose="020B0502020202020204" pitchFamily="34" charset="0"/>
                <a:cs typeface="Arial" panose="020B0604020202020204" pitchFamily="34" charset="0"/>
              </a:endParaRPr>
            </a:p>
          </p:txBody>
        </p:sp>
      </p:grpSp>
      <p:sp>
        <p:nvSpPr>
          <p:cNvPr id="2" name="Title 1"/>
          <p:cNvSpPr>
            <a:spLocks noGrp="1"/>
          </p:cNvSpPr>
          <p:nvPr>
            <p:ph type="title"/>
          </p:nvPr>
        </p:nvSpPr>
        <p:spPr>
          <a:xfrm>
            <a:off x="172517" y="380591"/>
            <a:ext cx="6996687" cy="307777"/>
          </a:xfrm>
        </p:spPr>
        <p:txBody>
          <a:bodyPr/>
          <a:lstStyle/>
          <a:p>
            <a:r>
              <a:rPr lang="en-IN" dirty="0">
                <a:solidFill>
                  <a:srgbClr val="000000"/>
                </a:solidFill>
                <a:latin typeface="Century Gothic" panose="020B0502020202020204" pitchFamily="34" charset="0"/>
              </a:rPr>
              <a:t>Process Capability Ratio</a:t>
            </a:r>
          </a:p>
        </p:txBody>
      </p:sp>
    </p:spTree>
    <p:custDataLst>
      <p:tags r:id="rId1"/>
    </p:custData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2"/>
          <p:cNvGrpSpPr/>
          <p:nvPr/>
        </p:nvGrpSpPr>
        <p:grpSpPr bwMode="auto">
          <a:xfrm>
            <a:off x="350054" y="3136701"/>
            <a:ext cx="8267552" cy="953709"/>
            <a:chOff x="225" y="1867"/>
            <a:chExt cx="5314" cy="613"/>
          </a:xfrm>
        </p:grpSpPr>
        <p:sp>
          <p:nvSpPr>
            <p:cNvPr id="18" name="Rectangle 3"/>
            <p:cNvSpPr>
              <a:spLocks noChangeArrowheads="1"/>
            </p:cNvSpPr>
            <p:nvPr/>
          </p:nvSpPr>
          <p:spPr bwMode="auto">
            <a:xfrm>
              <a:off x="225" y="2052"/>
              <a:ext cx="1317"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88681" tIns="43563" rIns="88681" bIns="43563">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AU" altLang="en-US" sz="1570" dirty="0" err="1">
                  <a:solidFill>
                    <a:prstClr val="black"/>
                  </a:solidFill>
                  <a:latin typeface="Times New Roman" panose="02020603050405020304" pitchFamily="18" charset="0"/>
                </a:rPr>
                <a:t>C</a:t>
              </a:r>
              <a:r>
                <a:rPr lang="en-AU" altLang="en-US" sz="1570" baseline="-25000" dirty="0" err="1">
                  <a:solidFill>
                    <a:prstClr val="black"/>
                  </a:solidFill>
                  <a:latin typeface="Times New Roman" panose="02020603050405020304" pitchFamily="18" charset="0"/>
                </a:rPr>
                <a:t>pk</a:t>
              </a:r>
              <a:r>
                <a:rPr lang="en-AU" altLang="en-US" sz="1570" dirty="0">
                  <a:solidFill>
                    <a:prstClr val="black"/>
                  </a:solidFill>
                  <a:latin typeface="Calibri" panose="020F0502020204030204" pitchFamily="34" charset="0"/>
                </a:rPr>
                <a:t> = </a:t>
              </a:r>
              <a:r>
                <a:rPr lang="en-AU" altLang="en-US" sz="1960" dirty="0">
                  <a:solidFill>
                    <a:prstClr val="black"/>
                  </a:solidFill>
                  <a:latin typeface="Calibri" panose="020F0502020204030204" pitchFamily="34" charset="0"/>
                </a:rPr>
                <a:t>Minimum of</a:t>
              </a:r>
            </a:p>
          </p:txBody>
        </p:sp>
        <p:sp>
          <p:nvSpPr>
            <p:cNvPr id="19" name="Rectangle 4"/>
            <p:cNvSpPr>
              <a:spLocks noChangeArrowheads="1"/>
            </p:cNvSpPr>
            <p:nvPr/>
          </p:nvSpPr>
          <p:spPr bwMode="auto">
            <a:xfrm>
              <a:off x="3787" y="1939"/>
              <a:ext cx="1629" cy="5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88681" tIns="43563" rIns="88681" bIns="43563">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base" hangingPunct="1">
                <a:lnSpc>
                  <a:spcPct val="130000"/>
                </a:lnSpc>
                <a:spcBef>
                  <a:spcPct val="0"/>
                </a:spcBef>
                <a:spcAft>
                  <a:spcPct val="0"/>
                </a:spcAft>
              </a:pPr>
              <a:r>
                <a:rPr lang="en-AU" altLang="en-US" sz="1970" dirty="0">
                  <a:solidFill>
                    <a:prstClr val="black"/>
                  </a:solidFill>
                  <a:latin typeface="Calibri" panose="020F0502020204030204" pitchFamily="34" charset="0"/>
                </a:rPr>
                <a:t>Upper specification – </a:t>
              </a:r>
              <a:r>
                <a:rPr lang="en-AU" altLang="en-US" sz="1970" dirty="0">
                  <a:solidFill>
                    <a:prstClr val="black"/>
                  </a:solidFill>
                  <a:latin typeface="Times New Roman" panose="02020603050405020304" pitchFamily="18" charset="0"/>
                </a:rPr>
                <a:t>x</a:t>
              </a:r>
            </a:p>
            <a:p>
              <a:pPr algn="ctr" eaLnBrk="1" fontAlgn="base" hangingPunct="1">
                <a:lnSpc>
                  <a:spcPct val="130000"/>
                </a:lnSpc>
                <a:spcBef>
                  <a:spcPct val="0"/>
                </a:spcBef>
                <a:spcAft>
                  <a:spcPct val="0"/>
                </a:spcAft>
              </a:pPr>
              <a:r>
                <a:rPr lang="en-AU" altLang="en-US" sz="1970" dirty="0">
                  <a:solidFill>
                    <a:prstClr val="black"/>
                  </a:solidFill>
                  <a:latin typeface="Calibri" panose="020F0502020204030204" pitchFamily="34" charset="0"/>
                </a:rPr>
                <a:t>3</a:t>
              </a:r>
              <a:r>
                <a:rPr lang="en-AU" altLang="en-US" sz="1970" dirty="0">
                  <a:solidFill>
                    <a:prstClr val="black"/>
                  </a:solidFill>
                  <a:latin typeface="Symbol" panose="05050102010706020507" pitchFamily="18" charset="2"/>
                </a:rPr>
                <a:t>s</a:t>
              </a:r>
            </a:p>
          </p:txBody>
        </p:sp>
        <p:sp>
          <p:nvSpPr>
            <p:cNvPr id="20" name="Rectangle 5"/>
            <p:cNvSpPr>
              <a:spLocks noChangeArrowheads="1"/>
            </p:cNvSpPr>
            <p:nvPr/>
          </p:nvSpPr>
          <p:spPr bwMode="auto">
            <a:xfrm>
              <a:off x="1903" y="1915"/>
              <a:ext cx="1611" cy="5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88681" tIns="43563" rIns="88681" bIns="43563">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base" hangingPunct="1">
                <a:lnSpc>
                  <a:spcPct val="130000"/>
                </a:lnSpc>
                <a:spcBef>
                  <a:spcPct val="0"/>
                </a:spcBef>
                <a:spcAft>
                  <a:spcPct val="0"/>
                </a:spcAft>
              </a:pPr>
              <a:r>
                <a:rPr lang="en-AU" altLang="en-US" sz="1960" dirty="0">
                  <a:solidFill>
                    <a:prstClr val="black"/>
                  </a:solidFill>
                  <a:latin typeface="Times New Roman" panose="02020603050405020304" pitchFamily="18" charset="0"/>
                </a:rPr>
                <a:t>x</a:t>
              </a:r>
              <a:r>
                <a:rPr lang="en-AU" altLang="en-US" sz="1960" dirty="0">
                  <a:solidFill>
                    <a:prstClr val="black"/>
                  </a:solidFill>
                  <a:latin typeface="Calibri" panose="020F0502020204030204" pitchFamily="34" charset="0"/>
                </a:rPr>
                <a:t> – Lower specification</a:t>
              </a:r>
            </a:p>
            <a:p>
              <a:pPr algn="ctr" eaLnBrk="1" fontAlgn="base" hangingPunct="1">
                <a:lnSpc>
                  <a:spcPct val="130000"/>
                </a:lnSpc>
                <a:spcBef>
                  <a:spcPct val="0"/>
                </a:spcBef>
                <a:spcAft>
                  <a:spcPct val="0"/>
                </a:spcAft>
              </a:pPr>
              <a:r>
                <a:rPr lang="en-AU" altLang="en-US" sz="1960" dirty="0">
                  <a:solidFill>
                    <a:prstClr val="black"/>
                  </a:solidFill>
                  <a:latin typeface="Calibri" panose="020F0502020204030204" pitchFamily="34" charset="0"/>
                </a:rPr>
                <a:t>3</a:t>
              </a:r>
              <a:r>
                <a:rPr lang="en-AU" altLang="en-US" sz="1960" dirty="0">
                  <a:solidFill>
                    <a:prstClr val="black"/>
                  </a:solidFill>
                  <a:latin typeface="Symbol" panose="05050102010706020507" pitchFamily="18" charset="2"/>
                </a:rPr>
                <a:t>s</a:t>
              </a:r>
              <a:endParaRPr lang="en-AU" altLang="en-US" sz="2745" dirty="0">
                <a:solidFill>
                  <a:prstClr val="black"/>
                </a:solidFill>
                <a:latin typeface="Symbol" panose="05050102010706020507" pitchFamily="18" charset="2"/>
              </a:endParaRPr>
            </a:p>
          </p:txBody>
        </p:sp>
        <p:sp>
          <p:nvSpPr>
            <p:cNvPr id="21" name="Line 6"/>
            <p:cNvSpPr>
              <a:spLocks noChangeShapeType="1"/>
            </p:cNvSpPr>
            <p:nvPr/>
          </p:nvSpPr>
          <p:spPr bwMode="auto">
            <a:xfrm flipV="1">
              <a:off x="1690" y="2223"/>
              <a:ext cx="1951" cy="7"/>
            </a:xfrm>
            <a:prstGeom prst="line">
              <a:avLst/>
            </a:prstGeom>
            <a:noFill/>
            <a:ln w="38100">
              <a:solidFill>
                <a:schemeClr val="tx1"/>
              </a:solidFill>
              <a:roun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2" name="Line 7"/>
            <p:cNvSpPr>
              <a:spLocks noChangeShapeType="1"/>
            </p:cNvSpPr>
            <p:nvPr/>
          </p:nvSpPr>
          <p:spPr bwMode="auto">
            <a:xfrm>
              <a:off x="3808" y="2219"/>
              <a:ext cx="1653" cy="0"/>
            </a:xfrm>
            <a:prstGeom prst="line">
              <a:avLst/>
            </a:prstGeom>
            <a:noFill/>
            <a:ln w="38100">
              <a:solidFill>
                <a:schemeClr val="tx1"/>
              </a:solidFill>
              <a:roun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3" name="Freeform 8"/>
            <p:cNvSpPr/>
            <p:nvPr/>
          </p:nvSpPr>
          <p:spPr bwMode="auto">
            <a:xfrm>
              <a:off x="1630" y="1995"/>
              <a:ext cx="68" cy="450"/>
            </a:xfrm>
            <a:custGeom>
              <a:avLst/>
              <a:gdLst>
                <a:gd name="T0" fmla="*/ 67 w 68"/>
                <a:gd name="T1" fmla="*/ 0 h 615"/>
                <a:gd name="T2" fmla="*/ 0 w 68"/>
                <a:gd name="T3" fmla="*/ 0 h 615"/>
                <a:gd name="T4" fmla="*/ 0 w 68"/>
                <a:gd name="T5" fmla="*/ 1 h 615"/>
                <a:gd name="T6" fmla="*/ 67 w 68"/>
                <a:gd name="T7" fmla="*/ 1 h 615"/>
                <a:gd name="T8" fmla="*/ 0 60000 65536"/>
                <a:gd name="T9" fmla="*/ 0 60000 65536"/>
                <a:gd name="T10" fmla="*/ 0 60000 65536"/>
                <a:gd name="T11" fmla="*/ 0 60000 65536"/>
                <a:gd name="T12" fmla="*/ 0 w 68"/>
                <a:gd name="T13" fmla="*/ 0 h 615"/>
                <a:gd name="T14" fmla="*/ 68 w 68"/>
                <a:gd name="T15" fmla="*/ 615 h 615"/>
              </a:gdLst>
              <a:ahLst/>
              <a:cxnLst>
                <a:cxn ang="T8">
                  <a:pos x="T0" y="T1"/>
                </a:cxn>
                <a:cxn ang="T9">
                  <a:pos x="T2" y="T3"/>
                </a:cxn>
                <a:cxn ang="T10">
                  <a:pos x="T4" y="T5"/>
                </a:cxn>
                <a:cxn ang="T11">
                  <a:pos x="T6" y="T7"/>
                </a:cxn>
              </a:cxnLst>
              <a:rect l="T12" t="T13" r="T14" b="T15"/>
              <a:pathLst>
                <a:path w="68" h="615">
                  <a:moveTo>
                    <a:pt x="67" y="0"/>
                  </a:moveTo>
                  <a:lnTo>
                    <a:pt x="0" y="0"/>
                  </a:lnTo>
                  <a:lnTo>
                    <a:pt x="0" y="614"/>
                  </a:lnTo>
                  <a:lnTo>
                    <a:pt x="67" y="614"/>
                  </a:lnTo>
                </a:path>
              </a:pathLst>
            </a:custGeom>
            <a:noFill/>
            <a:ln w="38100" cap="rnd">
              <a:solidFill>
                <a:schemeClr val="tx1"/>
              </a:solidFill>
              <a:rou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4" name="Freeform 9"/>
            <p:cNvSpPr/>
            <p:nvPr/>
          </p:nvSpPr>
          <p:spPr bwMode="auto">
            <a:xfrm>
              <a:off x="5471" y="1977"/>
              <a:ext cx="68" cy="450"/>
            </a:xfrm>
            <a:custGeom>
              <a:avLst/>
              <a:gdLst>
                <a:gd name="T0" fmla="*/ 0 w 68"/>
                <a:gd name="T1" fmla="*/ 0 h 615"/>
                <a:gd name="T2" fmla="*/ 67 w 68"/>
                <a:gd name="T3" fmla="*/ 0 h 615"/>
                <a:gd name="T4" fmla="*/ 67 w 68"/>
                <a:gd name="T5" fmla="*/ 1 h 615"/>
                <a:gd name="T6" fmla="*/ 0 w 68"/>
                <a:gd name="T7" fmla="*/ 1 h 615"/>
                <a:gd name="T8" fmla="*/ 0 60000 65536"/>
                <a:gd name="T9" fmla="*/ 0 60000 65536"/>
                <a:gd name="T10" fmla="*/ 0 60000 65536"/>
                <a:gd name="T11" fmla="*/ 0 60000 65536"/>
                <a:gd name="T12" fmla="*/ 0 w 68"/>
                <a:gd name="T13" fmla="*/ 0 h 615"/>
                <a:gd name="T14" fmla="*/ 68 w 68"/>
                <a:gd name="T15" fmla="*/ 615 h 615"/>
              </a:gdLst>
              <a:ahLst/>
              <a:cxnLst>
                <a:cxn ang="T8">
                  <a:pos x="T0" y="T1"/>
                </a:cxn>
                <a:cxn ang="T9">
                  <a:pos x="T2" y="T3"/>
                </a:cxn>
                <a:cxn ang="T10">
                  <a:pos x="T4" y="T5"/>
                </a:cxn>
                <a:cxn ang="T11">
                  <a:pos x="T6" y="T7"/>
                </a:cxn>
              </a:cxnLst>
              <a:rect l="T12" t="T13" r="T14" b="T15"/>
              <a:pathLst>
                <a:path w="68" h="615">
                  <a:moveTo>
                    <a:pt x="0" y="0"/>
                  </a:moveTo>
                  <a:lnTo>
                    <a:pt x="67" y="0"/>
                  </a:lnTo>
                  <a:lnTo>
                    <a:pt x="67" y="614"/>
                  </a:lnTo>
                  <a:lnTo>
                    <a:pt x="0" y="614"/>
                  </a:lnTo>
                </a:path>
              </a:pathLst>
            </a:custGeom>
            <a:noFill/>
            <a:ln w="38100" cap="rnd">
              <a:solidFill>
                <a:schemeClr val="tx1"/>
              </a:solidFill>
              <a:rou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5" name="Rectangle 10"/>
            <p:cNvSpPr>
              <a:spLocks noChangeArrowheads="1"/>
            </p:cNvSpPr>
            <p:nvPr/>
          </p:nvSpPr>
          <p:spPr bwMode="auto">
            <a:xfrm>
              <a:off x="3613" y="2064"/>
              <a:ext cx="147"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88681" tIns="43563" rIns="88681" bIns="43563">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AU" altLang="en-US" sz="1570">
                  <a:solidFill>
                    <a:prstClr val="black"/>
                  </a:solidFill>
                  <a:latin typeface="Calibri" panose="020F0502020204030204" pitchFamily="34" charset="0"/>
                </a:rPr>
                <a:t>,</a:t>
              </a:r>
              <a:endParaRPr lang="en-AU" altLang="en-US" sz="3920">
                <a:solidFill>
                  <a:prstClr val="black"/>
                </a:solidFill>
                <a:latin typeface="Calibri" panose="020F0502020204030204" pitchFamily="34" charset="0"/>
              </a:endParaRPr>
            </a:p>
          </p:txBody>
        </p:sp>
        <p:sp>
          <p:nvSpPr>
            <p:cNvPr id="26" name="Text Box 11"/>
            <p:cNvSpPr txBox="1">
              <a:spLocks noChangeArrowheads="1"/>
            </p:cNvSpPr>
            <p:nvPr/>
          </p:nvSpPr>
          <p:spPr bwMode="auto">
            <a:xfrm>
              <a:off x="1824" y="1867"/>
              <a:ext cx="209"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AU" altLang="en-US" sz="1960">
                  <a:solidFill>
                    <a:prstClr val="black"/>
                  </a:solidFill>
                  <a:latin typeface="Times New Roman" panose="02020603050405020304" pitchFamily="18" charset="0"/>
                </a:rPr>
                <a:t>=</a:t>
              </a:r>
            </a:p>
          </p:txBody>
        </p:sp>
        <p:sp>
          <p:nvSpPr>
            <p:cNvPr id="27" name="Text Box 12"/>
            <p:cNvSpPr txBox="1">
              <a:spLocks noChangeArrowheads="1"/>
            </p:cNvSpPr>
            <p:nvPr/>
          </p:nvSpPr>
          <p:spPr bwMode="auto">
            <a:xfrm>
              <a:off x="5283" y="1915"/>
              <a:ext cx="209"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AU" altLang="en-US" sz="1960" dirty="0">
                  <a:solidFill>
                    <a:prstClr val="black"/>
                  </a:solidFill>
                  <a:latin typeface="Times New Roman" panose="02020603050405020304" pitchFamily="18" charset="0"/>
                </a:rPr>
                <a:t>=</a:t>
              </a:r>
            </a:p>
          </p:txBody>
        </p:sp>
      </p:grpSp>
      <p:sp>
        <p:nvSpPr>
          <p:cNvPr id="28" name="Text Box 13"/>
          <p:cNvSpPr txBox="1">
            <a:spLocks noChangeArrowheads="1"/>
          </p:cNvSpPr>
          <p:nvPr/>
        </p:nvSpPr>
        <p:spPr bwMode="auto">
          <a:xfrm>
            <a:off x="317070" y="1876499"/>
            <a:ext cx="8445226" cy="11079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2200" b="1" dirty="0">
                <a:latin typeface="Century Gothic" panose="020B0502020202020204" pitchFamily="34" charset="0"/>
              </a:rPr>
              <a:t>Process Capability Index, </a:t>
            </a:r>
            <a:r>
              <a:rPr lang="en-US" altLang="en-US" sz="2200" b="1" dirty="0" err="1">
                <a:latin typeface="Century Gothic" panose="020B0502020202020204" pitchFamily="34" charset="0"/>
              </a:rPr>
              <a:t>C</a:t>
            </a:r>
            <a:r>
              <a:rPr lang="en-US" altLang="en-US" sz="2200" b="1" baseline="-25000" dirty="0" err="1">
                <a:latin typeface="Century Gothic" panose="020B0502020202020204" pitchFamily="34" charset="0"/>
              </a:rPr>
              <a:t>pk</a:t>
            </a:r>
            <a:r>
              <a:rPr lang="en-US" altLang="en-US" sz="2200" b="1" dirty="0">
                <a:latin typeface="Century Gothic" panose="020B0502020202020204" pitchFamily="34" charset="0"/>
              </a:rPr>
              <a:t>,</a:t>
            </a:r>
            <a:r>
              <a:rPr lang="en-US" altLang="en-US" sz="2200" dirty="0">
                <a:solidFill>
                  <a:prstClr val="black"/>
                </a:solidFill>
                <a:latin typeface="Century Gothic" panose="020B0502020202020204" pitchFamily="34" charset="0"/>
              </a:rPr>
              <a:t> is an index that measures the potential for a process to generate defective outputs relative to either upper or lower specifications.</a:t>
            </a:r>
            <a:endParaRPr lang="en-AU" altLang="en-US" sz="2200" dirty="0">
              <a:solidFill>
                <a:prstClr val="black"/>
              </a:solidFill>
              <a:latin typeface="Century Gothic" panose="020B0502020202020204" pitchFamily="34" charset="0"/>
            </a:endParaRPr>
          </a:p>
        </p:txBody>
      </p:sp>
      <p:sp>
        <p:nvSpPr>
          <p:cNvPr id="29" name="Rectangle 15"/>
          <p:cNvSpPr>
            <a:spLocks noChangeArrowheads="1"/>
          </p:cNvSpPr>
          <p:nvPr/>
        </p:nvSpPr>
        <p:spPr bwMode="auto">
          <a:xfrm>
            <a:off x="317070" y="4476250"/>
            <a:ext cx="8389216"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a:spAutoFit/>
          </a:bodyPr>
          <a:lstStyle>
            <a:lvl1pPr defTabSz="762000" eaLnBrk="0" hangingPunct="0">
              <a:defRPr>
                <a:solidFill>
                  <a:schemeClr val="tx1"/>
                </a:solidFill>
                <a:latin typeface="Arial" panose="020B0604020202020204" pitchFamily="34" charset="0"/>
                <a:cs typeface="Arial" panose="020B0604020202020204" pitchFamily="34" charset="0"/>
              </a:defRPr>
            </a:lvl1pPr>
            <a:lvl2pPr marL="742950" indent="-285750" defTabSz="762000" eaLnBrk="0" hangingPunct="0">
              <a:defRPr>
                <a:solidFill>
                  <a:schemeClr val="tx1"/>
                </a:solidFill>
                <a:latin typeface="Arial" panose="020B0604020202020204" pitchFamily="34" charset="0"/>
                <a:cs typeface="Arial" panose="020B0604020202020204" pitchFamily="34" charset="0"/>
              </a:defRPr>
            </a:lvl2pPr>
            <a:lvl3pPr marL="1143000" indent="-228600" defTabSz="762000" eaLnBrk="0" hangingPunct="0">
              <a:defRPr>
                <a:solidFill>
                  <a:schemeClr val="tx1"/>
                </a:solidFill>
                <a:latin typeface="Arial" panose="020B0604020202020204" pitchFamily="34" charset="0"/>
                <a:cs typeface="Arial" panose="020B0604020202020204" pitchFamily="34" charset="0"/>
              </a:defRPr>
            </a:lvl3pPr>
            <a:lvl4pPr marL="1600200" indent="-228600" defTabSz="762000" eaLnBrk="0" hangingPunct="0">
              <a:defRPr>
                <a:solidFill>
                  <a:schemeClr val="tx1"/>
                </a:solidFill>
                <a:latin typeface="Arial" panose="020B0604020202020204" pitchFamily="34" charset="0"/>
                <a:cs typeface="Arial" panose="020B0604020202020204" pitchFamily="34" charset="0"/>
              </a:defRPr>
            </a:lvl4pPr>
            <a:lvl5pPr marL="2057400" indent="-228600" defTabSz="762000" eaLnBrk="0" hangingPunct="0">
              <a:defRPr>
                <a:solidFill>
                  <a:schemeClr val="tx1"/>
                </a:solidFill>
                <a:latin typeface="Arial" panose="020B0604020202020204" pitchFamily="34" charset="0"/>
                <a:cs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2200" dirty="0">
                <a:solidFill>
                  <a:prstClr val="black"/>
                </a:solidFill>
                <a:latin typeface="Century Gothic" panose="020B0502020202020204" pitchFamily="34" charset="0"/>
              </a:rPr>
              <a:t>We take the minimum of the two ratios because it gives the worst-case situation.</a:t>
            </a:r>
          </a:p>
        </p:txBody>
      </p:sp>
      <p:sp>
        <p:nvSpPr>
          <p:cNvPr id="30" name="TextBox 29"/>
          <p:cNvSpPr txBox="1"/>
          <p:nvPr/>
        </p:nvSpPr>
        <p:spPr>
          <a:xfrm>
            <a:off x="409177" y="1085317"/>
            <a:ext cx="5440651" cy="461665"/>
          </a:xfrm>
          <a:prstGeom prst="rect">
            <a:avLst/>
          </a:prstGeom>
          <a:noFill/>
        </p:spPr>
        <p:txBody>
          <a:bodyPr wrap="square" rtlCol="0">
            <a:spAutoFit/>
          </a:bodyPr>
          <a:lstStyle/>
          <a:p>
            <a:r>
              <a:rPr lang="en-IN" sz="2400" b="1" dirty="0">
                <a:latin typeface="Century Gothic" panose="020B0502020202020204" pitchFamily="34" charset="0"/>
              </a:rPr>
              <a:t>Process Capability Index, </a:t>
            </a:r>
            <a:r>
              <a:rPr lang="en-IN" sz="2400" b="1" dirty="0" err="1">
                <a:latin typeface="Century Gothic" panose="020B0502020202020204" pitchFamily="34" charset="0"/>
              </a:rPr>
              <a:t>C</a:t>
            </a:r>
            <a:r>
              <a:rPr lang="en-IN" sz="2400" b="1" baseline="-25000" dirty="0" err="1">
                <a:latin typeface="Century Gothic" panose="020B0502020202020204" pitchFamily="34" charset="0"/>
              </a:rPr>
              <a:t>pk</a:t>
            </a:r>
            <a:endParaRPr lang="en-IN" sz="2400" b="1" baseline="-25000" dirty="0">
              <a:latin typeface="Century Gothic" panose="020B0502020202020204" pitchFamily="34" charset="0"/>
            </a:endParaRPr>
          </a:p>
        </p:txBody>
      </p:sp>
    </p:spTree>
    <p:custDataLst>
      <p:tags r:id="rId1"/>
    </p:custData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strips(downRigh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29"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49"/>
          <p:cNvGrpSpPr/>
          <p:nvPr/>
        </p:nvGrpSpPr>
        <p:grpSpPr bwMode="auto">
          <a:xfrm>
            <a:off x="1510687" y="1678912"/>
            <a:ext cx="6010075" cy="4616073"/>
            <a:chOff x="869" y="1001"/>
            <a:chExt cx="3863" cy="2967"/>
          </a:xfrm>
        </p:grpSpPr>
        <p:sp>
          <p:nvSpPr>
            <p:cNvPr id="27" name="Line 50"/>
            <p:cNvSpPr>
              <a:spLocks noChangeShapeType="1"/>
            </p:cNvSpPr>
            <p:nvPr/>
          </p:nvSpPr>
          <p:spPr bwMode="auto">
            <a:xfrm>
              <a:off x="908" y="3644"/>
              <a:ext cx="3687" cy="0"/>
            </a:xfrm>
            <a:prstGeom prst="line">
              <a:avLst/>
            </a:prstGeom>
            <a:noFill/>
            <a:ln w="50800">
              <a:solidFill>
                <a:schemeClr val="tx1"/>
              </a:solidFill>
              <a:roun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8" name="Rectangle 51"/>
            <p:cNvSpPr>
              <a:spLocks noChangeArrowheads="1"/>
            </p:cNvSpPr>
            <p:nvPr/>
          </p:nvSpPr>
          <p:spPr bwMode="auto">
            <a:xfrm>
              <a:off x="869" y="2603"/>
              <a:ext cx="1037" cy="460"/>
            </a:xfrm>
            <a:prstGeom prst="rect">
              <a:avLst/>
            </a:prstGeom>
            <a:noFill/>
            <a:ln w="12700">
              <a:noFill/>
              <a:miter lim="800000"/>
            </a:ln>
            <a:effectLst/>
          </p:spPr>
          <p:txBody>
            <a:bodyPr wrap="none" lIns="113574" tIns="56009" rIns="113574" bIns="56009">
              <a:spAutoFit/>
            </a:bodyPr>
            <a:lstStyle/>
            <a:p>
              <a:pPr algn="ctr" defTabSz="1166495">
                <a:defRPr/>
              </a:pPr>
              <a:r>
                <a:rPr lang="en-AU" sz="1960" dirty="0">
                  <a:solidFill>
                    <a:prstClr val="black"/>
                  </a:solidFill>
                  <a:effectLst>
                    <a:outerShdw blurRad="38100" dist="38100" dir="2700000" algn="tl">
                      <a:srgbClr val="C0C0C0"/>
                    </a:outerShdw>
                  </a:effectLst>
                  <a:cs typeface="Arial" panose="020B0604020202020204" pitchFamily="34" charset="0"/>
                </a:rPr>
                <a:t>Lower</a:t>
              </a:r>
            </a:p>
            <a:p>
              <a:pPr algn="ctr" defTabSz="1166495">
                <a:defRPr/>
              </a:pPr>
              <a:r>
                <a:rPr lang="en-AU" sz="1960" dirty="0">
                  <a:solidFill>
                    <a:prstClr val="black"/>
                  </a:solidFill>
                  <a:effectLst>
                    <a:outerShdw blurRad="38100" dist="38100" dir="2700000" algn="tl">
                      <a:srgbClr val="C0C0C0"/>
                    </a:outerShdw>
                  </a:effectLst>
                  <a:cs typeface="Arial" panose="020B0604020202020204" pitchFamily="34" charset="0"/>
                </a:rPr>
                <a:t>specification</a:t>
              </a:r>
            </a:p>
          </p:txBody>
        </p:sp>
        <p:sp>
          <p:nvSpPr>
            <p:cNvPr id="29" name="Rectangle 52"/>
            <p:cNvSpPr>
              <a:spLocks noChangeArrowheads="1"/>
            </p:cNvSpPr>
            <p:nvPr/>
          </p:nvSpPr>
          <p:spPr bwMode="auto">
            <a:xfrm>
              <a:off x="2399" y="3756"/>
              <a:ext cx="737" cy="212"/>
            </a:xfrm>
            <a:prstGeom prst="rect">
              <a:avLst/>
            </a:prstGeom>
            <a:noFill/>
            <a:ln w="12700">
              <a:noFill/>
              <a:miter lim="800000"/>
            </a:ln>
            <a:effectLst/>
          </p:spPr>
          <p:txBody>
            <a:bodyPr lIns="88681" tIns="43563" rIns="88681" bIns="43563">
              <a:spAutoFit/>
            </a:bodyPr>
            <a:lstStyle/>
            <a:p>
              <a:pPr algn="ctr" defTabSz="746760">
                <a:defRPr/>
              </a:pPr>
              <a:r>
                <a:rPr lang="en-AU" sz="1570" dirty="0">
                  <a:solidFill>
                    <a:prstClr val="black"/>
                  </a:solidFill>
                  <a:effectLst>
                    <a:outerShdw blurRad="38100" dist="38100" dir="2700000" algn="tl">
                      <a:srgbClr val="C0C0C0"/>
                    </a:outerShdw>
                  </a:effectLst>
                  <a:cs typeface="Arial" panose="020B0604020202020204" pitchFamily="34" charset="0"/>
                </a:rPr>
                <a:t>Mean</a:t>
              </a:r>
            </a:p>
          </p:txBody>
        </p:sp>
        <p:sp>
          <p:nvSpPr>
            <p:cNvPr id="30" name="Line 53"/>
            <p:cNvSpPr>
              <a:spLocks noChangeShapeType="1"/>
            </p:cNvSpPr>
            <p:nvPr/>
          </p:nvSpPr>
          <p:spPr bwMode="auto">
            <a:xfrm>
              <a:off x="2772" y="1071"/>
              <a:ext cx="0" cy="2639"/>
            </a:xfrm>
            <a:prstGeom prst="line">
              <a:avLst/>
            </a:prstGeom>
            <a:noFill/>
            <a:ln w="50800">
              <a:solidFill>
                <a:schemeClr val="tx1"/>
              </a:solidFill>
              <a:roun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31" name="Line 54"/>
            <p:cNvSpPr>
              <a:spLocks noChangeShapeType="1"/>
            </p:cNvSpPr>
            <p:nvPr/>
          </p:nvSpPr>
          <p:spPr bwMode="auto">
            <a:xfrm>
              <a:off x="1387" y="3193"/>
              <a:ext cx="0" cy="517"/>
            </a:xfrm>
            <a:prstGeom prst="line">
              <a:avLst/>
            </a:prstGeom>
            <a:noFill/>
            <a:ln w="50800">
              <a:solidFill>
                <a:schemeClr val="tx1"/>
              </a:solidFill>
              <a:roun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32" name="Rectangle 55"/>
            <p:cNvSpPr>
              <a:spLocks noChangeArrowheads="1"/>
            </p:cNvSpPr>
            <p:nvPr/>
          </p:nvSpPr>
          <p:spPr bwMode="auto">
            <a:xfrm>
              <a:off x="3651" y="2614"/>
              <a:ext cx="1081" cy="460"/>
            </a:xfrm>
            <a:prstGeom prst="rect">
              <a:avLst/>
            </a:prstGeom>
            <a:noFill/>
            <a:ln w="12700">
              <a:noFill/>
              <a:miter lim="800000"/>
            </a:ln>
            <a:effectLst/>
          </p:spPr>
          <p:txBody>
            <a:bodyPr wrap="none" lIns="113574" tIns="56009" rIns="113574" bIns="56009">
              <a:spAutoFit/>
            </a:bodyPr>
            <a:lstStyle/>
            <a:p>
              <a:pPr algn="ctr" defTabSz="1166495">
                <a:defRPr/>
              </a:pPr>
              <a:r>
                <a:rPr lang="en-AU" sz="1960" dirty="0">
                  <a:solidFill>
                    <a:prstClr val="black"/>
                  </a:solidFill>
                  <a:effectLst>
                    <a:outerShdw blurRad="38100" dist="38100" dir="2700000" algn="tl">
                      <a:srgbClr val="C0C0C0"/>
                    </a:outerShdw>
                  </a:effectLst>
                  <a:cs typeface="Arial" panose="020B0604020202020204" pitchFamily="34" charset="0"/>
                </a:rPr>
                <a:t>Upper</a:t>
              </a:r>
            </a:p>
            <a:p>
              <a:pPr algn="ctr" defTabSz="1166495">
                <a:defRPr/>
              </a:pPr>
              <a:r>
                <a:rPr lang="en-AU" sz="1960" dirty="0">
                  <a:solidFill>
                    <a:prstClr val="black"/>
                  </a:solidFill>
                  <a:effectLst>
                    <a:outerShdw blurRad="38100" dist="38100" dir="2700000" algn="tl">
                      <a:srgbClr val="C0C0C0"/>
                    </a:outerShdw>
                  </a:effectLst>
                  <a:cs typeface="Arial" panose="020B0604020202020204" pitchFamily="34" charset="0"/>
                </a:rPr>
                <a:t>specification </a:t>
              </a:r>
            </a:p>
          </p:txBody>
        </p:sp>
        <p:sp>
          <p:nvSpPr>
            <p:cNvPr id="33" name="Line 56"/>
            <p:cNvSpPr>
              <a:spLocks noChangeShapeType="1"/>
            </p:cNvSpPr>
            <p:nvPr/>
          </p:nvSpPr>
          <p:spPr bwMode="auto">
            <a:xfrm>
              <a:off x="4144" y="3159"/>
              <a:ext cx="0" cy="552"/>
            </a:xfrm>
            <a:prstGeom prst="line">
              <a:avLst/>
            </a:prstGeom>
            <a:noFill/>
            <a:ln w="50800">
              <a:solidFill>
                <a:schemeClr val="tx1"/>
              </a:solidFill>
              <a:roun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34" name="Text Box 57"/>
            <p:cNvSpPr txBox="1">
              <a:spLocks noChangeArrowheads="1"/>
            </p:cNvSpPr>
            <p:nvPr/>
          </p:nvSpPr>
          <p:spPr bwMode="auto">
            <a:xfrm>
              <a:off x="1290" y="1001"/>
              <a:ext cx="1141" cy="252"/>
            </a:xfrm>
            <a:prstGeom prst="rect">
              <a:avLst/>
            </a:prstGeom>
            <a:noFill/>
            <a:ln w="12700">
              <a:noFill/>
              <a:miter lim="800000"/>
            </a:ln>
            <a:effectLst/>
          </p:spPr>
          <p:txBody>
            <a:bodyPr wrap="none">
              <a:spAutoFit/>
            </a:bodyPr>
            <a:lstStyle/>
            <a:p>
              <a:pPr defTabSz="746760">
                <a:defRPr/>
              </a:pPr>
              <a:r>
                <a:rPr lang="en-AU" sz="1960" dirty="0">
                  <a:solidFill>
                    <a:prstClr val="black"/>
                  </a:solidFill>
                  <a:effectLst>
                    <a:outerShdw blurRad="38100" dist="38100" dir="2700000" algn="tl">
                      <a:srgbClr val="C0C0C0"/>
                    </a:outerShdw>
                  </a:effectLst>
                  <a:cs typeface="Arial" panose="020B0604020202020204" pitchFamily="34" charset="0"/>
                </a:rPr>
                <a:t>Nominal value</a:t>
              </a:r>
            </a:p>
          </p:txBody>
        </p:sp>
        <p:sp>
          <p:nvSpPr>
            <p:cNvPr id="35" name="Line 58"/>
            <p:cNvSpPr>
              <a:spLocks noChangeShapeType="1"/>
            </p:cNvSpPr>
            <p:nvPr/>
          </p:nvSpPr>
          <p:spPr bwMode="auto">
            <a:xfrm flipH="1">
              <a:off x="2472" y="1117"/>
              <a:ext cx="300" cy="10"/>
            </a:xfrm>
            <a:prstGeom prst="line">
              <a:avLst/>
            </a:prstGeom>
            <a:noFill/>
            <a:ln w="38100">
              <a:solidFill>
                <a:schemeClr val="tx1"/>
              </a:solidFill>
              <a:roun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grpSp>
      <p:grpSp>
        <p:nvGrpSpPr>
          <p:cNvPr id="36" name="Group 61"/>
          <p:cNvGrpSpPr/>
          <p:nvPr/>
        </p:nvGrpSpPr>
        <p:grpSpPr bwMode="auto">
          <a:xfrm>
            <a:off x="4684532" y="2005632"/>
            <a:ext cx="1719165" cy="600541"/>
            <a:chOff x="2909" y="1211"/>
            <a:chExt cx="1105" cy="386"/>
          </a:xfrm>
        </p:grpSpPr>
        <p:sp>
          <p:nvSpPr>
            <p:cNvPr id="37" name="Rectangle 13"/>
            <p:cNvSpPr>
              <a:spLocks noChangeArrowheads="1"/>
            </p:cNvSpPr>
            <p:nvPr/>
          </p:nvSpPr>
          <p:spPr bwMode="auto">
            <a:xfrm>
              <a:off x="3337" y="1211"/>
              <a:ext cx="677" cy="212"/>
            </a:xfrm>
            <a:prstGeom prst="rect">
              <a:avLst/>
            </a:prstGeom>
            <a:noFill/>
            <a:ln w="12700">
              <a:noFill/>
              <a:miter lim="800000"/>
            </a:ln>
            <a:effectLst/>
          </p:spPr>
          <p:txBody>
            <a:bodyPr wrap="none" lIns="88681" tIns="43563" rIns="88681" bIns="43563">
              <a:spAutoFit/>
            </a:bodyPr>
            <a:lstStyle/>
            <a:p>
              <a:pPr defTabSz="746760">
                <a:defRPr/>
              </a:pPr>
              <a:r>
                <a:rPr lang="en-AU" sz="1570">
                  <a:solidFill>
                    <a:srgbClr val="C0504D"/>
                  </a:solidFill>
                  <a:effectLst>
                    <a:outerShdw blurRad="38100" dist="38100" dir="2700000" algn="tl">
                      <a:srgbClr val="C0C0C0"/>
                    </a:outerShdw>
                  </a:effectLst>
                  <a:cs typeface="Arial" panose="020B0604020202020204" pitchFamily="34" charset="0"/>
                </a:rPr>
                <a:t>Six sigma</a:t>
              </a:r>
              <a:endParaRPr lang="en-AU" sz="1570">
                <a:solidFill>
                  <a:prstClr val="black"/>
                </a:solidFill>
                <a:effectLst>
                  <a:outerShdw blurRad="38100" dist="38100" dir="2700000" algn="tl">
                    <a:srgbClr val="C0C0C0"/>
                  </a:outerShdw>
                </a:effectLst>
                <a:cs typeface="Arial" panose="020B0604020202020204" pitchFamily="34" charset="0"/>
              </a:endParaRPr>
            </a:p>
          </p:txBody>
        </p:sp>
        <p:sp>
          <p:nvSpPr>
            <p:cNvPr id="38" name="Line 16"/>
            <p:cNvSpPr>
              <a:spLocks noChangeShapeType="1"/>
            </p:cNvSpPr>
            <p:nvPr/>
          </p:nvSpPr>
          <p:spPr bwMode="auto">
            <a:xfrm flipH="1">
              <a:off x="2909" y="1406"/>
              <a:ext cx="400" cy="191"/>
            </a:xfrm>
            <a:prstGeom prst="line">
              <a:avLst/>
            </a:prstGeom>
            <a:noFill/>
            <a:ln w="50800">
              <a:solidFill>
                <a:schemeClr val="tx1"/>
              </a:solidFill>
              <a:roun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grpSp>
      <p:grpSp>
        <p:nvGrpSpPr>
          <p:cNvPr id="39" name="Group 60"/>
          <p:cNvGrpSpPr/>
          <p:nvPr/>
        </p:nvGrpSpPr>
        <p:grpSpPr bwMode="auto">
          <a:xfrm>
            <a:off x="5014361" y="2858212"/>
            <a:ext cx="1767395" cy="877474"/>
            <a:chOff x="3121" y="1759"/>
            <a:chExt cx="1136" cy="564"/>
          </a:xfrm>
        </p:grpSpPr>
        <p:sp>
          <p:nvSpPr>
            <p:cNvPr id="40" name="Rectangle 14"/>
            <p:cNvSpPr>
              <a:spLocks noChangeArrowheads="1"/>
            </p:cNvSpPr>
            <p:nvPr/>
          </p:nvSpPr>
          <p:spPr bwMode="auto">
            <a:xfrm>
              <a:off x="3494" y="1759"/>
              <a:ext cx="763" cy="212"/>
            </a:xfrm>
            <a:prstGeom prst="rect">
              <a:avLst/>
            </a:prstGeom>
            <a:noFill/>
            <a:ln w="12700">
              <a:noFill/>
              <a:miter lim="800000"/>
            </a:ln>
            <a:effectLst/>
          </p:spPr>
          <p:txBody>
            <a:bodyPr wrap="none" lIns="88681" tIns="43563" rIns="88681" bIns="43563">
              <a:spAutoFit/>
            </a:bodyPr>
            <a:lstStyle/>
            <a:p>
              <a:pPr defTabSz="746760">
                <a:defRPr/>
              </a:pPr>
              <a:r>
                <a:rPr lang="en-AU" sz="1570">
                  <a:solidFill>
                    <a:srgbClr val="C0504D"/>
                  </a:solidFill>
                  <a:effectLst>
                    <a:outerShdw blurRad="38100" dist="38100" dir="2700000" algn="tl">
                      <a:srgbClr val="C0C0C0"/>
                    </a:outerShdw>
                  </a:effectLst>
                  <a:cs typeface="Arial" panose="020B0604020202020204" pitchFamily="34" charset="0"/>
                </a:rPr>
                <a:t>Four sigma</a:t>
              </a:r>
              <a:endParaRPr lang="en-AU" sz="1570">
                <a:solidFill>
                  <a:prstClr val="black"/>
                </a:solidFill>
                <a:effectLst>
                  <a:outerShdw blurRad="38100" dist="38100" dir="2700000" algn="tl">
                    <a:srgbClr val="C0C0C0"/>
                  </a:outerShdw>
                </a:effectLst>
                <a:cs typeface="Arial" panose="020B0604020202020204" pitchFamily="34" charset="0"/>
              </a:endParaRPr>
            </a:p>
          </p:txBody>
        </p:sp>
        <p:sp>
          <p:nvSpPr>
            <p:cNvPr id="41" name="Line 17"/>
            <p:cNvSpPr>
              <a:spLocks noChangeShapeType="1"/>
            </p:cNvSpPr>
            <p:nvPr/>
          </p:nvSpPr>
          <p:spPr bwMode="auto">
            <a:xfrm flipH="1">
              <a:off x="3121" y="1964"/>
              <a:ext cx="378" cy="359"/>
            </a:xfrm>
            <a:prstGeom prst="line">
              <a:avLst/>
            </a:prstGeom>
            <a:noFill/>
            <a:ln w="50800">
              <a:solidFill>
                <a:schemeClr val="tx1"/>
              </a:solidFill>
              <a:roun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grpSp>
      <p:grpSp>
        <p:nvGrpSpPr>
          <p:cNvPr id="42" name="Group 59"/>
          <p:cNvGrpSpPr/>
          <p:nvPr/>
        </p:nvGrpSpPr>
        <p:grpSpPr bwMode="auto">
          <a:xfrm>
            <a:off x="5431317" y="3622113"/>
            <a:ext cx="2280810" cy="824577"/>
            <a:chOff x="3389" y="2250"/>
            <a:chExt cx="1466" cy="530"/>
          </a:xfrm>
        </p:grpSpPr>
        <p:sp>
          <p:nvSpPr>
            <p:cNvPr id="43" name="Rectangle 15"/>
            <p:cNvSpPr>
              <a:spLocks noChangeArrowheads="1"/>
            </p:cNvSpPr>
            <p:nvPr/>
          </p:nvSpPr>
          <p:spPr bwMode="auto">
            <a:xfrm>
              <a:off x="3738" y="2250"/>
              <a:ext cx="1117" cy="212"/>
            </a:xfrm>
            <a:prstGeom prst="rect">
              <a:avLst/>
            </a:prstGeom>
            <a:noFill/>
            <a:ln w="12700">
              <a:noFill/>
              <a:miter lim="800000"/>
            </a:ln>
            <a:effectLst/>
          </p:spPr>
          <p:txBody>
            <a:bodyPr lIns="88681" tIns="43563" rIns="88681" bIns="43563">
              <a:spAutoFit/>
            </a:bodyPr>
            <a:lstStyle/>
            <a:p>
              <a:pPr defTabSz="746760">
                <a:defRPr/>
              </a:pPr>
              <a:r>
                <a:rPr lang="en-AU" sz="1570">
                  <a:solidFill>
                    <a:srgbClr val="C0504D"/>
                  </a:solidFill>
                  <a:effectLst>
                    <a:outerShdw blurRad="38100" dist="38100" dir="2700000" algn="tl">
                      <a:srgbClr val="C0C0C0"/>
                    </a:outerShdw>
                  </a:effectLst>
                  <a:cs typeface="Arial" panose="020B0604020202020204" pitchFamily="34" charset="0"/>
                </a:rPr>
                <a:t>Two sigma</a:t>
              </a:r>
              <a:endParaRPr lang="en-AU" sz="1570">
                <a:solidFill>
                  <a:prstClr val="black"/>
                </a:solidFill>
                <a:effectLst>
                  <a:outerShdw blurRad="38100" dist="38100" dir="2700000" algn="tl">
                    <a:srgbClr val="C0C0C0"/>
                  </a:outerShdw>
                </a:effectLst>
                <a:cs typeface="Arial" panose="020B0604020202020204" pitchFamily="34" charset="0"/>
              </a:endParaRPr>
            </a:p>
          </p:txBody>
        </p:sp>
        <p:sp>
          <p:nvSpPr>
            <p:cNvPr id="44" name="Line 18"/>
            <p:cNvSpPr>
              <a:spLocks noChangeShapeType="1"/>
            </p:cNvSpPr>
            <p:nvPr/>
          </p:nvSpPr>
          <p:spPr bwMode="auto">
            <a:xfrm flipH="1">
              <a:off x="3389" y="2433"/>
              <a:ext cx="367" cy="347"/>
            </a:xfrm>
            <a:prstGeom prst="line">
              <a:avLst/>
            </a:prstGeom>
            <a:noFill/>
            <a:ln w="50800">
              <a:solidFill>
                <a:schemeClr val="tx1"/>
              </a:solidFill>
              <a:round/>
            </a:ln>
            <a:extLst>
              <a:ext uri="{909E8E84-426E-40dd-AFC4-6F175D3DCCD1}">
                <a14:hiddenFill xmlns="" xmlns:a14="http://schemas.microsoft.com/office/drawing/2010/main">
                  <a:noFill/>
                </a14:hiddenFill>
              </a:ext>
            </a:extLst>
          </p:spPr>
          <p:txBody>
            <a:bodyPr wrap="none" anchor="ctr"/>
            <a:lstStyle/>
            <a:p>
              <a:pPr fontAlgn="base">
                <a:spcBef>
                  <a:spcPct val="0"/>
                </a:spcBef>
                <a:spcAft>
                  <a:spcPct val="0"/>
                </a:spcAft>
              </a:pPr>
              <a:endParaRPr lang="en-IN" sz="1570">
                <a:solidFill>
                  <a:prstClr val="black"/>
                </a:solidFill>
                <a:cs typeface="Arial" panose="020B0604020202020204" pitchFamily="34" charset="0"/>
              </a:endParaRPr>
            </a:p>
          </p:txBody>
        </p:sp>
      </p:grpSp>
      <p:sp>
        <p:nvSpPr>
          <p:cNvPr id="45" name="Freeform 48"/>
          <p:cNvSpPr/>
          <p:nvPr/>
        </p:nvSpPr>
        <p:spPr bwMode="auto">
          <a:xfrm>
            <a:off x="1633596" y="4158866"/>
            <a:ext cx="5630459" cy="1552694"/>
          </a:xfrm>
          <a:custGeom>
            <a:avLst/>
            <a:gdLst>
              <a:gd name="T0" fmla="*/ 0 w 3619"/>
              <a:gd name="T1" fmla="*/ 2147483647 h 998"/>
              <a:gd name="T2" fmla="*/ 2147483647 w 3619"/>
              <a:gd name="T3" fmla="*/ 2147483647 h 998"/>
              <a:gd name="T4" fmla="*/ 2147483647 w 3619"/>
              <a:gd name="T5" fmla="*/ 2147483647 h 998"/>
              <a:gd name="T6" fmla="*/ 2147483647 w 3619"/>
              <a:gd name="T7" fmla="*/ 2147483647 h 998"/>
              <a:gd name="T8" fmla="*/ 2147483647 w 3619"/>
              <a:gd name="T9" fmla="*/ 2147483647 h 998"/>
              <a:gd name="T10" fmla="*/ 2147483647 w 3619"/>
              <a:gd name="T11" fmla="*/ 2147483647 h 998"/>
              <a:gd name="T12" fmla="*/ 2147483647 w 3619"/>
              <a:gd name="T13" fmla="*/ 2147483647 h 998"/>
              <a:gd name="T14" fmla="*/ 2147483647 w 3619"/>
              <a:gd name="T15" fmla="*/ 2147483647 h 998"/>
              <a:gd name="T16" fmla="*/ 2147483647 w 3619"/>
              <a:gd name="T17" fmla="*/ 2147483647 h 998"/>
              <a:gd name="T18" fmla="*/ 2147483647 w 3619"/>
              <a:gd name="T19" fmla="*/ 2147483647 h 998"/>
              <a:gd name="T20" fmla="*/ 2147483647 w 3619"/>
              <a:gd name="T21" fmla="*/ 2147483647 h 998"/>
              <a:gd name="T22" fmla="*/ 2147483647 w 3619"/>
              <a:gd name="T23" fmla="*/ 2147483647 h 998"/>
              <a:gd name="T24" fmla="*/ 2147483647 w 3619"/>
              <a:gd name="T25" fmla="*/ 2147483647 h 998"/>
              <a:gd name="T26" fmla="*/ 2147483647 w 3619"/>
              <a:gd name="T27" fmla="*/ 0 h 998"/>
              <a:gd name="T28" fmla="*/ 2147483647 w 3619"/>
              <a:gd name="T29" fmla="*/ 2147483647 h 998"/>
              <a:gd name="T30" fmla="*/ 2147483647 w 3619"/>
              <a:gd name="T31" fmla="*/ 2147483647 h 998"/>
              <a:gd name="T32" fmla="*/ 2147483647 w 3619"/>
              <a:gd name="T33" fmla="*/ 2147483647 h 998"/>
              <a:gd name="T34" fmla="*/ 2147483647 w 3619"/>
              <a:gd name="T35" fmla="*/ 2147483647 h 998"/>
              <a:gd name="T36" fmla="*/ 2147483647 w 3619"/>
              <a:gd name="T37" fmla="*/ 2147483647 h 998"/>
              <a:gd name="T38" fmla="*/ 2147483647 w 3619"/>
              <a:gd name="T39" fmla="*/ 2147483647 h 998"/>
              <a:gd name="T40" fmla="*/ 2147483647 w 3619"/>
              <a:gd name="T41" fmla="*/ 2147483647 h 998"/>
              <a:gd name="T42" fmla="*/ 2147483647 w 3619"/>
              <a:gd name="T43" fmla="*/ 2147483647 h 998"/>
              <a:gd name="T44" fmla="*/ 2147483647 w 3619"/>
              <a:gd name="T45" fmla="*/ 2147483647 h 998"/>
              <a:gd name="T46" fmla="*/ 2147483647 w 3619"/>
              <a:gd name="T47" fmla="*/ 2147483647 h 998"/>
              <a:gd name="T48" fmla="*/ 2147483647 w 3619"/>
              <a:gd name="T49" fmla="*/ 2147483647 h 998"/>
              <a:gd name="T50" fmla="*/ 2147483647 w 3619"/>
              <a:gd name="T51" fmla="*/ 2147483647 h 998"/>
              <a:gd name="T52" fmla="*/ 2147483647 w 3619"/>
              <a:gd name="T53" fmla="*/ 2147483647 h 998"/>
              <a:gd name="T54" fmla="*/ 2147483647 w 3619"/>
              <a:gd name="T55" fmla="*/ 2147483647 h 998"/>
              <a:gd name="T56" fmla="*/ 2147483647 w 3619"/>
              <a:gd name="T57" fmla="*/ 2147483647 h 998"/>
              <a:gd name="T58" fmla="*/ 2147483647 w 3619"/>
              <a:gd name="T59" fmla="*/ 2147483647 h 9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19"/>
              <a:gd name="T91" fmla="*/ 0 h 998"/>
              <a:gd name="T92" fmla="*/ 3619 w 3619"/>
              <a:gd name="T93" fmla="*/ 998 h 9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19" h="998">
                <a:moveTo>
                  <a:pt x="0" y="994"/>
                </a:moveTo>
                <a:lnTo>
                  <a:pt x="63" y="991"/>
                </a:lnTo>
                <a:lnTo>
                  <a:pt x="187" y="976"/>
                </a:lnTo>
                <a:lnTo>
                  <a:pt x="265" y="948"/>
                </a:lnTo>
                <a:lnTo>
                  <a:pt x="433" y="866"/>
                </a:lnTo>
                <a:lnTo>
                  <a:pt x="616" y="742"/>
                </a:lnTo>
                <a:lnTo>
                  <a:pt x="847" y="546"/>
                </a:lnTo>
                <a:lnTo>
                  <a:pt x="1045" y="386"/>
                </a:lnTo>
                <a:lnTo>
                  <a:pt x="1224" y="240"/>
                </a:lnTo>
                <a:lnTo>
                  <a:pt x="1389" y="126"/>
                </a:lnTo>
                <a:lnTo>
                  <a:pt x="1516" y="60"/>
                </a:lnTo>
                <a:lnTo>
                  <a:pt x="1624" y="28"/>
                </a:lnTo>
                <a:lnTo>
                  <a:pt x="1740" y="5"/>
                </a:lnTo>
                <a:lnTo>
                  <a:pt x="1803" y="0"/>
                </a:lnTo>
                <a:lnTo>
                  <a:pt x="1866" y="5"/>
                </a:lnTo>
                <a:lnTo>
                  <a:pt x="1960" y="23"/>
                </a:lnTo>
                <a:lnTo>
                  <a:pt x="2069" y="62"/>
                </a:lnTo>
                <a:lnTo>
                  <a:pt x="2169" y="108"/>
                </a:lnTo>
                <a:lnTo>
                  <a:pt x="2289" y="180"/>
                </a:lnTo>
                <a:lnTo>
                  <a:pt x="2452" y="291"/>
                </a:lnTo>
                <a:lnTo>
                  <a:pt x="2583" y="394"/>
                </a:lnTo>
                <a:lnTo>
                  <a:pt x="2644" y="443"/>
                </a:lnTo>
                <a:lnTo>
                  <a:pt x="2781" y="546"/>
                </a:lnTo>
                <a:lnTo>
                  <a:pt x="2923" y="662"/>
                </a:lnTo>
                <a:lnTo>
                  <a:pt x="3110" y="796"/>
                </a:lnTo>
                <a:lnTo>
                  <a:pt x="3204" y="855"/>
                </a:lnTo>
                <a:lnTo>
                  <a:pt x="3319" y="914"/>
                </a:lnTo>
                <a:lnTo>
                  <a:pt x="3439" y="961"/>
                </a:lnTo>
                <a:lnTo>
                  <a:pt x="3559" y="989"/>
                </a:lnTo>
                <a:lnTo>
                  <a:pt x="3618" y="997"/>
                </a:lnTo>
              </a:path>
            </a:pathLst>
          </a:custGeom>
          <a:noFill/>
          <a:ln w="127000" cap="rnd">
            <a:solidFill>
              <a:srgbClr val="00A6B3"/>
            </a:solidFill>
            <a:rou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46" name="Freeform 7"/>
          <p:cNvSpPr/>
          <p:nvPr/>
        </p:nvSpPr>
        <p:spPr bwMode="auto">
          <a:xfrm>
            <a:off x="1686493" y="2912665"/>
            <a:ext cx="5552669" cy="2789559"/>
          </a:xfrm>
          <a:custGeom>
            <a:avLst/>
            <a:gdLst>
              <a:gd name="T0" fmla="*/ 0 w 3569"/>
              <a:gd name="T1" fmla="*/ 2147483647 h 1793"/>
              <a:gd name="T2" fmla="*/ 2147483647 w 3569"/>
              <a:gd name="T3" fmla="*/ 2147483647 h 1793"/>
              <a:gd name="T4" fmla="*/ 2147483647 w 3569"/>
              <a:gd name="T5" fmla="*/ 2147483647 h 1793"/>
              <a:gd name="T6" fmla="*/ 2147483647 w 3569"/>
              <a:gd name="T7" fmla="*/ 2147483647 h 1793"/>
              <a:gd name="T8" fmla="*/ 2147483647 w 3569"/>
              <a:gd name="T9" fmla="*/ 2147483647 h 1793"/>
              <a:gd name="T10" fmla="*/ 2147483647 w 3569"/>
              <a:gd name="T11" fmla="*/ 2147483647 h 1793"/>
              <a:gd name="T12" fmla="*/ 2147483647 w 3569"/>
              <a:gd name="T13" fmla="*/ 2147483647 h 1793"/>
              <a:gd name="T14" fmla="*/ 2147483647 w 3569"/>
              <a:gd name="T15" fmla="*/ 2147483647 h 1793"/>
              <a:gd name="T16" fmla="*/ 2147483647 w 3569"/>
              <a:gd name="T17" fmla="*/ 2147483647 h 1793"/>
              <a:gd name="T18" fmla="*/ 2147483647 w 3569"/>
              <a:gd name="T19" fmla="*/ 2147483647 h 1793"/>
              <a:gd name="T20" fmla="*/ 2147483647 w 3569"/>
              <a:gd name="T21" fmla="*/ 2147483647 h 1793"/>
              <a:gd name="T22" fmla="*/ 2147483647 w 3569"/>
              <a:gd name="T23" fmla="*/ 2147483647 h 1793"/>
              <a:gd name="T24" fmla="*/ 2147483647 w 3569"/>
              <a:gd name="T25" fmla="*/ 2147483647 h 1793"/>
              <a:gd name="T26" fmla="*/ 2147483647 w 3569"/>
              <a:gd name="T27" fmla="*/ 2147483647 h 1793"/>
              <a:gd name="T28" fmla="*/ 2147483647 w 3569"/>
              <a:gd name="T29" fmla="*/ 2147483647 h 1793"/>
              <a:gd name="T30" fmla="*/ 2147483647 w 3569"/>
              <a:gd name="T31" fmla="*/ 2147483647 h 1793"/>
              <a:gd name="T32" fmla="*/ 2147483647 w 3569"/>
              <a:gd name="T33" fmla="*/ 2147483647 h 1793"/>
              <a:gd name="T34" fmla="*/ 2147483647 w 3569"/>
              <a:gd name="T35" fmla="*/ 2147483647 h 1793"/>
              <a:gd name="T36" fmla="*/ 2147483647 w 3569"/>
              <a:gd name="T37" fmla="*/ 2147483647 h 1793"/>
              <a:gd name="T38" fmla="*/ 2147483647 w 3569"/>
              <a:gd name="T39" fmla="*/ 2147483647 h 1793"/>
              <a:gd name="T40" fmla="*/ 2147483647 w 3569"/>
              <a:gd name="T41" fmla="*/ 2147483647 h 1793"/>
              <a:gd name="T42" fmla="*/ 2147483647 w 3569"/>
              <a:gd name="T43" fmla="*/ 2147483647 h 1793"/>
              <a:gd name="T44" fmla="*/ 2147483647 w 3569"/>
              <a:gd name="T45" fmla="*/ 2147483647 h 1793"/>
              <a:gd name="T46" fmla="*/ 2147483647 w 3569"/>
              <a:gd name="T47" fmla="*/ 2147483647 h 1793"/>
              <a:gd name="T48" fmla="*/ 2147483647 w 3569"/>
              <a:gd name="T49" fmla="*/ 2147483647 h 1793"/>
              <a:gd name="T50" fmla="*/ 2147483647 w 3569"/>
              <a:gd name="T51" fmla="*/ 2147483647 h 1793"/>
              <a:gd name="T52" fmla="*/ 2147483647 w 3569"/>
              <a:gd name="T53" fmla="*/ 2147483647 h 1793"/>
              <a:gd name="T54" fmla="*/ 2147483647 w 3569"/>
              <a:gd name="T55" fmla="*/ 0 h 1793"/>
              <a:gd name="T56" fmla="*/ 2147483647 w 3569"/>
              <a:gd name="T57" fmla="*/ 2147483647 h 1793"/>
              <a:gd name="T58" fmla="*/ 2147483647 w 3569"/>
              <a:gd name="T59" fmla="*/ 2147483647 h 1793"/>
              <a:gd name="T60" fmla="*/ 2147483647 w 3569"/>
              <a:gd name="T61" fmla="*/ 2147483647 h 1793"/>
              <a:gd name="T62" fmla="*/ 2147483647 w 3569"/>
              <a:gd name="T63" fmla="*/ 2147483647 h 1793"/>
              <a:gd name="T64" fmla="*/ 2147483647 w 3569"/>
              <a:gd name="T65" fmla="*/ 2147483647 h 1793"/>
              <a:gd name="T66" fmla="*/ 2147483647 w 3569"/>
              <a:gd name="T67" fmla="*/ 2147483647 h 1793"/>
              <a:gd name="T68" fmla="*/ 2147483647 w 3569"/>
              <a:gd name="T69" fmla="*/ 2147483647 h 1793"/>
              <a:gd name="T70" fmla="*/ 2147483647 w 3569"/>
              <a:gd name="T71" fmla="*/ 2147483647 h 1793"/>
              <a:gd name="T72" fmla="*/ 2147483647 w 3569"/>
              <a:gd name="T73" fmla="*/ 2147483647 h 1793"/>
              <a:gd name="T74" fmla="*/ 2147483647 w 3569"/>
              <a:gd name="T75" fmla="*/ 2147483647 h 1793"/>
              <a:gd name="T76" fmla="*/ 2147483647 w 3569"/>
              <a:gd name="T77" fmla="*/ 2147483647 h 1793"/>
              <a:gd name="T78" fmla="*/ 2147483647 w 3569"/>
              <a:gd name="T79" fmla="*/ 2147483647 h 1793"/>
              <a:gd name="T80" fmla="*/ 2147483647 w 3569"/>
              <a:gd name="T81" fmla="*/ 2147483647 h 1793"/>
              <a:gd name="T82" fmla="*/ 2147483647 w 3569"/>
              <a:gd name="T83" fmla="*/ 2147483647 h 1793"/>
              <a:gd name="T84" fmla="*/ 2147483647 w 3569"/>
              <a:gd name="T85" fmla="*/ 2147483647 h 1793"/>
              <a:gd name="T86" fmla="*/ 2147483647 w 3569"/>
              <a:gd name="T87" fmla="*/ 2147483647 h 1793"/>
              <a:gd name="T88" fmla="*/ 2147483647 w 3569"/>
              <a:gd name="T89" fmla="*/ 2147483647 h 1793"/>
              <a:gd name="T90" fmla="*/ 2147483647 w 3569"/>
              <a:gd name="T91" fmla="*/ 2147483647 h 1793"/>
              <a:gd name="T92" fmla="*/ 2147483647 w 3569"/>
              <a:gd name="T93" fmla="*/ 2147483647 h 1793"/>
              <a:gd name="T94" fmla="*/ 2147483647 w 3569"/>
              <a:gd name="T95" fmla="*/ 2147483647 h 1793"/>
              <a:gd name="T96" fmla="*/ 2147483647 w 3569"/>
              <a:gd name="T97" fmla="*/ 2147483647 h 1793"/>
              <a:gd name="T98" fmla="*/ 2147483647 w 3569"/>
              <a:gd name="T99" fmla="*/ 2147483647 h 1793"/>
              <a:gd name="T100" fmla="*/ 2147483647 w 3569"/>
              <a:gd name="T101" fmla="*/ 2147483647 h 1793"/>
              <a:gd name="T102" fmla="*/ 2147483647 w 3569"/>
              <a:gd name="T103" fmla="*/ 2147483647 h 1793"/>
              <a:gd name="T104" fmla="*/ 2147483647 w 3569"/>
              <a:gd name="T105" fmla="*/ 2147483647 h 1793"/>
              <a:gd name="T106" fmla="*/ 2147483647 w 3569"/>
              <a:gd name="T107" fmla="*/ 2147483647 h 1793"/>
              <a:gd name="T108" fmla="*/ 2147483647 w 3569"/>
              <a:gd name="T109" fmla="*/ 2147483647 h 1793"/>
              <a:gd name="T110" fmla="*/ 2147483647 w 3569"/>
              <a:gd name="T111" fmla="*/ 2147483647 h 1793"/>
              <a:gd name="T112" fmla="*/ 2147483647 w 3569"/>
              <a:gd name="T113" fmla="*/ 2147483647 h 1793"/>
              <a:gd name="T114" fmla="*/ 2147483647 w 3569"/>
              <a:gd name="T115" fmla="*/ 2147483647 h 179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569"/>
              <a:gd name="T175" fmla="*/ 0 h 1793"/>
              <a:gd name="T176" fmla="*/ 3569 w 3569"/>
              <a:gd name="T177" fmla="*/ 1793 h 179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569" h="1793">
                <a:moveTo>
                  <a:pt x="0" y="1792"/>
                </a:moveTo>
                <a:lnTo>
                  <a:pt x="448" y="1792"/>
                </a:lnTo>
                <a:lnTo>
                  <a:pt x="538" y="1790"/>
                </a:lnTo>
                <a:lnTo>
                  <a:pt x="627" y="1784"/>
                </a:lnTo>
                <a:lnTo>
                  <a:pt x="715" y="1774"/>
                </a:lnTo>
                <a:lnTo>
                  <a:pt x="817" y="1750"/>
                </a:lnTo>
                <a:lnTo>
                  <a:pt x="874" y="1723"/>
                </a:lnTo>
                <a:lnTo>
                  <a:pt x="938" y="1686"/>
                </a:lnTo>
                <a:lnTo>
                  <a:pt x="988" y="1647"/>
                </a:lnTo>
                <a:lnTo>
                  <a:pt x="1034" y="1598"/>
                </a:lnTo>
                <a:lnTo>
                  <a:pt x="1069" y="1552"/>
                </a:lnTo>
                <a:lnTo>
                  <a:pt x="1105" y="1502"/>
                </a:lnTo>
                <a:lnTo>
                  <a:pt x="1141" y="1443"/>
                </a:lnTo>
                <a:lnTo>
                  <a:pt x="1174" y="1385"/>
                </a:lnTo>
                <a:lnTo>
                  <a:pt x="1211" y="1302"/>
                </a:lnTo>
                <a:lnTo>
                  <a:pt x="1274" y="1152"/>
                </a:lnTo>
                <a:lnTo>
                  <a:pt x="1333" y="997"/>
                </a:lnTo>
                <a:lnTo>
                  <a:pt x="1397" y="800"/>
                </a:lnTo>
                <a:lnTo>
                  <a:pt x="1456" y="629"/>
                </a:lnTo>
                <a:lnTo>
                  <a:pt x="1509" y="469"/>
                </a:lnTo>
                <a:lnTo>
                  <a:pt x="1561" y="328"/>
                </a:lnTo>
                <a:lnTo>
                  <a:pt x="1607" y="215"/>
                </a:lnTo>
                <a:lnTo>
                  <a:pt x="1633" y="156"/>
                </a:lnTo>
                <a:lnTo>
                  <a:pt x="1655" y="116"/>
                </a:lnTo>
                <a:lnTo>
                  <a:pt x="1696" y="62"/>
                </a:lnTo>
                <a:lnTo>
                  <a:pt x="1733" y="21"/>
                </a:lnTo>
                <a:lnTo>
                  <a:pt x="1772" y="2"/>
                </a:lnTo>
                <a:lnTo>
                  <a:pt x="1807" y="0"/>
                </a:lnTo>
                <a:lnTo>
                  <a:pt x="1851" y="27"/>
                </a:lnTo>
                <a:lnTo>
                  <a:pt x="1901" y="84"/>
                </a:lnTo>
                <a:lnTo>
                  <a:pt x="1954" y="176"/>
                </a:lnTo>
                <a:lnTo>
                  <a:pt x="1984" y="245"/>
                </a:lnTo>
                <a:lnTo>
                  <a:pt x="2024" y="342"/>
                </a:lnTo>
                <a:lnTo>
                  <a:pt x="2053" y="425"/>
                </a:lnTo>
                <a:lnTo>
                  <a:pt x="2090" y="533"/>
                </a:lnTo>
                <a:lnTo>
                  <a:pt x="2143" y="688"/>
                </a:lnTo>
                <a:lnTo>
                  <a:pt x="2198" y="857"/>
                </a:lnTo>
                <a:lnTo>
                  <a:pt x="2248" y="1002"/>
                </a:lnTo>
                <a:lnTo>
                  <a:pt x="2297" y="1138"/>
                </a:lnTo>
                <a:lnTo>
                  <a:pt x="2329" y="1216"/>
                </a:lnTo>
                <a:lnTo>
                  <a:pt x="2352" y="1269"/>
                </a:lnTo>
                <a:lnTo>
                  <a:pt x="2378" y="1326"/>
                </a:lnTo>
                <a:lnTo>
                  <a:pt x="2398" y="1370"/>
                </a:lnTo>
                <a:lnTo>
                  <a:pt x="2426" y="1419"/>
                </a:lnTo>
                <a:lnTo>
                  <a:pt x="2453" y="1472"/>
                </a:lnTo>
                <a:lnTo>
                  <a:pt x="2485" y="1520"/>
                </a:lnTo>
                <a:lnTo>
                  <a:pt x="2517" y="1568"/>
                </a:lnTo>
                <a:lnTo>
                  <a:pt x="2565" y="1621"/>
                </a:lnTo>
                <a:lnTo>
                  <a:pt x="2597" y="1654"/>
                </a:lnTo>
                <a:lnTo>
                  <a:pt x="2632" y="1686"/>
                </a:lnTo>
                <a:lnTo>
                  <a:pt x="2685" y="1719"/>
                </a:lnTo>
                <a:lnTo>
                  <a:pt x="2720" y="1733"/>
                </a:lnTo>
                <a:lnTo>
                  <a:pt x="2783" y="1757"/>
                </a:lnTo>
                <a:lnTo>
                  <a:pt x="2854" y="1778"/>
                </a:lnTo>
                <a:lnTo>
                  <a:pt x="2918" y="1787"/>
                </a:lnTo>
                <a:lnTo>
                  <a:pt x="2986" y="1791"/>
                </a:lnTo>
                <a:lnTo>
                  <a:pt x="3066" y="1792"/>
                </a:lnTo>
                <a:lnTo>
                  <a:pt x="3568" y="1792"/>
                </a:lnTo>
              </a:path>
            </a:pathLst>
          </a:custGeom>
          <a:noFill/>
          <a:ln w="127000" cap="rnd">
            <a:solidFill>
              <a:srgbClr val="F05C3F"/>
            </a:solidFill>
            <a:rou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47" name="Freeform 8"/>
          <p:cNvSpPr/>
          <p:nvPr/>
        </p:nvSpPr>
        <p:spPr bwMode="auto">
          <a:xfrm>
            <a:off x="1691161" y="1965181"/>
            <a:ext cx="5597787" cy="3766604"/>
          </a:xfrm>
          <a:custGeom>
            <a:avLst/>
            <a:gdLst>
              <a:gd name="T0" fmla="*/ 0 w 3598"/>
              <a:gd name="T1" fmla="*/ 2147483647 h 2421"/>
              <a:gd name="T2" fmla="*/ 2147483647 w 3598"/>
              <a:gd name="T3" fmla="*/ 2147483647 h 2421"/>
              <a:gd name="T4" fmla="*/ 2147483647 w 3598"/>
              <a:gd name="T5" fmla="*/ 2147483647 h 2421"/>
              <a:gd name="T6" fmla="*/ 2147483647 w 3598"/>
              <a:gd name="T7" fmla="*/ 2147483647 h 2421"/>
              <a:gd name="T8" fmla="*/ 2147483647 w 3598"/>
              <a:gd name="T9" fmla="*/ 2147483647 h 2421"/>
              <a:gd name="T10" fmla="*/ 2147483647 w 3598"/>
              <a:gd name="T11" fmla="*/ 2147483647 h 2421"/>
              <a:gd name="T12" fmla="*/ 2147483647 w 3598"/>
              <a:gd name="T13" fmla="*/ 2147483647 h 2421"/>
              <a:gd name="T14" fmla="*/ 2147483647 w 3598"/>
              <a:gd name="T15" fmla="*/ 2147483647 h 2421"/>
              <a:gd name="T16" fmla="*/ 2147483647 w 3598"/>
              <a:gd name="T17" fmla="*/ 2147483647 h 2421"/>
              <a:gd name="T18" fmla="*/ 2147483647 w 3598"/>
              <a:gd name="T19" fmla="*/ 2147483647 h 2421"/>
              <a:gd name="T20" fmla="*/ 2147483647 w 3598"/>
              <a:gd name="T21" fmla="*/ 2147483647 h 2421"/>
              <a:gd name="T22" fmla="*/ 2147483647 w 3598"/>
              <a:gd name="T23" fmla="*/ 2147483647 h 2421"/>
              <a:gd name="T24" fmla="*/ 2147483647 w 3598"/>
              <a:gd name="T25" fmla="*/ 2147483647 h 2421"/>
              <a:gd name="T26" fmla="*/ 2147483647 w 3598"/>
              <a:gd name="T27" fmla="*/ 2147483647 h 2421"/>
              <a:gd name="T28" fmla="*/ 2147483647 w 3598"/>
              <a:gd name="T29" fmla="*/ 2147483647 h 2421"/>
              <a:gd name="T30" fmla="*/ 2147483647 w 3598"/>
              <a:gd name="T31" fmla="*/ 2147483647 h 2421"/>
              <a:gd name="T32" fmla="*/ 2147483647 w 3598"/>
              <a:gd name="T33" fmla="*/ 2147483647 h 2421"/>
              <a:gd name="T34" fmla="*/ 2147483647 w 3598"/>
              <a:gd name="T35" fmla="*/ 2147483647 h 2421"/>
              <a:gd name="T36" fmla="*/ 2147483647 w 3598"/>
              <a:gd name="T37" fmla="*/ 2147483647 h 2421"/>
              <a:gd name="T38" fmla="*/ 2147483647 w 3598"/>
              <a:gd name="T39" fmla="*/ 2147483647 h 2421"/>
              <a:gd name="T40" fmla="*/ 2147483647 w 3598"/>
              <a:gd name="T41" fmla="*/ 2147483647 h 2421"/>
              <a:gd name="T42" fmla="*/ 2147483647 w 3598"/>
              <a:gd name="T43" fmla="*/ 2147483647 h 2421"/>
              <a:gd name="T44" fmla="*/ 2147483647 w 3598"/>
              <a:gd name="T45" fmla="*/ 0 h 2421"/>
              <a:gd name="T46" fmla="*/ 2147483647 w 3598"/>
              <a:gd name="T47" fmla="*/ 2147483647 h 2421"/>
              <a:gd name="T48" fmla="*/ 2147483647 w 3598"/>
              <a:gd name="T49" fmla="*/ 2147483647 h 2421"/>
              <a:gd name="T50" fmla="*/ 2147483647 w 3598"/>
              <a:gd name="T51" fmla="*/ 2147483647 h 2421"/>
              <a:gd name="T52" fmla="*/ 2147483647 w 3598"/>
              <a:gd name="T53" fmla="*/ 2147483647 h 2421"/>
              <a:gd name="T54" fmla="*/ 2147483647 w 3598"/>
              <a:gd name="T55" fmla="*/ 2147483647 h 2421"/>
              <a:gd name="T56" fmla="*/ 2147483647 w 3598"/>
              <a:gd name="T57" fmla="*/ 2147483647 h 2421"/>
              <a:gd name="T58" fmla="*/ 2147483647 w 3598"/>
              <a:gd name="T59" fmla="*/ 2147483647 h 2421"/>
              <a:gd name="T60" fmla="*/ 2147483647 w 3598"/>
              <a:gd name="T61" fmla="*/ 2147483647 h 2421"/>
              <a:gd name="T62" fmla="*/ 2147483647 w 3598"/>
              <a:gd name="T63" fmla="*/ 2147483647 h 2421"/>
              <a:gd name="T64" fmla="*/ 2147483647 w 3598"/>
              <a:gd name="T65" fmla="*/ 2147483647 h 2421"/>
              <a:gd name="T66" fmla="*/ 2147483647 w 3598"/>
              <a:gd name="T67" fmla="*/ 2147483647 h 2421"/>
              <a:gd name="T68" fmla="*/ 2147483647 w 3598"/>
              <a:gd name="T69" fmla="*/ 2147483647 h 2421"/>
              <a:gd name="T70" fmla="*/ 2147483647 w 3598"/>
              <a:gd name="T71" fmla="*/ 2147483647 h 2421"/>
              <a:gd name="T72" fmla="*/ 2147483647 w 3598"/>
              <a:gd name="T73" fmla="*/ 2147483647 h 2421"/>
              <a:gd name="T74" fmla="*/ 2147483647 w 3598"/>
              <a:gd name="T75" fmla="*/ 2147483647 h 2421"/>
              <a:gd name="T76" fmla="*/ 2147483647 w 3598"/>
              <a:gd name="T77" fmla="*/ 2147483647 h 2421"/>
              <a:gd name="T78" fmla="*/ 2147483647 w 3598"/>
              <a:gd name="T79" fmla="*/ 2147483647 h 2421"/>
              <a:gd name="T80" fmla="*/ 2147483647 w 3598"/>
              <a:gd name="T81" fmla="*/ 2147483647 h 2421"/>
              <a:gd name="T82" fmla="*/ 2147483647 w 3598"/>
              <a:gd name="T83" fmla="*/ 2147483647 h 2421"/>
              <a:gd name="T84" fmla="*/ 2147483647 w 3598"/>
              <a:gd name="T85" fmla="*/ 2147483647 h 2421"/>
              <a:gd name="T86" fmla="*/ 2147483647 w 3598"/>
              <a:gd name="T87" fmla="*/ 2147483647 h 2421"/>
              <a:gd name="T88" fmla="*/ 2147483647 w 3598"/>
              <a:gd name="T89" fmla="*/ 2147483647 h 2421"/>
              <a:gd name="T90" fmla="*/ 2147483647 w 3598"/>
              <a:gd name="T91" fmla="*/ 2147483647 h 2421"/>
              <a:gd name="T92" fmla="*/ 2147483647 w 3598"/>
              <a:gd name="T93" fmla="*/ 2147483647 h 2421"/>
              <a:gd name="T94" fmla="*/ 2147483647 w 3598"/>
              <a:gd name="T95" fmla="*/ 2147483647 h 242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98"/>
              <a:gd name="T145" fmla="*/ 0 h 2421"/>
              <a:gd name="T146" fmla="*/ 3598 w 3598"/>
              <a:gd name="T147" fmla="*/ 2421 h 242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98" h="2421">
                <a:moveTo>
                  <a:pt x="0" y="2410"/>
                </a:moveTo>
                <a:lnTo>
                  <a:pt x="1120" y="2410"/>
                </a:lnTo>
                <a:lnTo>
                  <a:pt x="1181" y="2408"/>
                </a:lnTo>
                <a:lnTo>
                  <a:pt x="1232" y="2399"/>
                </a:lnTo>
                <a:lnTo>
                  <a:pt x="1274" y="2383"/>
                </a:lnTo>
                <a:lnTo>
                  <a:pt x="1317" y="2352"/>
                </a:lnTo>
                <a:lnTo>
                  <a:pt x="1355" y="2300"/>
                </a:lnTo>
                <a:lnTo>
                  <a:pt x="1403" y="2205"/>
                </a:lnTo>
                <a:lnTo>
                  <a:pt x="1463" y="1991"/>
                </a:lnTo>
                <a:lnTo>
                  <a:pt x="1509" y="1754"/>
                </a:lnTo>
                <a:lnTo>
                  <a:pt x="1543" y="1533"/>
                </a:lnTo>
                <a:lnTo>
                  <a:pt x="1575" y="1284"/>
                </a:lnTo>
                <a:lnTo>
                  <a:pt x="1605" y="1054"/>
                </a:lnTo>
                <a:lnTo>
                  <a:pt x="1632" y="823"/>
                </a:lnTo>
                <a:lnTo>
                  <a:pt x="1661" y="600"/>
                </a:lnTo>
                <a:lnTo>
                  <a:pt x="1677" y="480"/>
                </a:lnTo>
                <a:lnTo>
                  <a:pt x="1687" y="399"/>
                </a:lnTo>
                <a:lnTo>
                  <a:pt x="1701" y="301"/>
                </a:lnTo>
                <a:lnTo>
                  <a:pt x="1722" y="189"/>
                </a:lnTo>
                <a:lnTo>
                  <a:pt x="1741" y="108"/>
                </a:lnTo>
                <a:lnTo>
                  <a:pt x="1760" y="50"/>
                </a:lnTo>
                <a:lnTo>
                  <a:pt x="1778" y="12"/>
                </a:lnTo>
                <a:lnTo>
                  <a:pt x="1798" y="0"/>
                </a:lnTo>
                <a:lnTo>
                  <a:pt x="1819" y="12"/>
                </a:lnTo>
                <a:lnTo>
                  <a:pt x="1831" y="47"/>
                </a:lnTo>
                <a:lnTo>
                  <a:pt x="1851" y="110"/>
                </a:lnTo>
                <a:lnTo>
                  <a:pt x="1870" y="186"/>
                </a:lnTo>
                <a:lnTo>
                  <a:pt x="1888" y="296"/>
                </a:lnTo>
                <a:lnTo>
                  <a:pt x="1906" y="401"/>
                </a:lnTo>
                <a:lnTo>
                  <a:pt x="1921" y="507"/>
                </a:lnTo>
                <a:lnTo>
                  <a:pt x="1938" y="635"/>
                </a:lnTo>
                <a:lnTo>
                  <a:pt x="1962" y="822"/>
                </a:lnTo>
                <a:lnTo>
                  <a:pt x="1996" y="1113"/>
                </a:lnTo>
                <a:lnTo>
                  <a:pt x="2042" y="1450"/>
                </a:lnTo>
                <a:lnTo>
                  <a:pt x="2064" y="1619"/>
                </a:lnTo>
                <a:lnTo>
                  <a:pt x="2103" y="1842"/>
                </a:lnTo>
                <a:lnTo>
                  <a:pt x="2127" y="1961"/>
                </a:lnTo>
                <a:lnTo>
                  <a:pt x="2143" y="2037"/>
                </a:lnTo>
                <a:lnTo>
                  <a:pt x="2164" y="2118"/>
                </a:lnTo>
                <a:lnTo>
                  <a:pt x="2190" y="2202"/>
                </a:lnTo>
                <a:lnTo>
                  <a:pt x="2217" y="2262"/>
                </a:lnTo>
                <a:lnTo>
                  <a:pt x="2248" y="2313"/>
                </a:lnTo>
                <a:lnTo>
                  <a:pt x="2285" y="2358"/>
                </a:lnTo>
                <a:lnTo>
                  <a:pt x="2317" y="2384"/>
                </a:lnTo>
                <a:lnTo>
                  <a:pt x="2375" y="2405"/>
                </a:lnTo>
                <a:lnTo>
                  <a:pt x="2452" y="2417"/>
                </a:lnTo>
                <a:lnTo>
                  <a:pt x="2506" y="2420"/>
                </a:lnTo>
                <a:lnTo>
                  <a:pt x="3597" y="2420"/>
                </a:lnTo>
              </a:path>
            </a:pathLst>
          </a:custGeom>
          <a:noFill/>
          <a:ln w="127000" cap="rnd">
            <a:solidFill>
              <a:schemeClr val="accent1"/>
            </a:solidFill>
            <a:rou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IN" sz="1570">
              <a:solidFill>
                <a:prstClr val="black"/>
              </a:solidFill>
              <a:cs typeface="Arial" panose="020B0604020202020204" pitchFamily="34" charset="0"/>
            </a:endParaRPr>
          </a:p>
        </p:txBody>
      </p:sp>
      <p:sp>
        <p:nvSpPr>
          <p:cNvPr id="2" name="Title 1"/>
          <p:cNvSpPr>
            <a:spLocks noGrp="1"/>
          </p:cNvSpPr>
          <p:nvPr>
            <p:ph type="title"/>
          </p:nvPr>
        </p:nvSpPr>
        <p:spPr>
          <a:xfrm>
            <a:off x="172517" y="380591"/>
            <a:ext cx="6996687" cy="307777"/>
          </a:xfrm>
        </p:spPr>
        <p:txBody>
          <a:bodyPr/>
          <a:lstStyle/>
          <a:p>
            <a:r>
              <a:rPr lang="en-IN" dirty="0">
                <a:latin typeface="Century Gothic" panose="020B0502020202020204" pitchFamily="34" charset="0"/>
              </a:rPr>
              <a:t>Effects of Reducing Variability on Process Capability</a:t>
            </a:r>
            <a:endParaRPr lang="en-IN" baseline="-25000" dirty="0">
              <a:latin typeface="Century Gothic" panose="020B0502020202020204" pitchFamily="34" charset="0"/>
            </a:endParaRPr>
          </a:p>
        </p:txBody>
      </p:sp>
    </p:spTree>
    <p:custDataLst>
      <p:tags r:id="rId1"/>
    </p:custDataLst>
  </p:cSld>
  <p:clrMapOvr>
    <a:masterClrMapping/>
  </p:clrMapOvr>
  <p:transition spd="med">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barn(outVertical)">
                                      <p:cBhvr>
                                        <p:cTn id="7" dur="500"/>
                                        <p:tgtEl>
                                          <p:spTgt spid="26"/>
                                        </p:tgtEl>
                                      </p:cBhvr>
                                    </p:animEffect>
                                  </p:childTnLst>
                                </p:cTn>
                              </p:par>
                            </p:childTnLst>
                          </p:cTn>
                        </p:par>
                        <p:par>
                          <p:cTn id="8" fill="hold">
                            <p:stCondLst>
                              <p:cond delay="1500"/>
                            </p:stCondLst>
                            <p:childTnLst>
                              <p:par>
                                <p:cTn id="9" presetID="16" presetClass="entr" presetSubtype="37" fill="hold" grpId="0" nodeType="afterEffect">
                                  <p:stCondLst>
                                    <p:cond delay="1000"/>
                                  </p:stCondLst>
                                  <p:childTnLst>
                                    <p:set>
                                      <p:cBhvr>
                                        <p:cTn id="10" dur="1" fill="hold">
                                          <p:stCondLst>
                                            <p:cond delay="0"/>
                                          </p:stCondLst>
                                        </p:cTn>
                                        <p:tgtEl>
                                          <p:spTgt spid="45"/>
                                        </p:tgtEl>
                                        <p:attrNameLst>
                                          <p:attrName>style.visibility</p:attrName>
                                        </p:attrNameLst>
                                      </p:cBhvr>
                                      <p:to>
                                        <p:strVal val="visible"/>
                                      </p:to>
                                    </p:set>
                                    <p:animEffect transition="in" filter="barn(outVertical)">
                                      <p:cBhvr>
                                        <p:cTn id="11" dur="500"/>
                                        <p:tgtEl>
                                          <p:spTgt spid="45"/>
                                        </p:tgtEl>
                                      </p:cBhvr>
                                    </p:animEffect>
                                  </p:childTnLst>
                                </p:cTn>
                              </p:par>
                            </p:childTnLst>
                          </p:cTn>
                        </p:par>
                        <p:par>
                          <p:cTn id="12" fill="hold">
                            <p:stCondLst>
                              <p:cond delay="3000"/>
                            </p:stCondLst>
                            <p:childTnLst>
                              <p:par>
                                <p:cTn id="13" presetID="18" presetClass="entr" presetSubtype="12"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strips(downLeft)">
                                      <p:cBhvr>
                                        <p:cTn id="15" dur="500"/>
                                        <p:tgtEl>
                                          <p:spTgt spid="42"/>
                                        </p:tgtEl>
                                      </p:cBhvr>
                                    </p:animEffect>
                                  </p:childTnLst>
                                </p:cTn>
                              </p:par>
                            </p:childTnLst>
                          </p:cTn>
                        </p:par>
                        <p:par>
                          <p:cTn id="16" fill="hold">
                            <p:stCondLst>
                              <p:cond delay="3500"/>
                            </p:stCondLst>
                            <p:childTnLst>
                              <p:par>
                                <p:cTn id="17" presetID="16" presetClass="entr" presetSubtype="37" fill="hold" grpId="0" nodeType="afterEffect">
                                  <p:stCondLst>
                                    <p:cond delay="1000"/>
                                  </p:stCondLst>
                                  <p:childTnLst>
                                    <p:set>
                                      <p:cBhvr>
                                        <p:cTn id="18" dur="1" fill="hold">
                                          <p:stCondLst>
                                            <p:cond delay="0"/>
                                          </p:stCondLst>
                                        </p:cTn>
                                        <p:tgtEl>
                                          <p:spTgt spid="46"/>
                                        </p:tgtEl>
                                        <p:attrNameLst>
                                          <p:attrName>style.visibility</p:attrName>
                                        </p:attrNameLst>
                                      </p:cBhvr>
                                      <p:to>
                                        <p:strVal val="visible"/>
                                      </p:to>
                                    </p:set>
                                    <p:animEffect transition="in" filter="barn(outVertical)">
                                      <p:cBhvr>
                                        <p:cTn id="19" dur="500"/>
                                        <p:tgtEl>
                                          <p:spTgt spid="46"/>
                                        </p:tgtEl>
                                      </p:cBhvr>
                                    </p:animEffect>
                                  </p:childTnLst>
                                </p:cTn>
                              </p:par>
                            </p:childTnLst>
                          </p:cTn>
                        </p:par>
                        <p:par>
                          <p:cTn id="20" fill="hold">
                            <p:stCondLst>
                              <p:cond delay="5000"/>
                            </p:stCondLst>
                            <p:childTnLst>
                              <p:par>
                                <p:cTn id="21" presetID="18" presetClass="entr" presetSubtype="12"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strips(downLeft)">
                                      <p:cBhvr>
                                        <p:cTn id="23" dur="500"/>
                                        <p:tgtEl>
                                          <p:spTgt spid="39"/>
                                        </p:tgtEl>
                                      </p:cBhvr>
                                    </p:animEffect>
                                  </p:childTnLst>
                                </p:cTn>
                              </p:par>
                            </p:childTnLst>
                          </p:cTn>
                        </p:par>
                        <p:par>
                          <p:cTn id="24" fill="hold">
                            <p:stCondLst>
                              <p:cond delay="5500"/>
                            </p:stCondLst>
                            <p:childTnLst>
                              <p:par>
                                <p:cTn id="25" presetID="16" presetClass="entr" presetSubtype="37" fill="hold" grpId="0" nodeType="afterEffect">
                                  <p:stCondLst>
                                    <p:cond delay="1000"/>
                                  </p:stCondLst>
                                  <p:childTnLst>
                                    <p:set>
                                      <p:cBhvr>
                                        <p:cTn id="26" dur="1" fill="hold">
                                          <p:stCondLst>
                                            <p:cond delay="0"/>
                                          </p:stCondLst>
                                        </p:cTn>
                                        <p:tgtEl>
                                          <p:spTgt spid="47"/>
                                        </p:tgtEl>
                                        <p:attrNameLst>
                                          <p:attrName>style.visibility</p:attrName>
                                        </p:attrNameLst>
                                      </p:cBhvr>
                                      <p:to>
                                        <p:strVal val="visible"/>
                                      </p:to>
                                    </p:set>
                                    <p:animEffect transition="in" filter="barn(outVertical)">
                                      <p:cBhvr>
                                        <p:cTn id="27" dur="500"/>
                                        <p:tgtEl>
                                          <p:spTgt spid="47"/>
                                        </p:tgtEl>
                                      </p:cBhvr>
                                    </p:animEffect>
                                  </p:childTnLst>
                                </p:cTn>
                              </p:par>
                            </p:childTnLst>
                          </p:cTn>
                        </p:par>
                        <p:par>
                          <p:cTn id="28" fill="hold">
                            <p:stCondLst>
                              <p:cond delay="7000"/>
                            </p:stCondLst>
                            <p:childTnLst>
                              <p:par>
                                <p:cTn id="29" presetID="18" presetClass="entr" presetSubtype="12"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strips(downLeft)">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Control Charts</a:t>
            </a:r>
            <a:endParaRPr lang="en-IN" b="1" dirty="0">
              <a:solidFill>
                <a:schemeClr val="tx1"/>
              </a:solidFill>
            </a:endParaRPr>
          </a:p>
        </p:txBody>
      </p:sp>
    </p:spTree>
    <p:custDataLst>
      <p:tags r:id="rId1"/>
    </p:custDataLst>
  </p:cSld>
  <p:clrMapOvr>
    <a:masterClrMapping/>
  </p:clrMapOvr>
  <p:transition spd="slow">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2" name="Rectangle 6"/>
          <p:cNvSpPr>
            <a:spLocks noGrp="1" noChangeArrowheads="1"/>
          </p:cNvSpPr>
          <p:nvPr>
            <p:ph type="title"/>
          </p:nvPr>
        </p:nvSpPr>
        <p:spPr/>
        <p:txBody>
          <a:bodyPr/>
          <a:lstStyle/>
          <a:p>
            <a:r>
              <a:rPr lang="en-US" altLang="en-US" sz="2000" dirty="0"/>
              <a:t>Examples of Control Charts</a:t>
            </a:r>
          </a:p>
        </p:txBody>
      </p:sp>
      <p:pic>
        <p:nvPicPr>
          <p:cNvPr id="45069" name="Picture 13" descr="U:\c\a\caf212\My Documents\Average1.gif"/>
          <p:cNvPicPr>
            <a:picLocks noChangeAspect="1" noChangeArrowheads="1"/>
          </p:cNvPicPr>
          <p:nvPr/>
        </p:nvPicPr>
        <p:blipFill>
          <a:blip r:embed="rId4">
            <a:lum bright="18000" contrast="60000"/>
            <a:extLst>
              <a:ext uri="{28A0092B-C50C-407E-A947-70E740481C1C}">
                <a14:useLocalDpi xmlns:a14="http://schemas.microsoft.com/office/drawing/2010/main" val="0"/>
              </a:ext>
            </a:extLst>
          </a:blip>
          <a:srcRect/>
          <a:stretch>
            <a:fillRect/>
          </a:stretch>
        </p:blipFill>
        <p:spPr bwMode="auto">
          <a:xfrm>
            <a:off x="1102659" y="1775012"/>
            <a:ext cx="7180730" cy="4500843"/>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dirty="0"/>
              <a:t>Examples of Control Charts</a:t>
            </a:r>
          </a:p>
        </p:txBody>
      </p:sp>
      <p:pic>
        <p:nvPicPr>
          <p:cNvPr id="52228" name="Picture 4" descr="U:\c\a\caf212\My Documents\Image9.gif"/>
          <p:cNvPicPr>
            <a:picLocks noChangeAspect="1" noChangeArrowheads="1"/>
          </p:cNvPicPr>
          <p:nvPr/>
        </p:nvPicPr>
        <p:blipFill>
          <a:blip r:embed="rId4">
            <a:lum contrast="72000"/>
            <a:extLst>
              <a:ext uri="{28A0092B-C50C-407E-A947-70E740481C1C}">
                <a14:useLocalDpi xmlns:a14="http://schemas.microsoft.com/office/drawing/2010/main" val="0"/>
              </a:ext>
            </a:extLst>
          </a:blip>
          <a:srcRect/>
          <a:stretch>
            <a:fillRect/>
          </a:stretch>
        </p:blipFill>
        <p:spPr bwMode="auto">
          <a:xfrm>
            <a:off x="1160690" y="2049236"/>
            <a:ext cx="6822621" cy="3800235"/>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B-1</a:t>
            </a:r>
            <a:br>
              <a:rPr lang="en-US" b="1" dirty="0">
                <a:solidFill>
                  <a:schemeClr val="tx1"/>
                </a:solidFill>
              </a:rPr>
            </a:br>
            <a:r>
              <a:rPr lang="en-US" b="1" dirty="0">
                <a:solidFill>
                  <a:schemeClr val="tx1"/>
                </a:solidFill>
              </a:rPr>
              <a:t> Process Validation</a:t>
            </a:r>
            <a:endParaRPr lang="en-IN" b="1" dirty="0">
              <a:solidFill>
                <a:schemeClr val="tx1"/>
              </a:solidFill>
            </a:endParaRPr>
          </a:p>
        </p:txBody>
      </p:sp>
    </p:spTree>
    <p:custDataLst>
      <p:tags r:id="rId1"/>
    </p:custDataLst>
  </p:cSld>
  <p:clrMapOvr>
    <a:masterClrMapping/>
  </p:clrMapOvr>
  <p:transition spd="slow">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10344" y="3986230"/>
            <a:ext cx="7032170" cy="2585323"/>
          </a:xfrm>
        </p:spPr>
        <p:txBody>
          <a:bodyPr/>
          <a:lstStyle/>
          <a:p>
            <a:pPr algn="ctr"/>
            <a:r>
              <a:rPr lang="en-IN" sz="2800" dirty="0"/>
              <a:t>Proving through suitable tests and confirmations on the product that the process has the capability to deliver design requirement on a consistent basis</a:t>
            </a:r>
          </a:p>
        </p:txBody>
      </p:sp>
    </p:spTree>
    <p:custDataLst>
      <p:tags r:id="rId1"/>
    </p:custDataLst>
  </p:cSld>
  <p:clrMapOvr>
    <a:masterClrMapping/>
  </p:clrMapOvr>
  <p:transition spd="slow">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B-1  </a:t>
            </a:r>
            <a:r>
              <a:rPr lang="en-IN" sz="2000" dirty="0"/>
              <a:t>Process Validation</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validation not done and no tests/confirmations are carried out </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Tests/confirmations for process validation are carried out on </a:t>
            </a:r>
            <a:r>
              <a:rPr lang="en-US" sz="1050" dirty="0" err="1">
                <a:solidFill>
                  <a:schemeClr val="bg1"/>
                </a:solidFill>
              </a:rPr>
              <a:t>adhoc</a:t>
            </a:r>
            <a:r>
              <a:rPr lang="en-US" sz="1050" dirty="0">
                <a:solidFill>
                  <a:schemeClr val="bg1"/>
                </a:solidFill>
              </a:rPr>
              <a:t> basis; processes documented e.g. </a:t>
            </a:r>
            <a:r>
              <a:rPr lang="en-US" sz="1050" dirty="0" err="1">
                <a:solidFill>
                  <a:schemeClr val="bg1"/>
                </a:solidFill>
              </a:rPr>
              <a:t>learnings</a:t>
            </a:r>
            <a:r>
              <a:rPr lang="en-US" sz="1050" dirty="0">
                <a:solidFill>
                  <a:schemeClr val="bg1"/>
                </a:solidFill>
              </a:rPr>
              <a:t> recorded at each step</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validation done for critical/key processes e.g. First piece validation/pilot manufacturing/prototype manufacturing in place</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validation ensures that improvements are done to meet the changing needs like future trends, vendor and supplier inputs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Special projects for improving the process capability of products for all product lines on consistent basis in addition to process validation for critical processes</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process in place to ensure that processes meet specifications and quality requirements </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Intermediate quality checks are performed for process validation</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Periodic review process in place. Post validation, process parameters are measured, documented and communicated. </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Detailed process reviews happen, results shared with vendors and suppliers</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Customer feedbacks are reviewed, </a:t>
            </a:r>
            <a:r>
              <a:rPr lang="en-US" sz="1050" dirty="0" err="1">
                <a:solidFill>
                  <a:schemeClr val="bg1"/>
                </a:solidFill>
              </a:rPr>
              <a:t>analysed</a:t>
            </a:r>
            <a:r>
              <a:rPr lang="en-US" sz="1050" dirty="0">
                <a:solidFill>
                  <a:schemeClr val="bg1"/>
                </a:solidFill>
              </a:rPr>
              <a:t> and processes validated, results shared with vendors and suppliers</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concept of corrective actions to improve processes to ensure design requirements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a:t>
            </a:r>
            <a:r>
              <a:rPr lang="en-US" sz="1050" dirty="0" err="1">
                <a:solidFill>
                  <a:schemeClr val="bg1"/>
                </a:solidFill>
              </a:rPr>
              <a:t>Adhoc</a:t>
            </a:r>
            <a:r>
              <a:rPr lang="en-US" sz="1050" dirty="0">
                <a:solidFill>
                  <a:schemeClr val="bg1"/>
                </a:solidFill>
              </a:rPr>
              <a:t> corrective actions implemented to improve processes to ensure design requirements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 to improve processes to ensure design requirements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 and risk mitigation done to avoid similar issues elsewhere e.g. other lines </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corrective actions are implemented and risk mitigation done along with measurement of effectiveness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nvPr>
        </p:nvGraphicFramePr>
        <p:xfrm>
          <a:off x="1343911" y="1008214"/>
          <a:ext cx="1121" cy="1121"/>
        </p:xfrm>
        <a:graphic>
          <a:graphicData uri="http://schemas.openxmlformats.org/presentationml/2006/ole">
            <mc:AlternateContent xmlns:mc="http://schemas.openxmlformats.org/markup-compatibility/2006">
              <mc:Choice xmlns:v="urn:schemas-microsoft-com:vml" Requires="v">
                <p:oleObj spid="_x0000_s101395" name="think-cell Slide" r:id="rId6" imgW="12700" imgH="12700" progId="TCLayout.ActiveDocument.1">
                  <p:embed/>
                </p:oleObj>
              </mc:Choice>
              <mc:Fallback>
                <p:oleObj name="think-cell Slide" r:id="rId6" imgW="12700" imgH="12700" progId="TCLayout.ActiveDocument.1">
                  <p:embed/>
                  <p:pic>
                    <p:nvPicPr>
                      <p:cNvPr id="0" name="Object 34" hidden="1"/>
                      <p:cNvPicPr/>
                      <p:nvPr/>
                    </p:nvPicPr>
                    <p:blipFill>
                      <a:blip r:embed="rId7"/>
                      <a:stretch>
                        <a:fillRect/>
                      </a:stretch>
                    </p:blipFill>
                    <p:spPr>
                      <a:xfrm>
                        <a:off x="1343911" y="1008214"/>
                        <a:ext cx="1121" cy="1121"/>
                      </a:xfrm>
                      <a:prstGeom prst="rect">
                        <a:avLst/>
                      </a:prstGeom>
                    </p:spPr>
                  </p:pic>
                </p:oleObj>
              </mc:Fallback>
            </mc:AlternateContent>
          </a:graphicData>
        </a:graphic>
      </p:graphicFrame>
      <p:sp>
        <p:nvSpPr>
          <p:cNvPr id="10" name="Rectangle 9"/>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sp>
        <p:nvSpPr>
          <p:cNvPr id="11" name="Title 1"/>
          <p:cNvSpPr>
            <a:spLocks noGrp="1"/>
          </p:cNvSpPr>
          <p:nvPr>
            <p:ph type="title"/>
          </p:nvPr>
        </p:nvSpPr>
        <p:spPr>
          <a:xfrm>
            <a:off x="172517" y="380591"/>
            <a:ext cx="6996687" cy="307777"/>
          </a:xfrm>
          <a:noFill/>
          <a:ln>
            <a:noFill/>
          </a:ln>
          <a:effectLst/>
        </p:spPr>
        <p:txBody>
          <a:bodyPr vert="horz" wrap="square" lIns="0" tIns="0" rIns="0" bIns="0" numCol="1" anchor="b" anchorCtr="0" compatLnSpc="1">
            <a:spAutoFit/>
          </a:bodyPr>
          <a:lstStyle/>
          <a:p>
            <a:r>
              <a:rPr lang="en-IN" sz="2000" dirty="0"/>
              <a:t>Objectivities of ZED scheme</a:t>
            </a:r>
            <a:endParaRPr lang="en-GB" sz="2000" dirty="0"/>
          </a:p>
        </p:txBody>
      </p:sp>
      <p:sp>
        <p:nvSpPr>
          <p:cNvPr id="12" name="Rectangle 15"/>
          <p:cNvSpPr txBox="1"/>
          <p:nvPr/>
        </p:nvSpPr>
        <p:spPr>
          <a:xfrm>
            <a:off x="1682110" y="1224556"/>
            <a:ext cx="7249859" cy="4708981"/>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285750" indent="-285750">
              <a:buFont typeface="Arial" panose="020B0604020202020204" pitchFamily="34" charset="0"/>
              <a:buChar char="•"/>
            </a:pPr>
            <a:r>
              <a:rPr lang="en-IN" dirty="0"/>
              <a:t>Develop an Ecosystem for Zero Defect Manufacturing in MSMEs.</a:t>
            </a:r>
          </a:p>
          <a:p>
            <a:endParaRPr lang="en-IN" dirty="0"/>
          </a:p>
          <a:p>
            <a:pPr marL="285750" indent="-285750">
              <a:buFont typeface="Arial" panose="020B0604020202020204" pitchFamily="34" charset="0"/>
              <a:buChar char="•"/>
            </a:pPr>
            <a:r>
              <a:rPr lang="en-IN" dirty="0"/>
              <a:t>Promote adaptation of Quality tools/systems and Energy Efficient manufacturing.</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Enable MSMEs for manufacturing of quality products.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Encourage MSMEs to constantly upgrade their quality standards in products and processes.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Drive manufacturing with adoption of Zero Defect production processes and without</a:t>
            </a:r>
          </a:p>
          <a:p>
            <a:r>
              <a:rPr lang="en-IN" dirty="0"/>
              <a:t>       impacting the environment.</a:t>
            </a:r>
          </a:p>
          <a:p>
            <a:endParaRPr lang="en-IN" dirty="0"/>
          </a:p>
          <a:p>
            <a:pPr marL="285750" indent="-285750">
              <a:buFont typeface="Arial" panose="020B0604020202020204" pitchFamily="34" charset="0"/>
              <a:buChar char="•"/>
            </a:pPr>
            <a:r>
              <a:rPr lang="en-IN" dirty="0"/>
              <a:t>Support ‘Make in India’ campaign.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Develop professionals in the area of ZED manufacturing and certification.</a:t>
            </a:r>
          </a:p>
        </p:txBody>
      </p:sp>
      <p:sp>
        <p:nvSpPr>
          <p:cNvPr id="13" name="Rectangle 12"/>
          <p:cNvSpPr/>
          <p:nvPr/>
        </p:nvSpPr>
        <p:spPr>
          <a:xfrm>
            <a:off x="272989" y="1224556"/>
            <a:ext cx="1288581" cy="4609574"/>
          </a:xfrm>
          <a:prstGeom prst="rect">
            <a:avLst/>
          </a:prstGeom>
          <a:solidFill>
            <a:schemeClr val="accent3"/>
          </a:solidFill>
          <a:ln>
            <a:solidFill>
              <a:schemeClr val="bg1"/>
            </a:solidFill>
          </a:ln>
          <a:effectLst>
            <a:outerShdw blurRad="50800" dist="38100" dir="2700000" algn="tl" rotWithShape="0">
              <a:prstClr val="black">
                <a:alpha val="40000"/>
              </a:prstClr>
            </a:outerShdw>
          </a:effectLst>
        </p:spPr>
        <p:txBody>
          <a:bodyPr wrap="square" lIns="67813" tIns="67813" rIns="67813" bIns="67813" anchor="t" anchorCtr="0">
            <a:noAutofit/>
          </a:bodyPr>
          <a:lstStyle/>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r>
              <a:rPr lang="en-GB" sz="1700" b="1" dirty="0">
                <a:solidFill>
                  <a:srgbClr val="FFFFFF"/>
                </a:solidFill>
                <a:latin typeface="Arial" panose="020B0604020202020204" pitchFamily="34" charset="0"/>
              </a:rPr>
              <a:t>Objectives</a:t>
            </a:r>
          </a:p>
        </p:txBody>
      </p:sp>
      <p:pic>
        <p:nvPicPr>
          <p:cNvPr id="14" name="Picture 13"/>
          <p:cNvPicPr>
            <a:picLocks noChangeAspect="1"/>
          </p:cNvPicPr>
          <p:nvPr/>
        </p:nvPicPr>
        <p:blipFill rotWithShape="1">
          <a:blip r:embed="rId8"/>
          <a:srcRect l="2500" t="11600" r="2857" b="13734"/>
          <a:stretch>
            <a:fillRect/>
          </a:stretch>
        </p:blipFill>
        <p:spPr>
          <a:xfrm>
            <a:off x="345619" y="4481849"/>
            <a:ext cx="1143319" cy="1106794"/>
          </a:xfrm>
          <a:prstGeom prst="rect">
            <a:avLst/>
          </a:prstGeom>
          <a:effectLst>
            <a:softEdge rad="63500"/>
          </a:effectLst>
        </p:spPr>
      </p:pic>
    </p:spTree>
    <p:custDataLst>
      <p:tags r:id="rId2"/>
    </p:custData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C-4 </a:t>
            </a:r>
            <a:br>
              <a:rPr lang="en-US" b="1" dirty="0">
                <a:solidFill>
                  <a:schemeClr val="tx1"/>
                </a:solidFill>
              </a:rPr>
            </a:br>
            <a:r>
              <a:rPr lang="en-US" b="1" dirty="0">
                <a:solidFill>
                  <a:schemeClr val="tx1"/>
                </a:solidFill>
              </a:rPr>
              <a:t>Process Control</a:t>
            </a:r>
            <a:endParaRPr lang="en-IN" b="1" dirty="0">
              <a:solidFill>
                <a:schemeClr val="tx1"/>
              </a:solidFill>
            </a:endParaRPr>
          </a:p>
        </p:txBody>
      </p:sp>
    </p:spTree>
    <p:custDataLst>
      <p:tags r:id="rId1"/>
    </p:custDataLst>
  </p:cSld>
  <p:clrMapOvr>
    <a:masterClrMapping/>
  </p:clrMapOvr>
  <p:transition spd="slow">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77687" y="3953572"/>
            <a:ext cx="7043056" cy="2585323"/>
          </a:xfrm>
        </p:spPr>
        <p:txBody>
          <a:bodyPr/>
          <a:lstStyle/>
          <a:p>
            <a:pPr algn="ctr"/>
            <a:r>
              <a:rPr lang="en-IN" sz="2800" dirty="0"/>
              <a:t>Application of statistical quality control method,   to monitor and control processes, to identify variances as a basis for continual improvement</a:t>
            </a:r>
            <a:endParaRPr lang="en-IN" sz="2000" dirty="0"/>
          </a:p>
        </p:txBody>
      </p:sp>
    </p:spTree>
    <p:custDataLst>
      <p:tags r:id="rId1"/>
    </p:custDataLst>
  </p:cSld>
  <p:clrMapOvr>
    <a:masterClrMapping/>
  </p:clrMapOvr>
  <p:transition spd="slow">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C-4  Process Control</a:t>
            </a:r>
          </a:p>
        </p:txBody>
      </p:sp>
      <p:sp>
        <p:nvSpPr>
          <p:cNvPr id="7" name="Rectangle 6"/>
          <p:cNvSpPr/>
          <p:nvPr/>
        </p:nvSpPr>
        <p:spPr>
          <a:xfrm>
            <a:off x="89674" y="1377536"/>
            <a:ext cx="789441" cy="9896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27305"/>
            <a:ext cx="789441" cy="178839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4290869"/>
            <a:ext cx="789441" cy="11555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503430"/>
            <a:ext cx="789441" cy="9048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approach exists for process control</a:t>
            </a:r>
          </a:p>
        </p:txBody>
      </p:sp>
      <p:sp>
        <p:nvSpPr>
          <p:cNvPr id="17" name="Rectangle 16"/>
          <p:cNvSpPr/>
          <p:nvPr/>
        </p:nvSpPr>
        <p:spPr>
          <a:xfrm>
            <a:off x="2609355"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control approach followed on </a:t>
            </a:r>
            <a:r>
              <a:rPr lang="en-US" sz="1050" dirty="0" err="1">
                <a:solidFill>
                  <a:schemeClr val="bg1"/>
                </a:solidFill>
              </a:rPr>
              <a:t>adhoc</a:t>
            </a:r>
            <a:r>
              <a:rPr lang="en-US" sz="1050" dirty="0">
                <a:solidFill>
                  <a:schemeClr val="bg1"/>
                </a:solidFill>
              </a:rPr>
              <a:t> basis</a:t>
            </a:r>
          </a:p>
        </p:txBody>
      </p:sp>
      <p:sp>
        <p:nvSpPr>
          <p:cNvPr id="18" name="Rectangle 17"/>
          <p:cNvSpPr/>
          <p:nvPr/>
        </p:nvSpPr>
        <p:spPr>
          <a:xfrm>
            <a:off x="424902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control approach available for critical processes</a:t>
            </a:r>
          </a:p>
        </p:txBody>
      </p:sp>
      <p:sp>
        <p:nvSpPr>
          <p:cNvPr id="19" name="Rectangle 18"/>
          <p:cNvSpPr/>
          <p:nvPr/>
        </p:nvSpPr>
        <p:spPr>
          <a:xfrm>
            <a:off x="5888687"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control approach available and scope well defined for all processes </a:t>
            </a:r>
          </a:p>
        </p:txBody>
      </p:sp>
      <p:sp>
        <p:nvSpPr>
          <p:cNvPr id="20" name="Rectangle 19"/>
          <p:cNvSpPr/>
          <p:nvPr/>
        </p:nvSpPr>
        <p:spPr>
          <a:xfrm>
            <a:off x="752835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Online controls in place for process controls</a:t>
            </a:r>
          </a:p>
        </p:txBody>
      </p:sp>
      <p:sp>
        <p:nvSpPr>
          <p:cNvPr id="21" name="Rectangle 20"/>
          <p:cNvSpPr/>
          <p:nvPr/>
        </p:nvSpPr>
        <p:spPr>
          <a:xfrm>
            <a:off x="980186" y="2427305"/>
            <a:ext cx="1565765" cy="17883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standards/SOPs available to define control plans</a:t>
            </a:r>
          </a:p>
        </p:txBody>
      </p:sp>
      <p:sp>
        <p:nvSpPr>
          <p:cNvPr id="22" name="Rectangle 21"/>
          <p:cNvSpPr/>
          <p:nvPr/>
        </p:nvSpPr>
        <p:spPr>
          <a:xfrm>
            <a:off x="2609355" y="2427305"/>
            <a:ext cx="1565765" cy="17883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SOPs / work instructions initiated to control few critical/key processes </a:t>
            </a:r>
          </a:p>
        </p:txBody>
      </p:sp>
      <p:sp>
        <p:nvSpPr>
          <p:cNvPr id="23" name="Rectangle 22"/>
          <p:cNvSpPr/>
          <p:nvPr/>
        </p:nvSpPr>
        <p:spPr>
          <a:xfrm>
            <a:off x="4249021" y="2427305"/>
            <a:ext cx="1565765" cy="17883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Details SOPs / Work instructions are available on the basis of control plans to ease the process understanding </a:t>
            </a:r>
          </a:p>
        </p:txBody>
      </p:sp>
      <p:sp>
        <p:nvSpPr>
          <p:cNvPr id="24" name="Rectangle 23"/>
          <p:cNvSpPr/>
          <p:nvPr/>
        </p:nvSpPr>
        <p:spPr>
          <a:xfrm>
            <a:off x="5888687" y="2427305"/>
            <a:ext cx="1565765" cy="17883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Frequent revisions are made in Control plans / SOPs and work instructions are based on any process change. Product samples (First piece inspection) are also kept near workstation for referencing purpose</a:t>
            </a:r>
          </a:p>
        </p:txBody>
      </p:sp>
      <p:sp>
        <p:nvSpPr>
          <p:cNvPr id="25" name="Rectangle 24"/>
          <p:cNvSpPr/>
          <p:nvPr/>
        </p:nvSpPr>
        <p:spPr>
          <a:xfrm>
            <a:off x="7528351" y="2427305"/>
            <a:ext cx="1565765" cy="17883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Electronic version of control plans / SOPs / Work instructions are deployed</a:t>
            </a:r>
          </a:p>
        </p:txBody>
      </p:sp>
      <p:sp>
        <p:nvSpPr>
          <p:cNvPr id="26" name="Rectangle 25"/>
          <p:cNvSpPr/>
          <p:nvPr/>
        </p:nvSpPr>
        <p:spPr>
          <a:xfrm>
            <a:off x="980186" y="4290868"/>
            <a:ext cx="1565765" cy="11555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No documented process control plan improvement in place</a:t>
            </a:r>
          </a:p>
        </p:txBody>
      </p:sp>
      <p:sp>
        <p:nvSpPr>
          <p:cNvPr id="27" name="Rectangle 26"/>
          <p:cNvSpPr/>
          <p:nvPr/>
        </p:nvSpPr>
        <p:spPr>
          <a:xfrm>
            <a:off x="2609355" y="4290868"/>
            <a:ext cx="1565765" cy="11555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Process control plans in place with adherence of &lt;40%</a:t>
            </a:r>
          </a:p>
        </p:txBody>
      </p:sp>
      <p:sp>
        <p:nvSpPr>
          <p:cNvPr id="28" name="Rectangle 27"/>
          <p:cNvSpPr/>
          <p:nvPr/>
        </p:nvSpPr>
        <p:spPr>
          <a:xfrm>
            <a:off x="4249021" y="4290868"/>
            <a:ext cx="1565765" cy="11555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control plans in place with adherence 40%-60%</a:t>
            </a:r>
          </a:p>
        </p:txBody>
      </p:sp>
      <p:sp>
        <p:nvSpPr>
          <p:cNvPr id="29" name="Rectangle 28"/>
          <p:cNvSpPr/>
          <p:nvPr/>
        </p:nvSpPr>
        <p:spPr>
          <a:xfrm>
            <a:off x="5888687" y="4290868"/>
            <a:ext cx="1565765" cy="11555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control plans in place with adherence of 60%-90%</a:t>
            </a:r>
          </a:p>
        </p:txBody>
      </p:sp>
      <p:sp>
        <p:nvSpPr>
          <p:cNvPr id="30" name="Rectangle 29"/>
          <p:cNvSpPr/>
          <p:nvPr/>
        </p:nvSpPr>
        <p:spPr>
          <a:xfrm>
            <a:off x="7528351" y="4290868"/>
            <a:ext cx="1565765" cy="11555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 control plans in place with adherence above 90% </a:t>
            </a:r>
          </a:p>
        </p:txBody>
      </p:sp>
      <p:sp>
        <p:nvSpPr>
          <p:cNvPr id="31" name="Rectangle 30"/>
          <p:cNvSpPr/>
          <p:nvPr/>
        </p:nvSpPr>
        <p:spPr>
          <a:xfrm>
            <a:off x="980186"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concept of CAPA  to address variances in processes</a:t>
            </a:r>
          </a:p>
        </p:txBody>
      </p:sp>
      <p:sp>
        <p:nvSpPr>
          <p:cNvPr id="32" name="Rectangle 31"/>
          <p:cNvSpPr/>
          <p:nvPr/>
        </p:nvSpPr>
        <p:spPr>
          <a:xfrm>
            <a:off x="2609355"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CAPA to control variances identified in &lt;50% of critical processes </a:t>
            </a:r>
          </a:p>
        </p:txBody>
      </p:sp>
      <p:sp>
        <p:nvSpPr>
          <p:cNvPr id="33" name="Rectangle 32"/>
          <p:cNvSpPr/>
          <p:nvPr/>
        </p:nvSpPr>
        <p:spPr>
          <a:xfrm>
            <a:off x="4249021"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CAPAs to control variances  identified in &gt;50% of critical processes </a:t>
            </a:r>
          </a:p>
        </p:txBody>
      </p:sp>
      <p:sp>
        <p:nvSpPr>
          <p:cNvPr id="34" name="Rectangle 33"/>
          <p:cNvSpPr/>
          <p:nvPr/>
        </p:nvSpPr>
        <p:spPr>
          <a:xfrm>
            <a:off x="5888687"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CAPAs to control variances are identified and implemented in all cases </a:t>
            </a:r>
          </a:p>
        </p:txBody>
      </p:sp>
      <p:sp>
        <p:nvSpPr>
          <p:cNvPr id="35" name="Rectangle 34"/>
          <p:cNvSpPr/>
          <p:nvPr/>
        </p:nvSpPr>
        <p:spPr>
          <a:xfrm>
            <a:off x="7528351"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CAPAs to control variances taken in all cases and recorded; effectiveness is also measured</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8883" y="297839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O-1</a:t>
            </a:r>
            <a:br>
              <a:rPr lang="en-US" b="1" dirty="0">
                <a:solidFill>
                  <a:schemeClr val="tx1"/>
                </a:solidFill>
              </a:rPr>
            </a:br>
            <a:r>
              <a:rPr lang="en-US" b="1" dirty="0">
                <a:solidFill>
                  <a:schemeClr val="tx1"/>
                </a:solidFill>
              </a:rPr>
              <a:t>Outgoing  Quality</a:t>
            </a:r>
            <a:endParaRPr lang="en-IN" b="1" dirty="0">
              <a:solidFill>
                <a:schemeClr val="tx1"/>
              </a:solidFill>
            </a:endParaRPr>
          </a:p>
        </p:txBody>
      </p:sp>
    </p:spTree>
    <p:custDataLst>
      <p:tags r:id="rId1"/>
    </p:custDataLst>
  </p:cSld>
  <p:clrMapOvr>
    <a:masterClrMapping/>
  </p:clrMapOvr>
  <p:transition spd="slow">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19200" y="4160406"/>
            <a:ext cx="6945086" cy="1292662"/>
          </a:xfrm>
        </p:spPr>
        <p:txBody>
          <a:bodyPr/>
          <a:lstStyle/>
          <a:p>
            <a:pPr algn="ctr"/>
            <a:r>
              <a:rPr lang="en-IN" sz="2800" dirty="0"/>
              <a:t>Outgoing (customer end) quality performance level / % improvement</a:t>
            </a:r>
          </a:p>
        </p:txBody>
      </p:sp>
    </p:spTree>
    <p:custDataLst>
      <p:tags r:id="rId1"/>
    </p:custDataLst>
  </p:cSld>
  <p:clrMapOvr>
    <a:masterClrMapping/>
  </p:clrMapOvr>
  <p:transition spd="slow">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O-1  Outgoing quality performance level</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0239" y="1265816"/>
            <a:ext cx="1439908"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'&gt;5ppm</a:t>
            </a:r>
          </a:p>
        </p:txBody>
      </p:sp>
      <p:sp>
        <p:nvSpPr>
          <p:cNvPr id="32" name="Rectangle 31"/>
          <p:cNvSpPr/>
          <p:nvPr/>
        </p:nvSpPr>
        <p:spPr>
          <a:xfrm>
            <a:off x="2404809" y="1265816"/>
            <a:ext cx="1574806"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'2-5ppm. </a:t>
            </a:r>
          </a:p>
        </p:txBody>
      </p:sp>
      <p:sp>
        <p:nvSpPr>
          <p:cNvPr id="33" name="Rectangle 32"/>
          <p:cNvSpPr/>
          <p:nvPr/>
        </p:nvSpPr>
        <p:spPr>
          <a:xfrm>
            <a:off x="4028648" y="1265816"/>
            <a:ext cx="1606460"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'0.9 - 2 ppm. &gt;50% customers rate the </a:t>
            </a:r>
            <a:r>
              <a:rPr lang="en-US" sz="1000" dirty="0" err="1">
                <a:solidFill>
                  <a:schemeClr val="bg1"/>
                </a:solidFill>
              </a:rPr>
              <a:t>organisation</a:t>
            </a:r>
            <a:r>
              <a:rPr lang="en-US" sz="1000" dirty="0">
                <a:solidFill>
                  <a:schemeClr val="bg1"/>
                </a:solidFill>
              </a:rPr>
              <a:t> as meeting their expectations</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'0.3-0.9 ppm. &gt;50% customers rate the </a:t>
            </a:r>
            <a:r>
              <a:rPr lang="en-US" sz="1000" dirty="0" err="1">
                <a:solidFill>
                  <a:schemeClr val="bg1"/>
                </a:solidFill>
              </a:rPr>
              <a:t>organisation</a:t>
            </a:r>
            <a:r>
              <a:rPr lang="en-US" sz="1000" dirty="0">
                <a:solidFill>
                  <a:schemeClr val="bg1"/>
                </a:solidFill>
              </a:rPr>
              <a:t> in top 25%</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'&lt;0.3 ppm. 50% customers rate the </a:t>
            </a:r>
            <a:r>
              <a:rPr lang="en-US" sz="1000" dirty="0" err="1">
                <a:solidFill>
                  <a:schemeClr val="bg1"/>
                </a:solidFill>
              </a:rPr>
              <a:t>organisation</a:t>
            </a:r>
            <a:r>
              <a:rPr lang="en-US" sz="1000" dirty="0">
                <a:solidFill>
                  <a:schemeClr val="bg1"/>
                </a:solidFill>
              </a:rPr>
              <a:t> in top 10%</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239" y="3536738"/>
            <a:ext cx="1439908"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System established for measuring customer satisfaction Index</a:t>
            </a:r>
          </a:p>
        </p:txBody>
      </p:sp>
      <p:sp>
        <p:nvSpPr>
          <p:cNvPr id="42" name="Rectangle 41"/>
          <p:cNvSpPr/>
          <p:nvPr/>
        </p:nvSpPr>
        <p:spPr>
          <a:xfrm>
            <a:off x="2404809" y="3536738"/>
            <a:ext cx="1574806"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Customer compliant register is maintained</a:t>
            </a:r>
          </a:p>
        </p:txBody>
      </p:sp>
      <p:sp>
        <p:nvSpPr>
          <p:cNvPr id="43" name="Rectangle 42"/>
          <p:cNvSpPr/>
          <p:nvPr/>
        </p:nvSpPr>
        <p:spPr>
          <a:xfrm>
            <a:off x="4028648" y="3536738"/>
            <a:ext cx="1606460"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Option 2 </a:t>
            </a:r>
            <a:r>
              <a:rPr lang="en-US" sz="1600" b="1" dirty="0">
                <a:solidFill>
                  <a:schemeClr val="bg1"/>
                </a:solidFill>
              </a:rPr>
              <a:t>+</a:t>
            </a:r>
            <a:r>
              <a:rPr lang="en-US" sz="1000" dirty="0">
                <a:solidFill>
                  <a:schemeClr val="bg1"/>
                </a:solidFill>
              </a:rPr>
              <a:t>. A customer satisfaction form is in place &amp; the satisfaction score is between 3.5 to 4.0 (on a scale of 1.0 to 5.0, 5 is the  best)</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 customer satisfaction form is in place &amp; the satisfaction score is between 4.0 to 4.5 (on a scale of 1.0 to 5.0, 5 is the  best)</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 customer satisfaction form is in place &amp; the satisfaction score is greater than  4.5 (on a scale of 1.0 to 5.0, 5 is the  best)</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973" y="391477"/>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68325" y="1328511"/>
            <a:ext cx="8042275" cy="3692525"/>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Process Capability</a:t>
            </a:r>
          </a:p>
          <a:p>
            <a:r>
              <a:rPr lang="en-US" sz="2400" dirty="0"/>
              <a:t>     2. Process Validation</a:t>
            </a:r>
          </a:p>
          <a:p>
            <a:r>
              <a:rPr lang="en-US" sz="2400" dirty="0"/>
              <a:t>     3. Process Control</a:t>
            </a:r>
          </a:p>
          <a:p>
            <a:r>
              <a:rPr lang="en-US" sz="2400" dirty="0"/>
              <a:t>     4. Outgoing Quality</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2194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O-2</a:t>
            </a:r>
            <a:br>
              <a:rPr lang="en-US" b="1" dirty="0">
                <a:solidFill>
                  <a:schemeClr val="tx1"/>
                </a:solidFill>
              </a:rPr>
            </a:br>
            <a:r>
              <a:rPr lang="en-US" b="1" dirty="0">
                <a:solidFill>
                  <a:schemeClr val="tx1"/>
                </a:solidFill>
              </a:rPr>
              <a:t>In-house Quality</a:t>
            </a:r>
            <a:endParaRPr lang="en-IN" b="1" dirty="0">
              <a:solidFill>
                <a:schemeClr val="tx1"/>
              </a:solidFill>
            </a:endParaRPr>
          </a:p>
        </p:txBody>
      </p:sp>
    </p:spTree>
    <p:custDataLst>
      <p:tags r:id="rId1"/>
    </p:custDataLst>
  </p:cSld>
  <p:clrMapOvr>
    <a:masterClrMapping/>
  </p:clrMapOvr>
  <p:transition spd="slow">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05537" y="4160406"/>
            <a:ext cx="7717972" cy="861774"/>
          </a:xfrm>
        </p:spPr>
        <p:txBody>
          <a:bodyPr/>
          <a:lstStyle/>
          <a:p>
            <a:pPr algn="ctr"/>
            <a:r>
              <a:rPr lang="en-IN" sz="2800" dirty="0"/>
              <a:t>In-house quality performance level / % improvement</a:t>
            </a:r>
          </a:p>
        </p:txBody>
      </p:sp>
    </p:spTree>
    <p:custDataLst>
      <p:tags r:id="rId1"/>
    </p:custDataLst>
  </p:cSld>
  <p:clrMapOvr>
    <a:masterClrMapping/>
  </p:clrMapOvr>
  <p:transition spd="slow">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O-2  In Process Quality Performance Level?</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0239" y="1265816"/>
            <a:ext cx="1439908"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not measured</a:t>
            </a:r>
          </a:p>
        </p:txBody>
      </p:sp>
      <p:sp>
        <p:nvSpPr>
          <p:cNvPr id="32" name="Rectangle 31"/>
          <p:cNvSpPr/>
          <p:nvPr/>
        </p:nvSpPr>
        <p:spPr>
          <a:xfrm>
            <a:off x="2404809" y="1265816"/>
            <a:ext cx="1574806"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&lt; 50% of industry benchmark</a:t>
            </a:r>
          </a:p>
        </p:txBody>
      </p:sp>
      <p:sp>
        <p:nvSpPr>
          <p:cNvPr id="33" name="Rectangle 32"/>
          <p:cNvSpPr/>
          <p:nvPr/>
        </p:nvSpPr>
        <p:spPr>
          <a:xfrm>
            <a:off x="4028648" y="1265816"/>
            <a:ext cx="1606460"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50-75% of industry benchmark</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75-95% of industry benchmark</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In-process manufacturing quality is &gt;95% of industry benchmark</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239" y="3536738"/>
            <a:ext cx="1439908"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system established for measuring in-process audit score</a:t>
            </a:r>
          </a:p>
        </p:txBody>
      </p:sp>
      <p:sp>
        <p:nvSpPr>
          <p:cNvPr id="42" name="Rectangle 41"/>
          <p:cNvSpPr/>
          <p:nvPr/>
        </p:nvSpPr>
        <p:spPr>
          <a:xfrm>
            <a:off x="2404809" y="3536738"/>
            <a:ext cx="1574806"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Process adherence audit system established &amp; audit score is between 80% and 85%</a:t>
            </a:r>
          </a:p>
        </p:txBody>
      </p:sp>
      <p:sp>
        <p:nvSpPr>
          <p:cNvPr id="43" name="Rectangle 42"/>
          <p:cNvSpPr/>
          <p:nvPr/>
        </p:nvSpPr>
        <p:spPr>
          <a:xfrm>
            <a:off x="4028648" y="3536738"/>
            <a:ext cx="1606460"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Process adherence audit system established &amp; audit score is between 85% and 95%</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Process adherence audit system established &amp; audit score is between 95% and 98%</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Process adherence audit system established &amp; audit score is greater than 98%</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sp>
        <p:nvSpPr>
          <p:cNvPr id="8" name="Title 1"/>
          <p:cNvSpPr>
            <a:spLocks noGrp="1"/>
          </p:cNvSpPr>
          <p:nvPr>
            <p:ph type="title"/>
          </p:nvPr>
        </p:nvSpPr>
        <p:spPr>
          <a:xfrm>
            <a:off x="172517" y="380591"/>
            <a:ext cx="6996687" cy="307777"/>
          </a:xfrm>
        </p:spPr>
        <p:txBody>
          <a:bodyPr/>
          <a:lstStyle/>
          <a:p>
            <a:r>
              <a:rPr lang="en-IN" sz="2000" dirty="0"/>
              <a:t>Activities under ZED Scheme</a:t>
            </a:r>
          </a:p>
        </p:txBody>
      </p:sp>
      <p:sp>
        <p:nvSpPr>
          <p:cNvPr id="9" name="Rectangle 15"/>
          <p:cNvSpPr txBox="1"/>
          <p:nvPr/>
        </p:nvSpPr>
        <p:spPr>
          <a:xfrm>
            <a:off x="1682110" y="1181096"/>
            <a:ext cx="7371737" cy="4616648"/>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86055" lvl="1" indent="-184785" defTabSz="859790" fontAlgn="base">
              <a:spcBef>
                <a:spcPct val="0"/>
              </a:spcBef>
              <a:spcAft>
                <a:spcPct val="0"/>
              </a:spcAft>
              <a:buClr>
                <a:srgbClr val="000000"/>
              </a:buClr>
            </a:pPr>
            <a:r>
              <a:rPr lang="en-US" sz="2000" dirty="0">
                <a:solidFill>
                  <a:srgbClr val="000000"/>
                </a:solidFill>
              </a:rPr>
              <a:t>Industry awareness programs, regional/state/national workshops, training of officials of DIs, TCs, DICs</a:t>
            </a:r>
          </a:p>
          <a:p>
            <a:pPr marL="186055" lvl="1" indent="-184785" defTabSz="859790" fontAlgn="base">
              <a:spcBef>
                <a:spcPct val="0"/>
              </a:spcBef>
              <a:spcAft>
                <a:spcPct val="0"/>
              </a:spcAft>
              <a:buClr>
                <a:srgbClr val="000000"/>
              </a:buClr>
            </a:pPr>
            <a:endParaRPr lang="en-US" sz="2000" dirty="0">
              <a:solidFill>
                <a:srgbClr val="000000"/>
              </a:solidFill>
            </a:endParaRPr>
          </a:p>
          <a:p>
            <a:pPr marL="186055" lvl="1" indent="-184785" defTabSz="859790" fontAlgn="base">
              <a:spcBef>
                <a:spcPct val="0"/>
              </a:spcBef>
              <a:spcAft>
                <a:spcPct val="0"/>
              </a:spcAft>
              <a:buClr>
                <a:srgbClr val="000000"/>
              </a:buClr>
            </a:pPr>
            <a:r>
              <a:rPr lang="en-US" sz="2000" dirty="0">
                <a:solidFill>
                  <a:srgbClr val="000000"/>
                </a:solidFill>
              </a:rPr>
              <a:t>Accreditation of Assessment &amp; Consulting agencies, Training and certification of Assessors &amp; Consultants </a:t>
            </a:r>
          </a:p>
          <a:p>
            <a:pPr marL="186055" lvl="1" indent="-184785" defTabSz="859790" fontAlgn="base">
              <a:spcBef>
                <a:spcPct val="0"/>
              </a:spcBef>
              <a:spcAft>
                <a:spcPct val="0"/>
              </a:spcAft>
              <a:buClr>
                <a:srgbClr val="000000"/>
              </a:buClr>
            </a:pPr>
            <a:endParaRPr lang="en-US" sz="2000" dirty="0">
              <a:solidFill>
                <a:srgbClr val="000000"/>
              </a:solidFill>
            </a:endParaRPr>
          </a:p>
          <a:p>
            <a:pPr marL="186055" lvl="1" indent="-184785" defTabSz="859790" fontAlgn="base">
              <a:spcBef>
                <a:spcPct val="0"/>
              </a:spcBef>
              <a:spcAft>
                <a:spcPct val="0"/>
              </a:spcAft>
              <a:buClr>
                <a:srgbClr val="000000"/>
              </a:buClr>
            </a:pPr>
            <a:r>
              <a:rPr lang="en-US" sz="2000" dirty="0">
                <a:solidFill>
                  <a:srgbClr val="000000"/>
                </a:solidFill>
              </a:rPr>
              <a:t>Online systems including e-platform for assessment and e-content for awareness &amp; training</a:t>
            </a:r>
          </a:p>
          <a:p>
            <a:pPr marL="186055" lvl="1" indent="-184785" defTabSz="859790" fontAlgn="base">
              <a:spcBef>
                <a:spcPct val="0"/>
              </a:spcBef>
              <a:spcAft>
                <a:spcPct val="0"/>
              </a:spcAft>
              <a:buClr>
                <a:srgbClr val="000000"/>
              </a:buClr>
            </a:pPr>
            <a:endParaRPr lang="en-US" sz="2000" dirty="0">
              <a:solidFill>
                <a:srgbClr val="000000"/>
              </a:solidFill>
            </a:endParaRPr>
          </a:p>
          <a:p>
            <a:pPr marL="186055" lvl="1" indent="-184785" defTabSz="859790" fontAlgn="base">
              <a:spcBef>
                <a:spcPct val="0"/>
              </a:spcBef>
              <a:spcAft>
                <a:spcPct val="0"/>
              </a:spcAft>
              <a:buClr>
                <a:srgbClr val="000000"/>
              </a:buClr>
            </a:pPr>
            <a:r>
              <a:rPr lang="en-US" sz="2000" dirty="0">
                <a:solidFill>
                  <a:srgbClr val="000000"/>
                </a:solidFill>
              </a:rPr>
              <a:t>Assessment, Rating &amp; Certification of MSMEs</a:t>
            </a:r>
          </a:p>
          <a:p>
            <a:pPr marL="186055" lvl="1" indent="-184785" defTabSz="859790" fontAlgn="base">
              <a:spcBef>
                <a:spcPct val="0"/>
              </a:spcBef>
              <a:spcAft>
                <a:spcPct val="0"/>
              </a:spcAft>
              <a:buClr>
                <a:srgbClr val="000000"/>
              </a:buClr>
            </a:pPr>
            <a:endParaRPr lang="en-US" sz="2000" dirty="0">
              <a:solidFill>
                <a:srgbClr val="000000"/>
              </a:solidFill>
            </a:endParaRPr>
          </a:p>
          <a:p>
            <a:pPr marL="186055" lvl="1" indent="-184785" defTabSz="859790" fontAlgn="base">
              <a:spcBef>
                <a:spcPct val="0"/>
              </a:spcBef>
              <a:spcAft>
                <a:spcPct val="0"/>
              </a:spcAft>
              <a:buClr>
                <a:srgbClr val="000000"/>
              </a:buClr>
            </a:pPr>
            <a:r>
              <a:rPr lang="en-US" sz="2000" dirty="0">
                <a:solidFill>
                  <a:srgbClr val="000000"/>
                </a:solidFill>
              </a:rPr>
              <a:t>Gap analysis &amp; Handholding for improving rating of MSMEs</a:t>
            </a:r>
          </a:p>
          <a:p>
            <a:pPr marL="186055" lvl="1" indent="-184785" defTabSz="859790" fontAlgn="base">
              <a:spcBef>
                <a:spcPct val="0"/>
              </a:spcBef>
              <a:spcAft>
                <a:spcPct val="0"/>
              </a:spcAft>
              <a:buClr>
                <a:srgbClr val="000000"/>
              </a:buClr>
            </a:pPr>
            <a:endParaRPr lang="en-US" sz="2000" dirty="0">
              <a:solidFill>
                <a:srgbClr val="000000"/>
              </a:solidFill>
            </a:endParaRPr>
          </a:p>
          <a:p>
            <a:pPr marL="186055" lvl="1" indent="-184785" defTabSz="859790" fontAlgn="base">
              <a:spcBef>
                <a:spcPct val="0"/>
              </a:spcBef>
              <a:spcAft>
                <a:spcPct val="0"/>
              </a:spcAft>
              <a:buClr>
                <a:srgbClr val="000000"/>
              </a:buClr>
            </a:pPr>
            <a:r>
              <a:rPr lang="en-US" sz="2000" dirty="0">
                <a:solidFill>
                  <a:srgbClr val="000000"/>
                </a:solidFill>
              </a:rPr>
              <a:t>International Benchmarking</a:t>
            </a:r>
          </a:p>
          <a:p>
            <a:pPr marL="186055" lvl="1" indent="-184785" defTabSz="859790" fontAlgn="base">
              <a:spcBef>
                <a:spcPct val="0"/>
              </a:spcBef>
              <a:spcAft>
                <a:spcPct val="0"/>
              </a:spcAft>
              <a:buClr>
                <a:srgbClr val="000000"/>
              </a:buClr>
            </a:pPr>
            <a:endParaRPr lang="en-US" sz="2000" dirty="0">
              <a:solidFill>
                <a:srgbClr val="000000"/>
              </a:solidFill>
            </a:endParaRPr>
          </a:p>
        </p:txBody>
      </p:sp>
      <p:sp>
        <p:nvSpPr>
          <p:cNvPr id="10" name="Rectangle 9"/>
          <p:cNvSpPr/>
          <p:nvPr/>
        </p:nvSpPr>
        <p:spPr>
          <a:xfrm>
            <a:off x="272989" y="1211247"/>
            <a:ext cx="1288581" cy="4315493"/>
          </a:xfrm>
          <a:prstGeom prst="rect">
            <a:avLst/>
          </a:prstGeom>
          <a:solidFill>
            <a:schemeClr val="accent3"/>
          </a:solidFill>
          <a:ln>
            <a:solidFill>
              <a:schemeClr val="bg1"/>
            </a:solidFill>
          </a:ln>
          <a:effectLst>
            <a:outerShdw blurRad="50800" dist="38100" dir="2700000" algn="tl" rotWithShape="0">
              <a:prstClr val="black">
                <a:alpha val="40000"/>
              </a:prstClr>
            </a:outerShdw>
          </a:effectLst>
        </p:spPr>
        <p:txBody>
          <a:bodyPr wrap="square" lIns="67813" tIns="67813" rIns="67813" bIns="67813" anchor="t" anchorCtr="0">
            <a:noAutofit/>
          </a:bodyPr>
          <a:lstStyle/>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endParaRPr lang="en-GB" sz="1700" b="1" dirty="0">
              <a:solidFill>
                <a:srgbClr val="FFFFFF"/>
              </a:solidFill>
              <a:latin typeface="Arial" panose="020B0604020202020204" pitchFamily="34" charset="0"/>
            </a:endParaRPr>
          </a:p>
          <a:p>
            <a:pPr defTabSz="861060" fontAlgn="base">
              <a:spcBef>
                <a:spcPct val="0"/>
              </a:spcBef>
              <a:spcAft>
                <a:spcPct val="0"/>
              </a:spcAft>
            </a:pPr>
            <a:r>
              <a:rPr lang="en-GB" sz="1700" b="1" dirty="0">
                <a:solidFill>
                  <a:srgbClr val="FFFFFF"/>
                </a:solidFill>
                <a:latin typeface="Arial" panose="020B0604020202020204" pitchFamily="34" charset="0"/>
              </a:rPr>
              <a:t> Activities</a:t>
            </a:r>
          </a:p>
        </p:txBody>
      </p:sp>
      <p:pic>
        <p:nvPicPr>
          <p:cNvPr id="11" name="Picture 10"/>
          <p:cNvPicPr>
            <a:picLocks noChangeAspect="1"/>
          </p:cNvPicPr>
          <p:nvPr/>
        </p:nvPicPr>
        <p:blipFill rotWithShape="1">
          <a:blip r:embed="rId4"/>
          <a:srcRect l="7965" t="5751" r="11040" b="10039"/>
          <a:stretch>
            <a:fillRect/>
          </a:stretch>
        </p:blipFill>
        <p:spPr>
          <a:xfrm>
            <a:off x="335280" y="4414866"/>
            <a:ext cx="1157824" cy="1043939"/>
          </a:xfrm>
          <a:prstGeom prst="rect">
            <a:avLst/>
          </a:prstGeom>
          <a:effectLst>
            <a:softEdge rad="63500"/>
          </a:effectLst>
        </p:spPr>
      </p:pic>
    </p:spTree>
    <p:custDataLst>
      <p:tags r:id="rId1"/>
    </p:custData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300017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O-3</a:t>
            </a:r>
            <a:br>
              <a:rPr lang="en-US" b="1" dirty="0">
                <a:solidFill>
                  <a:schemeClr val="tx1"/>
                </a:solidFill>
              </a:rPr>
            </a:br>
            <a:r>
              <a:rPr lang="en-US" b="1" dirty="0">
                <a:solidFill>
                  <a:schemeClr val="tx1"/>
                </a:solidFill>
              </a:rPr>
              <a:t>Field Performance Quality </a:t>
            </a:r>
            <a:endParaRPr lang="en-IN" b="1" dirty="0">
              <a:solidFill>
                <a:schemeClr val="tx1"/>
              </a:solidFill>
            </a:endParaRPr>
          </a:p>
        </p:txBody>
      </p:sp>
    </p:spTree>
    <p:custDataLst>
      <p:tags r:id="rId1"/>
    </p:custDataLst>
  </p:cSld>
  <p:clrMapOvr>
    <a:masterClrMapping/>
  </p:clrMapOvr>
  <p:transition spd="slow">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641837" y="4116863"/>
            <a:ext cx="6108792" cy="861774"/>
          </a:xfrm>
        </p:spPr>
        <p:txBody>
          <a:bodyPr/>
          <a:lstStyle/>
          <a:p>
            <a:pPr algn="ctr"/>
            <a:r>
              <a:rPr lang="en-IN" sz="2800" dirty="0"/>
              <a:t>Field performance level / % improvement</a:t>
            </a:r>
          </a:p>
        </p:txBody>
      </p:sp>
    </p:spTree>
    <p:custDataLst>
      <p:tags r:id="rId1"/>
    </p:custDataLst>
  </p:cSld>
  <p:clrMapOvr>
    <a:masterClrMapping/>
  </p:clrMapOvr>
  <p:transition spd="slow">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7611"/>
            <a:ext cx="667702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O-3  Field performance level (based on customer defined targets for field performance)</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&lt;98% field performance level</a:t>
            </a:r>
          </a:p>
        </p:txBody>
      </p:sp>
      <p:sp>
        <p:nvSpPr>
          <p:cNvPr id="32" name="Rectangle 31"/>
          <p:cNvSpPr/>
          <p:nvPr/>
        </p:nvSpPr>
        <p:spPr>
          <a:xfrm>
            <a:off x="2403080" y="1265816"/>
            <a:ext cx="155921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98.1-99% or &lt;50% of industry benchmark of field performance level</a:t>
            </a:r>
          </a:p>
        </p:txBody>
      </p:sp>
      <p:sp>
        <p:nvSpPr>
          <p:cNvPr id="33" name="Rectangle 32"/>
          <p:cNvSpPr/>
          <p:nvPr/>
        </p:nvSpPr>
        <p:spPr>
          <a:xfrm>
            <a:off x="4027076" y="1265816"/>
            <a:ext cx="159055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1000-5000PPM or 50-75% of industry benchmark of field performance level</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100-1000 PPM or 75-95% of industry benchmark of field performance level</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&lt;100PPM or &gt;95% of industry benchmark of field performance level</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not measured</a:t>
            </a:r>
          </a:p>
        </p:txBody>
      </p:sp>
      <p:sp>
        <p:nvSpPr>
          <p:cNvPr id="42" name="Rectangle 41"/>
          <p:cNvSpPr/>
          <p:nvPr/>
        </p:nvSpPr>
        <p:spPr>
          <a:xfrm>
            <a:off x="2403080" y="3536738"/>
            <a:ext cx="155921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&lt; 50% of industry benchmark</a:t>
            </a:r>
          </a:p>
        </p:txBody>
      </p:sp>
      <p:sp>
        <p:nvSpPr>
          <p:cNvPr id="43" name="Rectangle 42"/>
          <p:cNvSpPr/>
          <p:nvPr/>
        </p:nvSpPr>
        <p:spPr>
          <a:xfrm>
            <a:off x="4027076" y="3536738"/>
            <a:ext cx="159055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50-75% of industry benchmark</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Level of warranty/guarantee/recall is 75-95% of industry benchmark</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 Level of warranty/guarantee/recall is &gt;95% of industry benchmark</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3282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P-2</a:t>
            </a:r>
            <a:br>
              <a:rPr lang="en-US" b="1" dirty="0">
                <a:solidFill>
                  <a:schemeClr val="tx1"/>
                </a:solidFill>
              </a:rPr>
            </a:br>
            <a:r>
              <a:rPr lang="en-US" b="1" dirty="0">
                <a:solidFill>
                  <a:schemeClr val="tx1"/>
                </a:solidFill>
              </a:rPr>
              <a:t>Scrap Reduction</a:t>
            </a:r>
            <a:endParaRPr lang="en-IN" b="1" dirty="0">
              <a:solidFill>
                <a:schemeClr val="tx1"/>
              </a:solidFill>
            </a:endParaRPr>
          </a:p>
        </p:txBody>
      </p:sp>
    </p:spTree>
    <p:custDataLst>
      <p:tags r:id="rId1"/>
    </p:custDataLst>
  </p:cSld>
  <p:clrMapOvr>
    <a:masterClrMapping/>
  </p:clrMapOvr>
  <p:transition spd="slow">
    <p:wipe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Scrap reduction by continuous improvement</a:t>
            </a:r>
            <a:endParaRPr lang="en-IN" sz="2800" dirty="0"/>
          </a:p>
        </p:txBody>
      </p:sp>
    </p:spTree>
    <p:custDataLst>
      <p:tags r:id="rId1"/>
    </p:custDataLst>
  </p:cSld>
  <p:clrMapOvr>
    <a:masterClrMapping/>
  </p:clrMapOvr>
  <p:transition spd="slow">
    <p:wipe dir="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P-2  Scrap (% of Gross Sales)</a:t>
            </a:r>
          </a:p>
        </p:txBody>
      </p:sp>
      <p:sp>
        <p:nvSpPr>
          <p:cNvPr id="10" name="Rectangle 9"/>
          <p:cNvSpPr/>
          <p:nvPr/>
        </p:nvSpPr>
        <p:spPr>
          <a:xfrm>
            <a:off x="82971" y="1260941"/>
            <a:ext cx="707596" cy="46654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0940"/>
            <a:ext cx="1425651" cy="466541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&gt;2% scrap as a % of gross sales</a:t>
            </a:r>
          </a:p>
        </p:txBody>
      </p:sp>
      <p:sp>
        <p:nvSpPr>
          <p:cNvPr id="32" name="Rectangle 31"/>
          <p:cNvSpPr/>
          <p:nvPr/>
        </p:nvSpPr>
        <p:spPr>
          <a:xfrm>
            <a:off x="2403080" y="1260940"/>
            <a:ext cx="1559214" cy="466541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0.75% - 2% scrap as a % of gross sales or &lt;50% of industry benchmark</a:t>
            </a:r>
          </a:p>
        </p:txBody>
      </p:sp>
      <p:sp>
        <p:nvSpPr>
          <p:cNvPr id="33" name="Rectangle 32"/>
          <p:cNvSpPr/>
          <p:nvPr/>
        </p:nvSpPr>
        <p:spPr>
          <a:xfrm>
            <a:off x="4027076" y="1260940"/>
            <a:ext cx="1590554" cy="466541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0.5%-0.75% scrap as a %age of gross sales or 50-75% of industry benchmark</a:t>
            </a:r>
          </a:p>
        </p:txBody>
      </p:sp>
      <p:sp>
        <p:nvSpPr>
          <p:cNvPr id="34" name="Rectangle 33"/>
          <p:cNvSpPr/>
          <p:nvPr/>
        </p:nvSpPr>
        <p:spPr>
          <a:xfrm>
            <a:off x="5686827" y="1260940"/>
            <a:ext cx="1645635" cy="466541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0.2%-0.5% scrap as a %age of gross sales or 75-95% of industry benchmark</a:t>
            </a:r>
          </a:p>
        </p:txBody>
      </p:sp>
      <p:sp>
        <p:nvSpPr>
          <p:cNvPr id="35" name="Rectangle 34"/>
          <p:cNvSpPr/>
          <p:nvPr/>
        </p:nvSpPr>
        <p:spPr>
          <a:xfrm>
            <a:off x="7398315" y="1260940"/>
            <a:ext cx="1597237" cy="466541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&lt;0.2%  scrap as a %age of gross sales or &gt;95% of industry benchmark</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10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10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56627"/>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t>P-3</a:t>
            </a:r>
            <a:br>
              <a:rPr lang="en-US" b="1" dirty="0"/>
            </a:br>
            <a:r>
              <a:rPr lang="en-US" b="1" dirty="0"/>
              <a:t>Process Capability (</a:t>
            </a:r>
            <a:r>
              <a:rPr lang="en-US" b="1" dirty="0" err="1"/>
              <a:t>Cp</a:t>
            </a:r>
            <a:r>
              <a:rPr lang="en-US" b="1" dirty="0"/>
              <a:t>/</a:t>
            </a:r>
            <a:r>
              <a:rPr lang="en-US" b="1" dirty="0" err="1"/>
              <a:t>Cpk</a:t>
            </a:r>
            <a:r>
              <a:rPr lang="en-US" b="1" dirty="0"/>
              <a:t>)</a:t>
            </a:r>
            <a:endParaRPr lang="en-IN" b="1" dirty="0">
              <a:solidFill>
                <a:schemeClr val="tx1"/>
              </a:solidFill>
            </a:endParaRPr>
          </a:p>
        </p:txBody>
      </p:sp>
    </p:spTree>
    <p:custDataLst>
      <p:tags r:id="rId1"/>
    </p:custDataLst>
  </p:cSld>
  <p:clrMapOvr>
    <a:masterClrMapping/>
  </p:clrMapOvr>
  <p:transition spd="slow">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19943" y="4160406"/>
            <a:ext cx="6106885" cy="1292662"/>
          </a:xfrm>
        </p:spPr>
        <p:txBody>
          <a:bodyPr/>
          <a:lstStyle/>
          <a:p>
            <a:pPr algn="ctr"/>
            <a:r>
              <a:rPr lang="en-US" sz="2800" dirty="0"/>
              <a:t>To asses the impact of process improvement practices</a:t>
            </a:r>
            <a:endParaRPr lang="en-IN" sz="2800" dirty="0"/>
          </a:p>
        </p:txBody>
      </p:sp>
    </p:spTree>
    <p:custDataLst>
      <p:tags r:id="rId1"/>
    </p:custDataLst>
  </p:cSld>
  <p:clrMapOvr>
    <a:masterClrMapping/>
  </p:clrMapOvr>
  <p:transition spd="slow">
    <p:wipe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P-3  Process Capability (</a:t>
            </a:r>
            <a:r>
              <a:rPr lang="en-US" sz="2000" dirty="0" err="1"/>
              <a:t>Cp</a:t>
            </a:r>
            <a:r>
              <a:rPr lang="en-US" sz="2000" dirty="0"/>
              <a:t>/</a:t>
            </a:r>
            <a:r>
              <a:rPr lang="en-US" sz="2000" dirty="0" err="1"/>
              <a:t>Cpk</a:t>
            </a:r>
            <a:r>
              <a:rPr lang="en-US" sz="2000" dirty="0"/>
              <a:t>)</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concept of </a:t>
            </a:r>
            <a:r>
              <a:rPr lang="en-US" sz="1050" dirty="0" err="1">
                <a:solidFill>
                  <a:schemeClr val="bg1"/>
                </a:solidFill>
              </a:rPr>
              <a:t>Cp</a:t>
            </a:r>
            <a:r>
              <a:rPr lang="en-US" sz="1050" dirty="0">
                <a:solidFill>
                  <a:schemeClr val="bg1"/>
                </a:solidFill>
              </a:rPr>
              <a:t>/</a:t>
            </a:r>
            <a:r>
              <a:rPr lang="en-US" sz="1050" dirty="0" err="1">
                <a:solidFill>
                  <a:schemeClr val="bg1"/>
                </a:solidFill>
              </a:rPr>
              <a:t>Cpk</a:t>
            </a:r>
            <a:r>
              <a:rPr lang="en-US" sz="1050" dirty="0">
                <a:solidFill>
                  <a:schemeClr val="bg1"/>
                </a:solidFill>
              </a:rPr>
              <a:t> value</a:t>
            </a:r>
          </a:p>
        </p:txBody>
      </p:sp>
      <p:sp>
        <p:nvSpPr>
          <p:cNvPr id="42" name="Rectangle 41"/>
          <p:cNvSpPr/>
          <p:nvPr/>
        </p:nvSpPr>
        <p:spPr>
          <a:xfrm>
            <a:off x="2403080" y="1280675"/>
            <a:ext cx="155921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30%-50% CQAs have </a:t>
            </a:r>
            <a:r>
              <a:rPr lang="en-US" sz="1050" dirty="0" err="1">
                <a:solidFill>
                  <a:schemeClr val="bg1"/>
                </a:solidFill>
              </a:rPr>
              <a:t>Cpk</a:t>
            </a:r>
            <a:r>
              <a:rPr lang="en-US" sz="1050" dirty="0">
                <a:solidFill>
                  <a:schemeClr val="bg1"/>
                </a:solidFill>
              </a:rPr>
              <a:t> value of &gt;1.0</a:t>
            </a:r>
          </a:p>
        </p:txBody>
      </p:sp>
      <p:sp>
        <p:nvSpPr>
          <p:cNvPr id="43" name="Rectangle 42"/>
          <p:cNvSpPr/>
          <p:nvPr/>
        </p:nvSpPr>
        <p:spPr>
          <a:xfrm>
            <a:off x="4027076" y="1280675"/>
            <a:ext cx="159055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50%-75% CQAs have </a:t>
            </a:r>
            <a:r>
              <a:rPr lang="en-US" sz="1050" dirty="0" err="1">
                <a:solidFill>
                  <a:schemeClr val="bg1"/>
                </a:solidFill>
              </a:rPr>
              <a:t>Cpk</a:t>
            </a:r>
            <a:r>
              <a:rPr lang="en-US" sz="1050" dirty="0">
                <a:solidFill>
                  <a:schemeClr val="bg1"/>
                </a:solidFill>
              </a:rPr>
              <a:t> value of &gt;1.0</a:t>
            </a:r>
          </a:p>
        </p:txBody>
      </p:sp>
      <p:sp>
        <p:nvSpPr>
          <p:cNvPr id="44" name="Rectangle 43"/>
          <p:cNvSpPr/>
          <p:nvPr/>
        </p:nvSpPr>
        <p:spPr>
          <a:xfrm>
            <a:off x="5686827" y="1280675"/>
            <a:ext cx="1645635"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75%-95% CQAs have </a:t>
            </a:r>
            <a:r>
              <a:rPr lang="en-US" sz="1050" dirty="0" err="1">
                <a:solidFill>
                  <a:schemeClr val="bg1"/>
                </a:solidFill>
              </a:rPr>
              <a:t>Cpk</a:t>
            </a:r>
            <a:r>
              <a:rPr lang="en-US" sz="1050" dirty="0">
                <a:solidFill>
                  <a:schemeClr val="bg1"/>
                </a:solidFill>
              </a:rPr>
              <a:t> value of &gt;1.0</a:t>
            </a:r>
          </a:p>
        </p:txBody>
      </p:sp>
      <p:sp>
        <p:nvSpPr>
          <p:cNvPr id="45" name="Rectangle 44"/>
          <p:cNvSpPr/>
          <p:nvPr/>
        </p:nvSpPr>
        <p:spPr>
          <a:xfrm>
            <a:off x="7398315" y="1280675"/>
            <a:ext cx="1597237"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&gt;95% CQAs have </a:t>
            </a:r>
            <a:r>
              <a:rPr lang="en-US" sz="1050" dirty="0" err="1">
                <a:solidFill>
                  <a:schemeClr val="bg1"/>
                </a:solidFill>
              </a:rPr>
              <a:t>Cpk</a:t>
            </a:r>
            <a:r>
              <a:rPr lang="en-US" sz="1050" dirty="0">
                <a:solidFill>
                  <a:schemeClr val="bg1"/>
                </a:solidFill>
              </a:rPr>
              <a:t> value of &gt;1.0</a:t>
            </a:r>
          </a:p>
        </p:txBody>
      </p:sp>
      <p:sp>
        <p:nvSpPr>
          <p:cNvPr id="46" name="Rectangle 45"/>
          <p:cNvSpPr/>
          <p:nvPr/>
        </p:nvSpPr>
        <p:spPr>
          <a:xfrm>
            <a:off x="99267" y="1240603"/>
            <a:ext cx="707596" cy="473186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46554" y="1361168"/>
            <a:ext cx="8042275" cy="3692525"/>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In-house Quality</a:t>
            </a:r>
          </a:p>
          <a:p>
            <a:r>
              <a:rPr lang="en-US" sz="2400" dirty="0"/>
              <a:t>     2. Field Performance Quality</a:t>
            </a:r>
          </a:p>
          <a:p>
            <a:r>
              <a:rPr lang="en-US" sz="2400" dirty="0"/>
              <a:t>     3. Scrap Reduction</a:t>
            </a:r>
          </a:p>
          <a:p>
            <a:r>
              <a:rPr lang="en-US" sz="2400" dirty="0"/>
              <a:t>     4. Process Capability (Cp/Cpk)</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sz="2000" dirty="0"/>
              <a:t>Methodology </a:t>
            </a:r>
            <a:r>
              <a:rPr lang="en-US" sz="2000" dirty="0"/>
              <a:t>–</a:t>
            </a:r>
            <a:r>
              <a:rPr lang="en-IN" sz="2000" dirty="0"/>
              <a:t> key components </a:t>
            </a:r>
          </a:p>
        </p:txBody>
      </p:sp>
      <p:sp>
        <p:nvSpPr>
          <p:cNvPr id="3" name="Rectangle 2"/>
          <p:cNvSpPr txBox="1"/>
          <p:nvPr>
            <p:custDataLst>
              <p:tags r:id="rId2"/>
            </p:custDataLst>
          </p:nvPr>
        </p:nvSpPr>
        <p:spPr>
          <a:xfrm>
            <a:off x="1638300" y="998220"/>
            <a:ext cx="1575195" cy="1522292"/>
          </a:xfrm>
          <a:prstGeom prst="rect">
            <a:avLst/>
          </a:prstGeom>
          <a:solidFill>
            <a:schemeClr val="accent3"/>
          </a:solidFill>
          <a:ln w="9525">
            <a:noFill/>
            <a:miter lim="800000"/>
          </a:ln>
          <a:effectLst>
            <a:outerShdw blurRad="50800" dist="38100" dir="2700000" algn="tl" rotWithShape="0">
              <a:prstClr val="black">
                <a:alpha val="40000"/>
              </a:prstClr>
            </a:outerShdw>
          </a:effectLst>
        </p:spPr>
        <p:txBody>
          <a:bodyPr vert="horz" wrap="square" lIns="54357" tIns="23011" rIns="54357" bIns="23011"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690" b="1" dirty="0">
                <a:solidFill>
                  <a:srgbClr val="FFFFFF"/>
                </a:solidFill>
              </a:rPr>
              <a:t>Awareness </a:t>
            </a:r>
          </a:p>
          <a:p>
            <a:pPr>
              <a:buClr>
                <a:srgbClr val="000000"/>
              </a:buClr>
            </a:pPr>
            <a:r>
              <a:rPr lang="en-GB" sz="1690" b="1" dirty="0">
                <a:solidFill>
                  <a:srgbClr val="FFFFFF"/>
                </a:solidFill>
              </a:rPr>
              <a:t>and </a:t>
            </a:r>
          </a:p>
          <a:p>
            <a:pPr>
              <a:buClr>
                <a:srgbClr val="000000"/>
              </a:buClr>
            </a:pPr>
            <a:r>
              <a:rPr lang="en-GB" sz="1690" b="1" dirty="0">
                <a:solidFill>
                  <a:srgbClr val="FFFFFF"/>
                </a:solidFill>
              </a:rPr>
              <a:t>Training</a:t>
            </a:r>
          </a:p>
        </p:txBody>
      </p:sp>
      <p:sp>
        <p:nvSpPr>
          <p:cNvPr id="9" name="TextBox 8"/>
          <p:cNvSpPr txBox="1"/>
          <p:nvPr/>
        </p:nvSpPr>
        <p:spPr>
          <a:xfrm>
            <a:off x="3275276" y="998220"/>
            <a:ext cx="5684494" cy="1548796"/>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square" lIns="54357" tIns="21745" rIns="54357" bIns="21745"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marL="215900" lvl="1" indent="-215900">
              <a:spcBef>
                <a:spcPts val="200"/>
              </a:spcBef>
              <a:buClr>
                <a:srgbClr val="000000"/>
              </a:buClr>
            </a:pPr>
            <a:r>
              <a:rPr lang="en-US" sz="1600" dirty="0">
                <a:solidFill>
                  <a:srgbClr val="000000"/>
                </a:solidFill>
              </a:rPr>
              <a:t>Awareness </a:t>
            </a:r>
            <a:r>
              <a:rPr lang="en-US" sz="1600" dirty="0" err="1">
                <a:solidFill>
                  <a:srgbClr val="000000"/>
                </a:solidFill>
              </a:rPr>
              <a:t>Programmes</a:t>
            </a:r>
            <a:r>
              <a:rPr lang="en-US" sz="1600" dirty="0">
                <a:solidFill>
                  <a:srgbClr val="000000"/>
                </a:solidFill>
              </a:rPr>
              <a:t> through Implementing Agencies like QCI, NPC, Chambers, MSME-DIs, MSME Technology Centers, Industry Associations, BEE, etc.</a:t>
            </a:r>
          </a:p>
          <a:p>
            <a:pPr marL="215900" lvl="1" indent="-215900">
              <a:spcBef>
                <a:spcPts val="200"/>
              </a:spcBef>
              <a:buClr>
                <a:srgbClr val="000000"/>
              </a:buClr>
            </a:pPr>
            <a:r>
              <a:rPr lang="en-US" sz="1600" dirty="0">
                <a:solidFill>
                  <a:srgbClr val="000000"/>
                </a:solidFill>
              </a:rPr>
              <a:t>Training &amp; Certification of eligible Master Trainers, Assessors and Consultants</a:t>
            </a:r>
          </a:p>
          <a:p>
            <a:pPr marL="215900" lvl="1" indent="-215900">
              <a:spcBef>
                <a:spcPts val="200"/>
              </a:spcBef>
              <a:buClr>
                <a:srgbClr val="000000"/>
              </a:buClr>
            </a:pPr>
            <a:r>
              <a:rPr lang="en-US" sz="1600" dirty="0">
                <a:solidFill>
                  <a:srgbClr val="000000"/>
                </a:solidFill>
              </a:rPr>
              <a:t>To develop e-learning modules for capability building</a:t>
            </a:r>
            <a:endParaRPr lang="en-GB" sz="1600" dirty="0">
              <a:solidFill>
                <a:srgbClr val="000000"/>
              </a:solidFill>
            </a:endParaRPr>
          </a:p>
        </p:txBody>
      </p:sp>
      <p:sp>
        <p:nvSpPr>
          <p:cNvPr id="6" name="Rectangle 2"/>
          <p:cNvSpPr txBox="1"/>
          <p:nvPr>
            <p:custDataLst>
              <p:tags r:id="rId3"/>
            </p:custDataLst>
          </p:nvPr>
        </p:nvSpPr>
        <p:spPr>
          <a:xfrm>
            <a:off x="1638300" y="2604503"/>
            <a:ext cx="1575195" cy="1365829"/>
          </a:xfrm>
          <a:prstGeom prst="rect">
            <a:avLst/>
          </a:prstGeom>
          <a:solidFill>
            <a:schemeClr val="accent3"/>
          </a:solidFill>
          <a:ln w="9525">
            <a:noFill/>
            <a:miter lim="800000"/>
          </a:ln>
          <a:effectLst>
            <a:outerShdw blurRad="50800" dist="38100" dir="2700000" algn="tl" rotWithShape="0">
              <a:prstClr val="black">
                <a:alpha val="40000"/>
              </a:prstClr>
            </a:outerShdw>
          </a:effectLst>
        </p:spPr>
        <p:txBody>
          <a:bodyPr vert="horz" wrap="square" lIns="54357" tIns="23011" rIns="54357" bIns="23011"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690" b="1" dirty="0">
                <a:solidFill>
                  <a:srgbClr val="FFFFFF"/>
                </a:solidFill>
              </a:rPr>
              <a:t>Third party </a:t>
            </a:r>
            <a:br>
              <a:rPr lang="en-GB" sz="1690" b="1" dirty="0">
                <a:solidFill>
                  <a:srgbClr val="FFFFFF"/>
                </a:solidFill>
              </a:rPr>
            </a:br>
            <a:r>
              <a:rPr lang="en-GB" sz="1690" b="1" dirty="0">
                <a:solidFill>
                  <a:srgbClr val="FFFFFF"/>
                </a:solidFill>
              </a:rPr>
              <a:t>site-assessment</a:t>
            </a:r>
          </a:p>
        </p:txBody>
      </p:sp>
      <p:sp>
        <p:nvSpPr>
          <p:cNvPr id="10" name="TextBox 9"/>
          <p:cNvSpPr txBox="1"/>
          <p:nvPr/>
        </p:nvSpPr>
        <p:spPr>
          <a:xfrm>
            <a:off x="3275276" y="2604503"/>
            <a:ext cx="5684494" cy="1365829"/>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square" lIns="54357" tIns="21745" rIns="54357" bIns="21745"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marL="215900" lvl="1" indent="-215900">
              <a:spcBef>
                <a:spcPts val="200"/>
              </a:spcBef>
              <a:buClr>
                <a:srgbClr val="000000"/>
              </a:buClr>
            </a:pPr>
            <a:r>
              <a:rPr lang="en-US" sz="1600" dirty="0">
                <a:solidFill>
                  <a:srgbClr val="000000"/>
                </a:solidFill>
              </a:rPr>
              <a:t>Assessments by </a:t>
            </a:r>
            <a:r>
              <a:rPr lang="en-US" sz="1600" b="1" dirty="0">
                <a:solidFill>
                  <a:srgbClr val="000000"/>
                </a:solidFill>
              </a:rPr>
              <a:t>Certified</a:t>
            </a:r>
            <a:r>
              <a:rPr lang="en-US" sz="1600" dirty="0">
                <a:solidFill>
                  <a:srgbClr val="000000"/>
                </a:solidFill>
              </a:rPr>
              <a:t> Assessors of </a:t>
            </a:r>
            <a:r>
              <a:rPr lang="en-US" sz="1600" b="1" dirty="0">
                <a:solidFill>
                  <a:srgbClr val="000000"/>
                </a:solidFill>
              </a:rPr>
              <a:t>accredited</a:t>
            </a:r>
            <a:r>
              <a:rPr lang="en-US" sz="1600" dirty="0">
                <a:solidFill>
                  <a:srgbClr val="000000"/>
                </a:solidFill>
              </a:rPr>
              <a:t> Credit Rating Agencies, and other accredited agencies etc.</a:t>
            </a:r>
          </a:p>
          <a:p>
            <a:pPr marL="215900" lvl="1" indent="-215900">
              <a:spcBef>
                <a:spcPts val="200"/>
              </a:spcBef>
              <a:buClr>
                <a:srgbClr val="000000"/>
              </a:buClr>
            </a:pPr>
            <a:r>
              <a:rPr lang="en-US" sz="1600" dirty="0">
                <a:solidFill>
                  <a:srgbClr val="000000"/>
                </a:solidFill>
              </a:rPr>
              <a:t>Online auto-allocation of assessors and monitoring of Assessment process</a:t>
            </a:r>
          </a:p>
          <a:p>
            <a:pPr marL="215900" lvl="1" indent="-215900">
              <a:spcBef>
                <a:spcPts val="200"/>
              </a:spcBef>
              <a:buClr>
                <a:srgbClr val="000000"/>
              </a:buClr>
            </a:pPr>
            <a:r>
              <a:rPr lang="en-US" sz="1600" dirty="0">
                <a:solidFill>
                  <a:srgbClr val="000000"/>
                </a:solidFill>
              </a:rPr>
              <a:t>Web App based Site-Assessments</a:t>
            </a:r>
            <a:endParaRPr lang="en-GB" sz="1600" dirty="0">
              <a:solidFill>
                <a:srgbClr val="000000"/>
              </a:solidFill>
            </a:endParaRPr>
          </a:p>
        </p:txBody>
      </p:sp>
      <p:sp>
        <p:nvSpPr>
          <p:cNvPr id="7" name="Rectangle 2"/>
          <p:cNvSpPr txBox="1"/>
          <p:nvPr>
            <p:custDataLst>
              <p:tags r:id="rId4"/>
            </p:custDataLst>
          </p:nvPr>
        </p:nvSpPr>
        <p:spPr>
          <a:xfrm>
            <a:off x="1638300" y="4027819"/>
            <a:ext cx="1575195" cy="1445329"/>
          </a:xfrm>
          <a:prstGeom prst="rect">
            <a:avLst/>
          </a:prstGeom>
          <a:solidFill>
            <a:schemeClr val="accent3"/>
          </a:solidFill>
          <a:ln w="9525">
            <a:noFill/>
            <a:miter lim="800000"/>
          </a:ln>
          <a:effectLst>
            <a:outerShdw blurRad="50800" dist="38100" dir="2700000" algn="tl" rotWithShape="0">
              <a:prstClr val="black">
                <a:alpha val="40000"/>
              </a:prstClr>
            </a:outerShdw>
          </a:effectLst>
        </p:spPr>
        <p:txBody>
          <a:bodyPr vert="horz" wrap="square" lIns="54357" tIns="23011" rIns="54357" bIns="23011"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US" sz="1690" b="1" dirty="0">
                <a:solidFill>
                  <a:srgbClr val="FFFFFF"/>
                </a:solidFill>
              </a:rPr>
              <a:t>Third party consultancy (gap analysis and handholding)</a:t>
            </a:r>
          </a:p>
        </p:txBody>
      </p:sp>
      <p:sp>
        <p:nvSpPr>
          <p:cNvPr id="11" name="TextBox 10"/>
          <p:cNvSpPr txBox="1"/>
          <p:nvPr/>
        </p:nvSpPr>
        <p:spPr>
          <a:xfrm>
            <a:off x="3275276" y="4027819"/>
            <a:ext cx="5684494" cy="1445329"/>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square" lIns="54357" tIns="21745" rIns="54357" bIns="21745"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marL="215900" lvl="1" indent="-215900">
              <a:spcBef>
                <a:spcPts val="200"/>
              </a:spcBef>
              <a:buClr>
                <a:srgbClr val="000000"/>
              </a:buClr>
            </a:pPr>
            <a:r>
              <a:rPr lang="en-US" sz="1600" dirty="0">
                <a:solidFill>
                  <a:srgbClr val="000000"/>
                </a:solidFill>
              </a:rPr>
              <a:t>Consultancy by </a:t>
            </a:r>
            <a:r>
              <a:rPr lang="en-US" sz="1600" b="1" dirty="0">
                <a:solidFill>
                  <a:srgbClr val="000000"/>
                </a:solidFill>
              </a:rPr>
              <a:t>Certified </a:t>
            </a:r>
            <a:r>
              <a:rPr lang="en-US" sz="1600" dirty="0">
                <a:solidFill>
                  <a:srgbClr val="000000"/>
                </a:solidFill>
              </a:rPr>
              <a:t>Consultants</a:t>
            </a:r>
            <a:r>
              <a:rPr lang="en-US" sz="1600" b="1" dirty="0">
                <a:solidFill>
                  <a:srgbClr val="000000"/>
                </a:solidFill>
              </a:rPr>
              <a:t> </a:t>
            </a:r>
            <a:r>
              <a:rPr lang="en-US" sz="1600" dirty="0">
                <a:solidFill>
                  <a:srgbClr val="000000"/>
                </a:solidFill>
              </a:rPr>
              <a:t>of </a:t>
            </a:r>
            <a:r>
              <a:rPr lang="en-US" sz="1600" b="1" dirty="0">
                <a:solidFill>
                  <a:srgbClr val="000000"/>
                </a:solidFill>
              </a:rPr>
              <a:t>empanelled </a:t>
            </a:r>
            <a:r>
              <a:rPr lang="en-US" sz="1600" dirty="0">
                <a:solidFill>
                  <a:srgbClr val="000000"/>
                </a:solidFill>
              </a:rPr>
              <a:t>Consulting Agencies/Bodies</a:t>
            </a:r>
            <a:r>
              <a:rPr lang="en-US" sz="1600" b="1" dirty="0">
                <a:solidFill>
                  <a:srgbClr val="000000"/>
                </a:solidFill>
              </a:rPr>
              <a:t>,</a:t>
            </a:r>
            <a:r>
              <a:rPr lang="en-US" sz="1600" dirty="0">
                <a:solidFill>
                  <a:srgbClr val="000000"/>
                </a:solidFill>
              </a:rPr>
              <a:t> and Individual Consultants</a:t>
            </a:r>
          </a:p>
          <a:p>
            <a:pPr marL="215900" lvl="1" indent="-215900">
              <a:spcBef>
                <a:spcPts val="200"/>
              </a:spcBef>
              <a:buClr>
                <a:srgbClr val="000000"/>
              </a:buClr>
            </a:pPr>
            <a:r>
              <a:rPr lang="en-US" sz="1600" dirty="0">
                <a:solidFill>
                  <a:srgbClr val="000000"/>
                </a:solidFill>
              </a:rPr>
              <a:t>Allocation of consultants and monitoring of Consulting process</a:t>
            </a:r>
          </a:p>
          <a:p>
            <a:pPr marL="215900" lvl="1" indent="-215900">
              <a:spcBef>
                <a:spcPts val="200"/>
              </a:spcBef>
              <a:buClr>
                <a:srgbClr val="000000"/>
              </a:buClr>
            </a:pPr>
            <a:r>
              <a:rPr lang="en-US" sz="1600" dirty="0">
                <a:solidFill>
                  <a:srgbClr val="000000"/>
                </a:solidFill>
              </a:rPr>
              <a:t>App based reporting of Site-Visits</a:t>
            </a:r>
            <a:endParaRPr lang="en-GB" sz="1600" dirty="0">
              <a:solidFill>
                <a:srgbClr val="000000"/>
              </a:solidFill>
            </a:endParaRPr>
          </a:p>
        </p:txBody>
      </p:sp>
      <p:sp>
        <p:nvSpPr>
          <p:cNvPr id="8" name="Rectangle 2"/>
          <p:cNvSpPr txBox="1"/>
          <p:nvPr>
            <p:custDataLst>
              <p:tags r:id="rId5"/>
            </p:custDataLst>
          </p:nvPr>
        </p:nvSpPr>
        <p:spPr>
          <a:xfrm>
            <a:off x="1638300" y="5525391"/>
            <a:ext cx="1575195" cy="649927"/>
          </a:xfrm>
          <a:prstGeom prst="rect">
            <a:avLst/>
          </a:prstGeom>
          <a:solidFill>
            <a:schemeClr val="accent3"/>
          </a:solidFill>
          <a:ln w="9525">
            <a:noFill/>
            <a:miter lim="800000"/>
          </a:ln>
          <a:effectLst>
            <a:outerShdw blurRad="50800" dist="38100" dir="2700000" algn="tl" rotWithShape="0">
              <a:prstClr val="black">
                <a:alpha val="40000"/>
              </a:prstClr>
            </a:outerShdw>
          </a:effectLst>
        </p:spPr>
        <p:txBody>
          <a:bodyPr vert="horz" wrap="square" lIns="54357" tIns="23011" rIns="54357" bIns="23011"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690" b="1" dirty="0">
                <a:solidFill>
                  <a:srgbClr val="FFFFFF"/>
                </a:solidFill>
              </a:rPr>
              <a:t>Certification</a:t>
            </a:r>
          </a:p>
        </p:txBody>
      </p:sp>
      <p:sp>
        <p:nvSpPr>
          <p:cNvPr id="12" name="TextBox 11"/>
          <p:cNvSpPr txBox="1"/>
          <p:nvPr/>
        </p:nvSpPr>
        <p:spPr>
          <a:xfrm>
            <a:off x="3275276" y="5525390"/>
            <a:ext cx="5684494" cy="649927"/>
          </a:xfrm>
          <a:prstGeom prst="rect">
            <a:avLst/>
          </a:prstGeom>
          <a:solidFill>
            <a:schemeClr val="accent1"/>
          </a:solidFill>
          <a:ln w="9525">
            <a:noFill/>
            <a:miter lim="800000"/>
          </a:ln>
          <a:effectLst>
            <a:outerShdw blurRad="50800" dist="38100" dir="2700000" algn="tl" rotWithShape="0">
              <a:prstClr val="black">
                <a:alpha val="40000"/>
              </a:prstClr>
            </a:outerShdw>
          </a:effectLst>
        </p:spPr>
        <p:txBody>
          <a:bodyPr vert="horz" wrap="square" lIns="54357" tIns="21745" rIns="54357" bIns="21745" numCol="1" anchor="ctr" anchorCtr="0" compatLnSpc="1">
            <a:no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marL="215900" lvl="1" indent="-215900">
              <a:spcBef>
                <a:spcPts val="200"/>
              </a:spcBef>
              <a:buClr>
                <a:srgbClr val="000000"/>
              </a:buClr>
            </a:pPr>
            <a:r>
              <a:rPr lang="en-US" sz="1600" dirty="0">
                <a:solidFill>
                  <a:srgbClr val="000000"/>
                </a:solidFill>
              </a:rPr>
              <a:t>Final Rating and Certificates to be issued by </a:t>
            </a:r>
            <a:r>
              <a:rPr lang="en-US" sz="1600" dirty="0" err="1">
                <a:solidFill>
                  <a:srgbClr val="000000"/>
                </a:solidFill>
              </a:rPr>
              <a:t>QCI</a:t>
            </a:r>
            <a:endParaRPr lang="en-GB" sz="1600" dirty="0">
              <a:solidFill>
                <a:srgbClr val="000000"/>
              </a:solidFill>
            </a:endParaRPr>
          </a:p>
        </p:txBody>
      </p:sp>
      <p:pic>
        <p:nvPicPr>
          <p:cNvPr id="5" name="Picture 4"/>
          <p:cNvPicPr>
            <a:picLocks noChangeAspect="1"/>
          </p:cNvPicPr>
          <p:nvPr/>
        </p:nvPicPr>
        <p:blipFill>
          <a:blip r:embed="rId8"/>
          <a:stretch>
            <a:fillRect/>
          </a:stretch>
        </p:blipFill>
        <p:spPr>
          <a:xfrm>
            <a:off x="373380" y="1037296"/>
            <a:ext cx="1203139" cy="1483216"/>
          </a:xfrm>
          <a:prstGeom prst="rect">
            <a:avLst/>
          </a:prstGeom>
        </p:spPr>
      </p:pic>
      <p:pic>
        <p:nvPicPr>
          <p:cNvPr id="13" name="Picture 12"/>
          <p:cNvPicPr>
            <a:picLocks noChangeAspect="1"/>
          </p:cNvPicPr>
          <p:nvPr/>
        </p:nvPicPr>
        <p:blipFill rotWithShape="1">
          <a:blip r:embed="rId9"/>
          <a:srcRect l="7433" r="16675"/>
          <a:stretch>
            <a:fillRect/>
          </a:stretch>
        </p:blipFill>
        <p:spPr>
          <a:xfrm>
            <a:off x="373380" y="2743200"/>
            <a:ext cx="1203139" cy="1227132"/>
          </a:xfrm>
          <a:prstGeom prst="rect">
            <a:avLst/>
          </a:prstGeom>
        </p:spPr>
      </p:pic>
      <p:pic>
        <p:nvPicPr>
          <p:cNvPr id="14" name="Picture 13"/>
          <p:cNvPicPr>
            <a:picLocks noChangeAspect="1"/>
          </p:cNvPicPr>
          <p:nvPr/>
        </p:nvPicPr>
        <p:blipFill>
          <a:blip r:embed="rId10"/>
          <a:stretch>
            <a:fillRect/>
          </a:stretch>
        </p:blipFill>
        <p:spPr>
          <a:xfrm>
            <a:off x="373380" y="4027818"/>
            <a:ext cx="1219198" cy="1445329"/>
          </a:xfrm>
          <a:prstGeom prst="rect">
            <a:avLst/>
          </a:prstGeom>
        </p:spPr>
      </p:pic>
      <p:pic>
        <p:nvPicPr>
          <p:cNvPr id="15" name="Picture 14"/>
          <p:cNvPicPr>
            <a:picLocks noChangeAspect="1"/>
          </p:cNvPicPr>
          <p:nvPr/>
        </p:nvPicPr>
        <p:blipFill>
          <a:blip r:embed="rId11"/>
          <a:stretch>
            <a:fillRect/>
          </a:stretch>
        </p:blipFill>
        <p:spPr>
          <a:xfrm>
            <a:off x="373380" y="5473148"/>
            <a:ext cx="1214274" cy="668484"/>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6" grpId="0" animBg="1"/>
      <p:bldP spid="10" grpId="0" animBg="1"/>
      <p:bldP spid="7" grpId="0" animBg="1"/>
      <p:bldP spid="11" grpId="0" animBg="1"/>
      <p:bldP spid="8" grpId="0" animBg="1"/>
      <p:bldP spid="1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3962" y="3154424"/>
            <a:ext cx="5096898" cy="492443"/>
          </a:xfrm>
        </p:spPr>
        <p:txBody>
          <a:bodyPr>
            <a:normAutofit fontScale="90000"/>
          </a:bodyPr>
          <a:lstStyle/>
          <a:p>
            <a:pPr algn="ctr"/>
            <a:r>
              <a:rPr lang="en-US" dirty="0">
                <a:latin typeface="+mn-lt"/>
                <a:ea typeface="Batang" panose="02030600000101010101" pitchFamily="18" charset="-127"/>
              </a:rPr>
              <a:t>Environment  Management</a:t>
            </a:r>
            <a:endParaRPr lang="en-IN" dirty="0">
              <a:latin typeface="+mn-lt"/>
            </a:endParaRPr>
          </a:p>
        </p:txBody>
      </p:sp>
      <p:sp>
        <p:nvSpPr>
          <p:cNvPr id="3" name="Rectangle 2"/>
          <p:cNvSpPr/>
          <p:nvPr/>
        </p:nvSpPr>
        <p:spPr>
          <a:xfrm>
            <a:off x="2093962" y="2816678"/>
            <a:ext cx="5096898" cy="97971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err="1">
              <a:solidFill>
                <a:schemeClr val="tx1"/>
              </a:solidFill>
            </a:endParaRPr>
          </a:p>
        </p:txBody>
      </p:sp>
    </p:spTree>
    <p:custDataLst>
      <p:tags r:id="rId1"/>
    </p:custDataLst>
  </p:cSld>
  <p:clrMapOvr>
    <a:masterClrMapping/>
  </p:clrMapOvr>
  <p:transition spd="slow">
    <p:wipe dir="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8288" y="1195921"/>
            <a:ext cx="5466283" cy="430887"/>
          </a:xfrm>
        </p:spPr>
        <p:txBody>
          <a:bodyPr anchor="ctr"/>
          <a:lstStyle/>
          <a:p>
            <a:pPr algn="ctr"/>
            <a:r>
              <a:rPr lang="en-US" sz="2800" dirty="0"/>
              <a:t>Environment Management</a:t>
            </a:r>
            <a:endParaRPr lang="en-IN" sz="2800" dirty="0"/>
          </a:p>
        </p:txBody>
      </p:sp>
      <p:graphicFrame>
        <p:nvGraphicFramePr>
          <p:cNvPr id="5" name="Content Placeholder 4"/>
          <p:cNvGraphicFramePr>
            <a:graphicFrameLocks noGrp="1"/>
          </p:cNvGraphicFramePr>
          <p:nvPr>
            <p:ph idx="4294967295"/>
          </p:nvPr>
        </p:nvGraphicFramePr>
        <p:xfrm>
          <a:off x="1382490" y="2132710"/>
          <a:ext cx="6226813" cy="2754976"/>
        </p:xfrm>
        <a:graphic>
          <a:graphicData uri="http://schemas.openxmlformats.org/drawingml/2006/table">
            <a:tbl>
              <a:tblPr firstRow="1" bandRow="1">
                <a:tableStyleId>{0660B408-B3CF-4A94-85FC-2B1E0A45F4A2}</a:tableStyleId>
              </a:tblPr>
              <a:tblGrid>
                <a:gridCol w="389214">
                  <a:extLst>
                    <a:ext uri="{9D8B030D-6E8A-4147-A177-3AD203B41FA5}">
                      <a16:colId xmlns:a16="http://schemas.microsoft.com/office/drawing/2014/main" val="20000"/>
                    </a:ext>
                  </a:extLst>
                </a:gridCol>
                <a:gridCol w="1132895">
                  <a:extLst>
                    <a:ext uri="{9D8B030D-6E8A-4147-A177-3AD203B41FA5}">
                      <a16:colId xmlns:a16="http://schemas.microsoft.com/office/drawing/2014/main" val="20001"/>
                    </a:ext>
                  </a:extLst>
                </a:gridCol>
                <a:gridCol w="4704704">
                  <a:extLst>
                    <a:ext uri="{9D8B030D-6E8A-4147-A177-3AD203B41FA5}">
                      <a16:colId xmlns:a16="http://schemas.microsoft.com/office/drawing/2014/main" val="20002"/>
                    </a:ext>
                  </a:extLst>
                </a:gridCol>
              </a:tblGrid>
              <a:tr h="344372">
                <a:tc>
                  <a:txBody>
                    <a:bodyPr/>
                    <a:lstStyle/>
                    <a:p>
                      <a:pPr algn="ctr"/>
                      <a:r>
                        <a:rPr lang="en-US" sz="1500" dirty="0"/>
                        <a:t>#</a:t>
                      </a:r>
                      <a:endParaRPr lang="en-IN" sz="15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Clause</a:t>
                      </a:r>
                      <a:endParaRPr lang="en-IN" sz="15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Topic</a:t>
                      </a:r>
                      <a:endParaRPr lang="en-IN" sz="150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4372">
                <a:tc>
                  <a:txBody>
                    <a:bodyPr/>
                    <a:lstStyle/>
                    <a:p>
                      <a:pPr algn="ctr"/>
                      <a:r>
                        <a:rPr lang="en-US" sz="1500" dirty="0"/>
                        <a:t>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3" action="ppaction://hlinksldjump"/>
                        </a:rPr>
                        <a:t>F-1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3" action="ppaction://hlinksldjump"/>
                        </a:rPr>
                        <a:t>Technology Selection &amp; Upgradation</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4372">
                <a:tc>
                  <a:txBody>
                    <a:bodyPr/>
                    <a:lstStyle/>
                    <a:p>
                      <a:pPr algn="ctr"/>
                      <a:r>
                        <a:rPr lang="en-US" sz="1500" dirty="0"/>
                        <a:t>2</a:t>
                      </a:r>
                      <a:endParaRPr lang="en-IN" sz="15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4" action="ppaction://hlinksldjump"/>
                        </a:rPr>
                        <a:t>F-2</a:t>
                      </a:r>
                      <a:endParaRPr lang="en-IN" sz="15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4" action="ppaction://hlinksldjump"/>
                        </a:rPr>
                        <a:t>System for abatement of effluents, emissions </a:t>
                      </a:r>
                      <a:r>
                        <a:rPr lang="en-US" sz="1500" dirty="0" err="1">
                          <a:hlinkClick r:id="rId4" action="ppaction://hlinksldjump"/>
                        </a:rPr>
                        <a:t>etc</a:t>
                      </a:r>
                      <a:endParaRPr lang="en-IN" sz="150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4372">
                <a:tc>
                  <a:txBody>
                    <a:bodyPr/>
                    <a:lstStyle/>
                    <a:p>
                      <a:pPr algn="ctr"/>
                      <a:r>
                        <a:rPr lang="en-US" sz="1500" dirty="0"/>
                        <a:t>3</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5" action="ppaction://hlinksldjump"/>
                        </a:rPr>
                        <a:t>G-1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5" action="ppaction://hlinksldjump"/>
                        </a:rPr>
                        <a:t>Environment Protection Equipment</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4372">
                <a:tc>
                  <a:txBody>
                    <a:bodyPr/>
                    <a:lstStyle/>
                    <a:p>
                      <a:pPr algn="ctr"/>
                      <a:r>
                        <a:rPr lang="en-US" sz="1500" dirty="0"/>
                        <a:t>4</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6" action="ppaction://hlinksldjump"/>
                        </a:rPr>
                        <a:t>H-1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6" action="ppaction://hlinksldjump"/>
                        </a:rPr>
                        <a:t>Planned Maintenance of</a:t>
                      </a:r>
                      <a:r>
                        <a:rPr lang="en-US" sz="1500" baseline="0" dirty="0">
                          <a:hlinkClick r:id="rId6" action="ppaction://hlinksldjump"/>
                        </a:rPr>
                        <a:t> </a:t>
                      </a:r>
                      <a:r>
                        <a:rPr lang="en-US" sz="1500" baseline="0" dirty="0" err="1">
                          <a:hlinkClick r:id="rId6" action="ppaction://hlinksldjump"/>
                        </a:rPr>
                        <a:t>env</a:t>
                      </a:r>
                      <a:r>
                        <a:rPr lang="en-US" sz="1500" baseline="0" dirty="0">
                          <a:hlinkClick r:id="rId6" action="ppaction://hlinksldjump"/>
                        </a:rPr>
                        <a:t> management systems</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4372">
                <a:tc>
                  <a:txBody>
                    <a:bodyPr/>
                    <a:lstStyle/>
                    <a:p>
                      <a:pPr algn="ctr"/>
                      <a:r>
                        <a:rPr lang="en-US" sz="1500" dirty="0"/>
                        <a:t>5</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7" action="ppaction://hlinksldjump"/>
                        </a:rPr>
                        <a:t>I-1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7" action="ppaction://hlinksldjump"/>
                        </a:rPr>
                        <a:t>Design Compliance (for</a:t>
                      </a:r>
                      <a:r>
                        <a:rPr lang="en-US" sz="1500" baseline="0" dirty="0">
                          <a:hlinkClick r:id="rId7" action="ppaction://hlinksldjump"/>
                        </a:rPr>
                        <a:t> </a:t>
                      </a:r>
                      <a:r>
                        <a:rPr lang="en-US" sz="1500" baseline="0" dirty="0" err="1">
                          <a:hlinkClick r:id="rId7" action="ppaction://hlinksldjump"/>
                        </a:rPr>
                        <a:t>env</a:t>
                      </a:r>
                      <a:r>
                        <a:rPr lang="en-US" sz="1500" baseline="0" dirty="0">
                          <a:hlinkClick r:id="rId7" action="ppaction://hlinksldjump"/>
                        </a:rPr>
                        <a:t> parameters of the product)</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4372">
                <a:tc>
                  <a:txBody>
                    <a:bodyPr/>
                    <a:lstStyle/>
                    <a:p>
                      <a:pPr algn="ctr"/>
                      <a:r>
                        <a:rPr lang="en-US" sz="1500" dirty="0"/>
                        <a:t>6</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8" action="ppaction://hlinksldjump"/>
                        </a:rPr>
                        <a:t>J-1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8" action="ppaction://hlinksldjump"/>
                        </a:rPr>
                        <a:t>Disposal after use</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44372">
                <a:tc>
                  <a:txBody>
                    <a:bodyPr/>
                    <a:lstStyle/>
                    <a:p>
                      <a:pPr algn="ctr"/>
                      <a:r>
                        <a:rPr lang="en-US" sz="1500" dirty="0"/>
                        <a:t>7</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hlinkClick r:id="rId9" action="ppaction://hlinksldjump"/>
                        </a:rPr>
                        <a:t>Q-3</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hlinkClick r:id="rId9" action="ppaction://hlinksldjump"/>
                        </a:rPr>
                        <a:t>Environmental performance</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 name="Slide Number Placeholder 3"/>
          <p:cNvSpPr>
            <a:spLocks noGrp="1"/>
          </p:cNvSpPr>
          <p:nvPr>
            <p:ph type="sldNum" sz="quarter" idx="4294967295"/>
          </p:nvPr>
        </p:nvSpPr>
        <p:spPr>
          <a:xfrm>
            <a:off x="0" y="6356350"/>
            <a:ext cx="2133600" cy="365125"/>
          </a:xfrm>
          <a:prstGeom prst="rect">
            <a:avLst/>
          </a:prstGeom>
        </p:spPr>
        <p:txBody>
          <a:bodyPr/>
          <a:lstStyle/>
          <a:p>
            <a:pPr>
              <a:defRPr/>
            </a:pPr>
            <a:fld id="{1548ED9B-E1D2-4CEA-A4AA-140FF946F62A}" type="slidenum">
              <a:rPr lang="en-US" smtClean="0"/>
              <a:t>141</a:t>
            </a:fld>
            <a:endParaRPr lang="en-US"/>
          </a:p>
        </p:txBody>
      </p:sp>
    </p:spTree>
    <p:custDataLst>
      <p:tags r:id="rId1"/>
    </p:custData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ENVIRONMENTAL ACTS IN INDIA</a:t>
            </a:r>
          </a:p>
        </p:txBody>
      </p:sp>
      <p:sp>
        <p:nvSpPr>
          <p:cNvPr id="3" name="Rectangle 2"/>
          <p:cNvSpPr/>
          <p:nvPr/>
        </p:nvSpPr>
        <p:spPr>
          <a:xfrm>
            <a:off x="718984" y="1441567"/>
            <a:ext cx="6990736" cy="3582519"/>
          </a:xfrm>
          <a:prstGeom prst="rect">
            <a:avLst/>
          </a:prstGeom>
        </p:spPr>
        <p:txBody>
          <a:bodyPr wrap="square">
            <a:spAutoFit/>
          </a:bodyPr>
          <a:lstStyle/>
          <a:p>
            <a:pPr>
              <a:defRPr/>
            </a:pPr>
            <a:r>
              <a:rPr lang="en-US" altLang="en-US" b="1" dirty="0"/>
              <a:t>The Water (Prevention &amp; Control of Pollution) Act, 1974, 1988</a:t>
            </a:r>
          </a:p>
          <a:p>
            <a:pPr>
              <a:defRPr/>
            </a:pPr>
            <a:endParaRPr lang="en-US" altLang="en-US" b="1" dirty="0"/>
          </a:p>
          <a:p>
            <a:pPr>
              <a:defRPr/>
            </a:pPr>
            <a:r>
              <a:rPr lang="en-US" altLang="en-US" b="1" dirty="0"/>
              <a:t>The Water (Prevention &amp; Control of Pollution) </a:t>
            </a:r>
            <a:r>
              <a:rPr lang="en-US" altLang="en-US" b="1" dirty="0" err="1"/>
              <a:t>Cess</a:t>
            </a:r>
            <a:r>
              <a:rPr lang="en-US" altLang="en-US" b="1" dirty="0"/>
              <a:t> Act, 1977</a:t>
            </a:r>
          </a:p>
          <a:p>
            <a:pPr>
              <a:defRPr/>
            </a:pPr>
            <a:endParaRPr lang="en-US" altLang="en-US" b="1" dirty="0"/>
          </a:p>
          <a:p>
            <a:pPr>
              <a:defRPr/>
            </a:pPr>
            <a:r>
              <a:rPr lang="en-US" altLang="en-US" b="1" dirty="0"/>
              <a:t>The Forest (Conservation) Act, 1980</a:t>
            </a:r>
          </a:p>
          <a:p>
            <a:pPr>
              <a:defRPr/>
            </a:pPr>
            <a:endParaRPr lang="en-US" altLang="en-US" b="1" dirty="0"/>
          </a:p>
          <a:p>
            <a:pPr>
              <a:defRPr/>
            </a:pPr>
            <a:r>
              <a:rPr lang="en-US" altLang="en-US" b="1" dirty="0"/>
              <a:t>The Air (Prevention &amp; Control of Pollution) Act, 1981, 1987</a:t>
            </a:r>
          </a:p>
          <a:p>
            <a:pPr>
              <a:defRPr/>
            </a:pPr>
            <a:endParaRPr lang="en-US" altLang="en-US" b="1" dirty="0"/>
          </a:p>
          <a:p>
            <a:pPr>
              <a:defRPr/>
            </a:pPr>
            <a:r>
              <a:rPr lang="en-US" altLang="en-US" b="1" dirty="0"/>
              <a:t>The Environmental (Protection) Act, 1986</a:t>
            </a:r>
          </a:p>
          <a:p>
            <a:pPr>
              <a:defRPr/>
            </a:pPr>
            <a:endParaRPr lang="en-US" altLang="en-US" b="1" dirty="0"/>
          </a:p>
          <a:p>
            <a:pPr>
              <a:defRPr/>
            </a:pPr>
            <a:r>
              <a:rPr lang="en-US" altLang="en-US" b="1" dirty="0"/>
              <a:t>National Green Tribunal Act , 2010</a:t>
            </a:r>
          </a:p>
          <a:p>
            <a:pPr>
              <a:defRPr/>
            </a:pPr>
            <a:endParaRPr lang="en-US" altLang="en-US" b="1" dirty="0"/>
          </a:p>
          <a:p>
            <a:pPr>
              <a:lnSpc>
                <a:spcPct val="80000"/>
              </a:lnSpc>
              <a:defRPr/>
            </a:pPr>
            <a:endParaRPr lang="en-US" altLang="en-US" sz="1350"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1000"/>
                                        <p:tgtEl>
                                          <p:spTgt spid="3">
                                            <p:txEl>
                                              <p:pRg st="6" end="6"/>
                                            </p:txEl>
                                          </p:spTgt>
                                        </p:tgtEl>
                                      </p:cBhvr>
                                    </p:animEffect>
                                    <p:anim calcmode="lin" valueType="num">
                                      <p:cBhvr>
                                        <p:cTn id="2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1000"/>
                                        <p:tgtEl>
                                          <p:spTgt spid="3">
                                            <p:txEl>
                                              <p:pRg st="8" end="8"/>
                                            </p:txEl>
                                          </p:spTgt>
                                        </p:tgtEl>
                                      </p:cBhvr>
                                    </p:animEffect>
                                    <p:anim calcmode="lin" valueType="num">
                                      <p:cBhvr>
                                        <p:cTn id="3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1000"/>
                                        <p:tgtEl>
                                          <p:spTgt spid="3">
                                            <p:txEl>
                                              <p:pRg st="10" end="10"/>
                                            </p:txEl>
                                          </p:spTgt>
                                        </p:tgtEl>
                                      </p:cBhvr>
                                    </p:animEffect>
                                    <p:anim calcmode="lin" valueType="num">
                                      <p:cBhvr>
                                        <p:cTn id="41"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411369"/>
            <a:ext cx="6996687" cy="276999"/>
          </a:xfrm>
        </p:spPr>
        <p:txBody>
          <a:bodyPr/>
          <a:lstStyle/>
          <a:p>
            <a:r>
              <a:rPr lang="en-IN" sz="1800" dirty="0"/>
              <a:t>SOME IMPORTANT RULES FRAMED UNDER THE EP ACT</a:t>
            </a:r>
          </a:p>
        </p:txBody>
      </p:sp>
      <p:sp>
        <p:nvSpPr>
          <p:cNvPr id="3" name="Rectangle 2"/>
          <p:cNvSpPr/>
          <p:nvPr/>
        </p:nvSpPr>
        <p:spPr>
          <a:xfrm>
            <a:off x="501094" y="1205083"/>
            <a:ext cx="8131277" cy="5355312"/>
          </a:xfrm>
          <a:prstGeom prst="rect">
            <a:avLst/>
          </a:prstGeom>
        </p:spPr>
        <p:txBody>
          <a:bodyPr wrap="square">
            <a:spAutoFit/>
          </a:bodyPr>
          <a:lstStyle/>
          <a:p>
            <a:pPr>
              <a:defRPr/>
            </a:pPr>
            <a:r>
              <a:rPr lang="en-US" altLang="en-US" b="1" dirty="0"/>
              <a:t>Process of framing Rules</a:t>
            </a:r>
          </a:p>
          <a:p>
            <a:pPr>
              <a:defRPr/>
            </a:pPr>
            <a:endParaRPr lang="en-US" altLang="en-US" b="1" dirty="0"/>
          </a:p>
          <a:p>
            <a:pPr>
              <a:defRPr/>
            </a:pPr>
            <a:r>
              <a:rPr lang="en-US" altLang="en-US" b="1" dirty="0"/>
              <a:t>The Hazardous Wastes (Management &amp; Handling) Rules, 1989</a:t>
            </a:r>
          </a:p>
          <a:p>
            <a:pPr>
              <a:defRPr/>
            </a:pPr>
            <a:r>
              <a:rPr lang="en-US" altLang="en-US" b="1" dirty="0"/>
              <a:t>  </a:t>
            </a:r>
          </a:p>
          <a:p>
            <a:pPr>
              <a:defRPr/>
            </a:pPr>
            <a:r>
              <a:rPr lang="en-US" altLang="en-US" b="1" dirty="0"/>
              <a:t>The HW (M, H, &amp; TM) Rules, 2008, 2009, 2010</a:t>
            </a:r>
          </a:p>
          <a:p>
            <a:pPr>
              <a:defRPr/>
            </a:pPr>
            <a:endParaRPr lang="en-US" altLang="en-US" b="1" dirty="0"/>
          </a:p>
          <a:p>
            <a:pPr>
              <a:defRPr/>
            </a:pPr>
            <a:r>
              <a:rPr lang="en-US" altLang="en-US" b="1" dirty="0"/>
              <a:t>Manufacture, Storage, and Import of Hazardous Chemical Rules, 1989, 2000</a:t>
            </a:r>
          </a:p>
          <a:p>
            <a:pPr>
              <a:defRPr/>
            </a:pPr>
            <a:endParaRPr lang="en-US" altLang="en-US" b="1" dirty="0"/>
          </a:p>
          <a:p>
            <a:pPr>
              <a:defRPr/>
            </a:pPr>
            <a:r>
              <a:rPr lang="en-US" altLang="en-US" b="1" u="sng" dirty="0"/>
              <a:t>EIA Notification, 1994</a:t>
            </a:r>
            <a:r>
              <a:rPr lang="en-US" altLang="en-US" u="sng" dirty="0"/>
              <a:t> </a:t>
            </a:r>
          </a:p>
          <a:p>
            <a:pPr>
              <a:defRPr/>
            </a:pPr>
            <a:endParaRPr lang="en-US" altLang="en-US" dirty="0"/>
          </a:p>
          <a:p>
            <a:pPr>
              <a:defRPr/>
            </a:pPr>
            <a:r>
              <a:rPr lang="en-US" altLang="en-US" b="1" dirty="0"/>
              <a:t>Chemical Accidents (Emergency Planning, Preparedness &amp; Response) Rules, 1996</a:t>
            </a:r>
          </a:p>
          <a:p>
            <a:pPr>
              <a:defRPr/>
            </a:pPr>
            <a:endParaRPr lang="en-US" altLang="en-US" b="1" dirty="0"/>
          </a:p>
          <a:p>
            <a:pPr>
              <a:defRPr/>
            </a:pPr>
            <a:r>
              <a:rPr lang="en-US" altLang="en-US" b="1" dirty="0"/>
              <a:t>Public Hearing Notification, 1997</a:t>
            </a:r>
          </a:p>
          <a:p>
            <a:pPr>
              <a:defRPr/>
            </a:pPr>
            <a:endParaRPr lang="en-US" altLang="en-US" b="1" dirty="0"/>
          </a:p>
          <a:p>
            <a:pPr>
              <a:defRPr/>
            </a:pPr>
            <a:r>
              <a:rPr lang="en-US" altLang="en-US" b="1" dirty="0"/>
              <a:t>Bio-medical Waste (M&amp;H) Rules, 1998</a:t>
            </a:r>
          </a:p>
          <a:p>
            <a:pPr>
              <a:defRPr/>
            </a:pPr>
            <a:endParaRPr lang="en-US" altLang="en-US" b="1" dirty="0"/>
          </a:p>
          <a:p>
            <a:pPr>
              <a:defRPr/>
            </a:pPr>
            <a:r>
              <a:rPr lang="en-US" altLang="en-US" b="1" dirty="0"/>
              <a:t>Ash Utilization Notification, 1999</a:t>
            </a:r>
          </a:p>
          <a:p>
            <a:pPr>
              <a:defRPr/>
            </a:pPr>
            <a:endParaRPr lang="en-US" altLang="en-US" b="1" dirty="0"/>
          </a:p>
          <a:p>
            <a:pPr>
              <a:defRPr/>
            </a:pPr>
            <a:r>
              <a:rPr lang="en-US" altLang="en-US" b="1" u="sng" dirty="0"/>
              <a:t>EIA Notification, </a:t>
            </a:r>
            <a:r>
              <a:rPr lang="en-US" altLang="en-US" u="sng" dirty="0"/>
              <a:t> </a:t>
            </a:r>
            <a:r>
              <a:rPr lang="en-US" altLang="en-US" b="1" u="sng" dirty="0"/>
              <a:t>2006</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1000"/>
                                        <p:tgtEl>
                                          <p:spTgt spid="3">
                                            <p:txEl>
                                              <p:pRg st="6" end="6"/>
                                            </p:txEl>
                                          </p:spTgt>
                                        </p:tgtEl>
                                      </p:cBhvr>
                                    </p:animEffect>
                                    <p:anim calcmode="lin" valueType="num">
                                      <p:cBhvr>
                                        <p:cTn id="3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1000"/>
                                        <p:tgtEl>
                                          <p:spTgt spid="3">
                                            <p:txEl>
                                              <p:pRg st="8" end="8"/>
                                            </p:txEl>
                                          </p:spTgt>
                                        </p:tgtEl>
                                      </p:cBhvr>
                                    </p:animEffect>
                                    <p:anim calcmode="lin" valueType="num">
                                      <p:cBhvr>
                                        <p:cTn id="3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1000"/>
                                        <p:tgtEl>
                                          <p:spTgt spid="3">
                                            <p:txEl>
                                              <p:pRg st="10" end="10"/>
                                            </p:txEl>
                                          </p:spTgt>
                                        </p:tgtEl>
                                      </p:cBhvr>
                                    </p:animEffect>
                                    <p:anim calcmode="lin" valueType="num">
                                      <p:cBhvr>
                                        <p:cTn id="4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animEffect transition="in" filter="fade">
                                      <p:cBhvr>
                                        <p:cTn id="48" dur="1000"/>
                                        <p:tgtEl>
                                          <p:spTgt spid="3">
                                            <p:txEl>
                                              <p:pRg st="12" end="12"/>
                                            </p:txEl>
                                          </p:spTgt>
                                        </p:tgtEl>
                                      </p:cBhvr>
                                    </p:animEffect>
                                    <p:anim calcmode="lin" valueType="num">
                                      <p:cBhvr>
                                        <p:cTn id="49"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Effect transition="in" filter="fade">
                                      <p:cBhvr>
                                        <p:cTn id="53" dur="1000"/>
                                        <p:tgtEl>
                                          <p:spTgt spid="3">
                                            <p:txEl>
                                              <p:pRg st="14" end="14"/>
                                            </p:txEl>
                                          </p:spTgt>
                                        </p:tgtEl>
                                      </p:cBhvr>
                                    </p:animEffect>
                                    <p:anim calcmode="lin" valueType="num">
                                      <p:cBhvr>
                                        <p:cTn id="54"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14" end="14"/>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
                                            <p:txEl>
                                              <p:pRg st="16" end="16"/>
                                            </p:txEl>
                                          </p:spTgt>
                                        </p:tgtEl>
                                        <p:attrNameLst>
                                          <p:attrName>style.visibility</p:attrName>
                                        </p:attrNameLst>
                                      </p:cBhvr>
                                      <p:to>
                                        <p:strVal val="visible"/>
                                      </p:to>
                                    </p:set>
                                    <p:animEffect transition="in" filter="fade">
                                      <p:cBhvr>
                                        <p:cTn id="58" dur="1000"/>
                                        <p:tgtEl>
                                          <p:spTgt spid="3">
                                            <p:txEl>
                                              <p:pRg st="16" end="16"/>
                                            </p:txEl>
                                          </p:spTgt>
                                        </p:tgtEl>
                                      </p:cBhvr>
                                    </p:animEffect>
                                    <p:anim calcmode="lin" valueType="num">
                                      <p:cBhvr>
                                        <p:cTn id="59"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
                                            <p:txEl>
                                              <p:pRg st="18" end="18"/>
                                            </p:txEl>
                                          </p:spTgt>
                                        </p:tgtEl>
                                        <p:attrNameLst>
                                          <p:attrName>style.visibility</p:attrName>
                                        </p:attrNameLst>
                                      </p:cBhvr>
                                      <p:to>
                                        <p:strVal val="visible"/>
                                      </p:to>
                                    </p:set>
                                    <p:animEffect transition="in" filter="fade">
                                      <p:cBhvr>
                                        <p:cTn id="65" dur="1000"/>
                                        <p:tgtEl>
                                          <p:spTgt spid="3">
                                            <p:txEl>
                                              <p:pRg st="18" end="18"/>
                                            </p:txEl>
                                          </p:spTgt>
                                        </p:tgtEl>
                                      </p:cBhvr>
                                    </p:animEffect>
                                    <p:anim calcmode="lin" valueType="num">
                                      <p:cBhvr>
                                        <p:cTn id="66" dur="1000" fill="hold"/>
                                        <p:tgtEl>
                                          <p:spTgt spid="3">
                                            <p:txEl>
                                              <p:pRg st="18" end="18"/>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18" end="1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RECENT WASTE MANAGEMENT RULES IN MAR-APR 2016</a:t>
            </a:r>
          </a:p>
        </p:txBody>
      </p:sp>
      <p:graphicFrame>
        <p:nvGraphicFramePr>
          <p:cNvPr id="3" name="Table 2"/>
          <p:cNvGraphicFramePr>
            <a:graphicFrameLocks noGrp="1"/>
          </p:cNvGraphicFramePr>
          <p:nvPr/>
        </p:nvGraphicFramePr>
        <p:xfrm>
          <a:off x="619433" y="1731092"/>
          <a:ext cx="7897761" cy="3893575"/>
        </p:xfrm>
        <a:graphic>
          <a:graphicData uri="http://schemas.openxmlformats.org/drawingml/2006/table">
            <a:tbl>
              <a:tblPr>
                <a:tableStyleId>{5C22544A-7EE6-4342-B048-85BDC9FD1C3A}</a:tableStyleId>
              </a:tblPr>
              <a:tblGrid>
                <a:gridCol w="7897761">
                  <a:extLst>
                    <a:ext uri="{9D8B030D-6E8A-4147-A177-3AD203B41FA5}">
                      <a16:colId xmlns:a16="http://schemas.microsoft.com/office/drawing/2014/main" val="20000"/>
                    </a:ext>
                  </a:extLst>
                </a:gridCol>
              </a:tblGrid>
              <a:tr h="3893575">
                <a:tc>
                  <a:txBody>
                    <a:bodyPr/>
                    <a:lstStyle/>
                    <a:p>
                      <a:pPr marL="342900" lvl="0" indent="-342900" algn="l">
                        <a:lnSpc>
                          <a:spcPct val="150000"/>
                        </a:lnSpc>
                        <a:spcAft>
                          <a:spcPts val="0"/>
                        </a:spcAft>
                        <a:buFont typeface="+mj-lt"/>
                        <a:buAutoNum type="alphaLcPeriod"/>
                      </a:pPr>
                      <a:r>
                        <a:rPr lang="en-IN" sz="1800" b="0" dirty="0">
                          <a:effectLst/>
                        </a:rPr>
                        <a:t>Plastic Waste Management Rules 2016, </a:t>
                      </a:r>
                    </a:p>
                    <a:p>
                      <a:pPr marL="342900" lvl="0" indent="-342900" algn="l">
                        <a:lnSpc>
                          <a:spcPct val="150000"/>
                        </a:lnSpc>
                        <a:spcAft>
                          <a:spcPts val="0"/>
                        </a:spcAft>
                        <a:buFont typeface="+mj-lt"/>
                        <a:buAutoNum type="alphaLcPeriod"/>
                      </a:pPr>
                      <a:r>
                        <a:rPr lang="en-IN" sz="1800" b="0" dirty="0">
                          <a:effectLst/>
                        </a:rPr>
                        <a:t>e-waste (Management) Rules, 2016,</a:t>
                      </a:r>
                    </a:p>
                    <a:p>
                      <a:pPr marL="342900" lvl="0" indent="-342900" algn="l">
                        <a:lnSpc>
                          <a:spcPct val="150000"/>
                        </a:lnSpc>
                        <a:spcAft>
                          <a:spcPts val="0"/>
                        </a:spcAft>
                        <a:buFont typeface="+mj-lt"/>
                        <a:buAutoNum type="alphaLcPeriod"/>
                      </a:pPr>
                      <a:r>
                        <a:rPr lang="en-IN" sz="1800" b="0" dirty="0">
                          <a:effectLst/>
                        </a:rPr>
                        <a:t>G.S.R. 343(E). [28-03-2016]: Bio-Medical Waste Management Rules, </a:t>
                      </a:r>
                    </a:p>
                    <a:p>
                      <a:pPr marL="342900" lvl="0" indent="-342900" algn="l">
                        <a:lnSpc>
                          <a:spcPct val="150000"/>
                        </a:lnSpc>
                        <a:spcAft>
                          <a:spcPts val="0"/>
                        </a:spcAft>
                        <a:buFont typeface="+mj-lt"/>
                        <a:buAutoNum type="alphaLcPeriod"/>
                      </a:pPr>
                      <a:r>
                        <a:rPr lang="en-IN" sz="1800" b="0" dirty="0">
                          <a:effectLst/>
                        </a:rPr>
                        <a:t>Construction and Demolition Waste Management Rules, 2016,  </a:t>
                      </a:r>
                    </a:p>
                    <a:p>
                      <a:pPr marL="342900" lvl="0" indent="-342900" algn="l">
                        <a:lnSpc>
                          <a:spcPct val="150000"/>
                        </a:lnSpc>
                        <a:spcAft>
                          <a:spcPts val="1000"/>
                        </a:spcAft>
                        <a:buFont typeface="+mj-lt"/>
                        <a:buAutoNum type="alphaLcPeriod"/>
                      </a:pPr>
                      <a:r>
                        <a:rPr lang="en-IN" sz="1800" b="0" dirty="0">
                          <a:effectLst/>
                        </a:rPr>
                        <a:t>Hazardous and Other Wastes (Management and Transboundary Movement) Rules, 2016,</a:t>
                      </a:r>
                      <a:r>
                        <a:rPr lang="en-IN" sz="1800" b="0" baseline="0" dirty="0">
                          <a:effectLst/>
                        </a:rPr>
                        <a:t> </a:t>
                      </a:r>
                    </a:p>
                    <a:p>
                      <a:pPr marL="342900" lvl="0" indent="-342900" algn="l">
                        <a:lnSpc>
                          <a:spcPct val="150000"/>
                        </a:lnSpc>
                        <a:spcAft>
                          <a:spcPts val="1000"/>
                        </a:spcAft>
                        <a:buFont typeface="+mj-lt"/>
                        <a:buAutoNum type="alphaLcPeriod"/>
                      </a:pPr>
                      <a:r>
                        <a:rPr lang="en-IN" sz="1800" b="0" baseline="0" dirty="0">
                          <a:effectLst/>
                          <a:latin typeface="Calibri" panose="020F0502020204030204" pitchFamily="34" charset="0"/>
                          <a:ea typeface="Times New Roman" panose="02020603050405020304" pitchFamily="18" charset="0"/>
                          <a:cs typeface="Mangal" panose="02040503050203030202"/>
                        </a:rPr>
                        <a:t>Solid Waste Management Rules 2016 covering domestic wastes</a:t>
                      </a:r>
                    </a:p>
                    <a:p>
                      <a:pPr marL="342900" lvl="0" indent="-342900" algn="l">
                        <a:lnSpc>
                          <a:spcPct val="115000"/>
                        </a:lnSpc>
                        <a:spcAft>
                          <a:spcPts val="1000"/>
                        </a:spcAft>
                        <a:buFont typeface="+mj-lt"/>
                        <a:buAutoNum type="alphaLcPeriod"/>
                      </a:pPr>
                      <a:endParaRPr lang="en-IN" sz="1400" b="0" dirty="0">
                        <a:effectLst/>
                        <a:latin typeface="Calibri" panose="020F0502020204030204" pitchFamily="34" charset="0"/>
                        <a:ea typeface="Times New Roman" panose="02020603050405020304" pitchFamily="18" charset="0"/>
                        <a:cs typeface="Mangal" panose="02040503050203030202"/>
                      </a:endParaRPr>
                    </a:p>
                  </a:txBody>
                  <a:tcPr marL="85725" marR="85725" marT="0" marB="0">
                    <a:noFill/>
                  </a:tcPr>
                </a:tc>
                <a:extLst>
                  <a:ext uri="{0D108BD9-81ED-4DB2-BD59-A6C34878D82A}">
                    <a16:rowId xmlns:a16="http://schemas.microsoft.com/office/drawing/2014/main" val="10000"/>
                  </a:ext>
                </a:extLst>
              </a:tr>
            </a:tbl>
          </a:graphicData>
        </a:graphic>
      </p:graphicFrame>
    </p:spTree>
    <p:custDataLst>
      <p:tags r:id="rId1"/>
    </p:custData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17" y="380591"/>
            <a:ext cx="6996687" cy="307777"/>
          </a:xfrm>
        </p:spPr>
        <p:txBody>
          <a:bodyPr/>
          <a:lstStyle/>
          <a:p>
            <a:pPr>
              <a:defRPr/>
            </a:pPr>
            <a:r>
              <a:rPr lang="en-US" dirty="0"/>
              <a:t>Environment Regulatory Structure</a:t>
            </a:r>
          </a:p>
        </p:txBody>
      </p:sp>
      <p:sp>
        <p:nvSpPr>
          <p:cNvPr id="6" name="Footer Placeholder 4"/>
          <p:cNvSpPr txBox="1"/>
          <p:nvPr/>
        </p:nvSpPr>
        <p:spPr>
          <a:xfrm>
            <a:off x="2266950" y="5698673"/>
            <a:ext cx="2628900" cy="3429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chemeClr val="bg2"/>
              </a:buClr>
              <a:buSzPct val="65000"/>
              <a:buFont typeface="Wingdings" panose="05000000000000000000" pitchFamily="2" charset="2"/>
              <a:buChar char="­"/>
              <a:defRPr sz="3200" kern="1200">
                <a:solidFill>
                  <a:schemeClr val="tx1"/>
                </a:solidFill>
                <a:latin typeface="Arial" panose="020B0604020202020204" pitchFamily="34" charset="0"/>
                <a:ea typeface="+mn-ea"/>
                <a:cs typeface="+mn-cs"/>
              </a:defRPr>
            </a:lvl1pPr>
            <a:lvl2pPr marL="742950" indent="-285750" algn="l" defTabSz="914400" rtl="0" eaLnBrk="1" latinLnBrk="0" hangingPunct="1">
              <a:spcBef>
                <a:spcPct val="20000"/>
              </a:spcBef>
              <a:buClr>
                <a:schemeClr val="bg2"/>
              </a:buClr>
              <a:buChar char="–"/>
              <a:defRPr sz="2800" kern="1200">
                <a:solidFill>
                  <a:schemeClr val="tx1"/>
                </a:solidFill>
                <a:latin typeface="Arial" panose="020B0604020202020204" pitchFamily="34" charset="0"/>
                <a:ea typeface="+mn-ea"/>
                <a:cs typeface="+mn-cs"/>
              </a:defRPr>
            </a:lvl2pPr>
            <a:lvl3pPr marL="1143000" indent="-228600" algn="l" defTabSz="914400" rtl="0" eaLnBrk="1" latinLnBrk="0" hangingPunct="1">
              <a:spcBef>
                <a:spcPct val="20000"/>
              </a:spcBef>
              <a:buClr>
                <a:schemeClr val="bg2"/>
              </a:buClr>
              <a:buSzPct val="65000"/>
              <a:buFont typeface="Wingdings" panose="05000000000000000000" pitchFamily="2" charset="2"/>
              <a:buChar char="­"/>
              <a:defRPr sz="2400" kern="1200">
                <a:solidFill>
                  <a:schemeClr val="tx1"/>
                </a:solidFill>
                <a:latin typeface="Arial" panose="020B0604020202020204" pitchFamily="34" charset="0"/>
                <a:ea typeface="+mn-ea"/>
                <a:cs typeface="+mn-cs"/>
              </a:defRPr>
            </a:lvl3pPr>
            <a:lvl4pPr marL="16002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4pPr>
            <a:lvl5pPr marL="20574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9pPr>
          </a:lstStyle>
          <a:p>
            <a:pPr>
              <a:spcBef>
                <a:spcPct val="0"/>
              </a:spcBef>
              <a:buClrTx/>
              <a:buSzTx/>
              <a:buFontTx/>
              <a:buNone/>
            </a:pPr>
            <a:r>
              <a:rPr lang="en-US" altLang="en-US" sz="1050">
                <a:latin typeface="Times New Roman" panose="02020603050405020304" pitchFamily="18" charset="0"/>
              </a:rPr>
              <a:t>vms</a:t>
            </a:r>
          </a:p>
        </p:txBody>
      </p:sp>
      <p:sp>
        <p:nvSpPr>
          <p:cNvPr id="7" name="Slide Number Placeholder 5"/>
          <p:cNvSpPr txBox="1"/>
          <p:nvPr/>
        </p:nvSpPr>
        <p:spPr>
          <a:xfrm>
            <a:off x="6515099" y="5766708"/>
            <a:ext cx="1143000" cy="3429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chemeClr val="bg2"/>
              </a:buClr>
              <a:buSzPct val="65000"/>
              <a:buFont typeface="Wingdings" panose="05000000000000000000" pitchFamily="2" charset="2"/>
              <a:buChar char="­"/>
              <a:defRPr sz="3200" kern="1200">
                <a:solidFill>
                  <a:schemeClr val="tx1"/>
                </a:solidFill>
                <a:latin typeface="Arial" panose="020B0604020202020204" pitchFamily="34" charset="0"/>
                <a:ea typeface="+mn-ea"/>
                <a:cs typeface="+mn-cs"/>
              </a:defRPr>
            </a:lvl1pPr>
            <a:lvl2pPr marL="742950" indent="-285750" algn="l" defTabSz="914400" rtl="0" eaLnBrk="1" latinLnBrk="0" hangingPunct="1">
              <a:spcBef>
                <a:spcPct val="20000"/>
              </a:spcBef>
              <a:buClr>
                <a:schemeClr val="bg2"/>
              </a:buClr>
              <a:buChar char="–"/>
              <a:defRPr sz="2800" kern="1200">
                <a:solidFill>
                  <a:schemeClr val="tx1"/>
                </a:solidFill>
                <a:latin typeface="Arial" panose="020B0604020202020204" pitchFamily="34" charset="0"/>
                <a:ea typeface="+mn-ea"/>
                <a:cs typeface="+mn-cs"/>
              </a:defRPr>
            </a:lvl2pPr>
            <a:lvl3pPr marL="1143000" indent="-228600" algn="l" defTabSz="914400" rtl="0" eaLnBrk="1" latinLnBrk="0" hangingPunct="1">
              <a:spcBef>
                <a:spcPct val="20000"/>
              </a:spcBef>
              <a:buClr>
                <a:schemeClr val="bg2"/>
              </a:buClr>
              <a:buSzPct val="65000"/>
              <a:buFont typeface="Wingdings" panose="05000000000000000000" pitchFamily="2" charset="2"/>
              <a:buChar char="­"/>
              <a:defRPr sz="2400" kern="1200">
                <a:solidFill>
                  <a:schemeClr val="tx1"/>
                </a:solidFill>
                <a:latin typeface="Arial" panose="020B0604020202020204" pitchFamily="34" charset="0"/>
                <a:ea typeface="+mn-ea"/>
                <a:cs typeface="+mn-cs"/>
              </a:defRPr>
            </a:lvl3pPr>
            <a:lvl4pPr marL="16002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4pPr>
            <a:lvl5pPr marL="2057400" indent="-228600" algn="l" defTabSz="914400" rtl="0" eaLnBrk="1" latinLnBrk="0" hangingPunct="1">
              <a:spcBef>
                <a:spcPct val="20000"/>
              </a:spcBef>
              <a:buClr>
                <a:schemeClr val="bg2"/>
              </a:buClr>
              <a:buChar char="•"/>
              <a:defRPr sz="20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20000"/>
              </a:spcBef>
              <a:spcAft>
                <a:spcPct val="0"/>
              </a:spcAft>
              <a:buClr>
                <a:schemeClr val="bg2"/>
              </a:buClr>
              <a:buChar char="•"/>
              <a:defRPr sz="2000" kern="1200">
                <a:solidFill>
                  <a:schemeClr val="tx1"/>
                </a:solidFill>
                <a:latin typeface="Arial" panose="020B0604020202020204" pitchFamily="34" charset="0"/>
                <a:ea typeface="+mn-ea"/>
                <a:cs typeface="+mn-cs"/>
              </a:defRPr>
            </a:lvl9pPr>
          </a:lstStyle>
          <a:p>
            <a:pPr>
              <a:spcBef>
                <a:spcPct val="0"/>
              </a:spcBef>
              <a:buClrTx/>
              <a:buSzTx/>
              <a:buFontTx/>
              <a:buNone/>
            </a:pPr>
            <a:fld id="{24439A05-8DB9-4CEE-B3C7-F90AC03B88AB}" type="slidenum">
              <a:rPr lang="en-US" altLang="en-US" sz="1050">
                <a:latin typeface="Times New Roman" panose="02020603050405020304" pitchFamily="18" charset="0"/>
              </a:rPr>
              <a:t>145</a:t>
            </a:fld>
            <a:endParaRPr lang="en-US" altLang="en-US" sz="1050">
              <a:latin typeface="Times New Roman" panose="02020603050405020304" pitchFamily="18" charset="0"/>
            </a:endParaRPr>
          </a:p>
        </p:txBody>
      </p:sp>
      <p:sp>
        <p:nvSpPr>
          <p:cNvPr id="23" name="Rectangle 22"/>
          <p:cNvSpPr/>
          <p:nvPr/>
        </p:nvSpPr>
        <p:spPr>
          <a:xfrm>
            <a:off x="1197431" y="1424762"/>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Central Govt.</a:t>
            </a:r>
            <a:endParaRPr lang="en-US" dirty="0">
              <a:solidFill>
                <a:schemeClr val="tx1"/>
              </a:solidFill>
            </a:endParaRPr>
          </a:p>
        </p:txBody>
      </p:sp>
      <p:sp>
        <p:nvSpPr>
          <p:cNvPr id="24" name="Rectangle 23"/>
          <p:cNvSpPr/>
          <p:nvPr/>
        </p:nvSpPr>
        <p:spPr>
          <a:xfrm>
            <a:off x="1197431" y="2556881"/>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Ministry of Environment,</a:t>
            </a:r>
          </a:p>
          <a:p>
            <a:pPr algn="ctr"/>
            <a:r>
              <a:rPr lang="en-US" altLang="en-US" b="1" kern="0" dirty="0"/>
              <a:t>Forests &amp; Climate Change</a:t>
            </a:r>
            <a:endParaRPr lang="en-US" dirty="0">
              <a:solidFill>
                <a:schemeClr val="tx1"/>
              </a:solidFill>
            </a:endParaRPr>
          </a:p>
        </p:txBody>
      </p:sp>
      <p:sp>
        <p:nvSpPr>
          <p:cNvPr id="25" name="Rectangle 24"/>
          <p:cNvSpPr/>
          <p:nvPr/>
        </p:nvSpPr>
        <p:spPr>
          <a:xfrm>
            <a:off x="1197431" y="3689000"/>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Central Pollution</a:t>
            </a:r>
          </a:p>
          <a:p>
            <a:pPr algn="ctr"/>
            <a:r>
              <a:rPr lang="en-US" altLang="en-US" b="1" kern="0" dirty="0"/>
              <a:t>Control Board</a:t>
            </a:r>
            <a:endParaRPr lang="en-US" dirty="0">
              <a:solidFill>
                <a:schemeClr val="tx1"/>
              </a:solidFill>
            </a:endParaRPr>
          </a:p>
        </p:txBody>
      </p:sp>
      <p:sp>
        <p:nvSpPr>
          <p:cNvPr id="26" name="Rectangle 25"/>
          <p:cNvSpPr/>
          <p:nvPr/>
        </p:nvSpPr>
        <p:spPr>
          <a:xfrm>
            <a:off x="1197431" y="4821120"/>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Regional Offices</a:t>
            </a:r>
            <a:endParaRPr lang="en-US" dirty="0">
              <a:solidFill>
                <a:schemeClr val="tx1"/>
              </a:solidFill>
            </a:endParaRPr>
          </a:p>
        </p:txBody>
      </p:sp>
      <p:sp>
        <p:nvSpPr>
          <p:cNvPr id="27" name="Rectangle 26"/>
          <p:cNvSpPr/>
          <p:nvPr/>
        </p:nvSpPr>
        <p:spPr>
          <a:xfrm>
            <a:off x="5366660" y="1424762"/>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buFont typeface="Wingdings" panose="05000000000000000000" pitchFamily="2" charset="2"/>
              <a:buNone/>
            </a:pPr>
            <a:r>
              <a:rPr lang="en-US" altLang="en-US" b="1" kern="0" dirty="0"/>
              <a:t>State Govt.</a:t>
            </a:r>
          </a:p>
        </p:txBody>
      </p:sp>
      <p:sp>
        <p:nvSpPr>
          <p:cNvPr id="28" name="Rectangle 27"/>
          <p:cNvSpPr/>
          <p:nvPr/>
        </p:nvSpPr>
        <p:spPr>
          <a:xfrm>
            <a:off x="5366660" y="2556881"/>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State Dept. of Environment </a:t>
            </a:r>
            <a:endParaRPr lang="en-US" dirty="0">
              <a:solidFill>
                <a:schemeClr val="tx1"/>
              </a:solidFill>
            </a:endParaRPr>
          </a:p>
        </p:txBody>
      </p:sp>
      <p:sp>
        <p:nvSpPr>
          <p:cNvPr id="29" name="Rectangle 28"/>
          <p:cNvSpPr/>
          <p:nvPr/>
        </p:nvSpPr>
        <p:spPr>
          <a:xfrm>
            <a:off x="5366660" y="3689000"/>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State Pollution Control Board </a:t>
            </a:r>
            <a:endParaRPr lang="en-US" dirty="0">
              <a:solidFill>
                <a:schemeClr val="tx1"/>
              </a:solidFill>
            </a:endParaRPr>
          </a:p>
        </p:txBody>
      </p:sp>
      <p:sp>
        <p:nvSpPr>
          <p:cNvPr id="30" name="Rectangle 29"/>
          <p:cNvSpPr/>
          <p:nvPr/>
        </p:nvSpPr>
        <p:spPr>
          <a:xfrm>
            <a:off x="5366660" y="4821120"/>
            <a:ext cx="2612572" cy="62302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en-US" b="1" kern="0" dirty="0"/>
              <a:t>Regional Offices</a:t>
            </a:r>
            <a:endParaRPr lang="en-US" dirty="0">
              <a:solidFill>
                <a:schemeClr val="tx1"/>
              </a:solidFill>
            </a:endParaRPr>
          </a:p>
        </p:txBody>
      </p:sp>
      <p:cxnSp>
        <p:nvCxnSpPr>
          <p:cNvPr id="32" name="Straight Arrow Connector 31"/>
          <p:cNvCxnSpPr>
            <a:stCxn id="23" idx="2"/>
            <a:endCxn id="24" idx="0"/>
          </p:cNvCxnSpPr>
          <p:nvPr/>
        </p:nvCxnSpPr>
        <p:spPr>
          <a:xfrm>
            <a:off x="2503717" y="2047786"/>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a:stCxn id="24" idx="2"/>
            <a:endCxn id="25" idx="0"/>
          </p:cNvCxnSpPr>
          <p:nvPr/>
        </p:nvCxnSpPr>
        <p:spPr>
          <a:xfrm>
            <a:off x="2503717" y="3179905"/>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6" name="Straight Arrow Connector 35"/>
          <p:cNvCxnSpPr>
            <a:stCxn id="25" idx="2"/>
            <a:endCxn id="26" idx="0"/>
          </p:cNvCxnSpPr>
          <p:nvPr/>
        </p:nvCxnSpPr>
        <p:spPr>
          <a:xfrm>
            <a:off x="2503717" y="4312024"/>
            <a:ext cx="0" cy="50909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38" name="Straight Arrow Connector 37"/>
          <p:cNvCxnSpPr>
            <a:stCxn id="27" idx="2"/>
            <a:endCxn id="28" idx="0"/>
          </p:cNvCxnSpPr>
          <p:nvPr/>
        </p:nvCxnSpPr>
        <p:spPr>
          <a:xfrm>
            <a:off x="6672946" y="2047786"/>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a:stCxn id="28" idx="2"/>
            <a:endCxn id="29" idx="0"/>
          </p:cNvCxnSpPr>
          <p:nvPr/>
        </p:nvCxnSpPr>
        <p:spPr>
          <a:xfrm>
            <a:off x="6672946" y="3179905"/>
            <a:ext cx="0" cy="50909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a:stCxn id="29" idx="2"/>
            <a:endCxn id="30" idx="0"/>
          </p:cNvCxnSpPr>
          <p:nvPr/>
        </p:nvCxnSpPr>
        <p:spPr>
          <a:xfrm>
            <a:off x="6672946" y="4312024"/>
            <a:ext cx="0" cy="50909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4" name="Straight Arrow Connector 43"/>
          <p:cNvCxnSpPr>
            <a:stCxn id="25" idx="3"/>
            <a:endCxn id="29" idx="1"/>
          </p:cNvCxnSpPr>
          <p:nvPr/>
        </p:nvCxnSpPr>
        <p:spPr>
          <a:xfrm>
            <a:off x="3810003" y="4000512"/>
            <a:ext cx="1556657" cy="0"/>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Tree>
    <p:custDataLst>
      <p:tags r:id="rId1"/>
    </p:custData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The Water Act 1974</a:t>
            </a:r>
          </a:p>
        </p:txBody>
      </p:sp>
      <p:sp>
        <p:nvSpPr>
          <p:cNvPr id="3" name="Rectangle 2"/>
          <p:cNvSpPr/>
          <p:nvPr/>
        </p:nvSpPr>
        <p:spPr>
          <a:xfrm>
            <a:off x="591515" y="1283576"/>
            <a:ext cx="5939913" cy="4356705"/>
          </a:xfrm>
          <a:prstGeom prst="rect">
            <a:avLst/>
          </a:prstGeom>
        </p:spPr>
        <p:txBody>
          <a:bodyPr wrap="square">
            <a:spAutoFit/>
          </a:bodyPr>
          <a:lstStyle/>
          <a:p>
            <a:pPr>
              <a:lnSpc>
                <a:spcPct val="110000"/>
              </a:lnSpc>
              <a:buFont typeface="Wingdings" panose="05000000000000000000" pitchFamily="2" charset="2"/>
              <a:buChar char="Ø"/>
              <a:defRPr/>
            </a:pPr>
            <a:r>
              <a:rPr lang="en-US" altLang="en-US" b="1" dirty="0">
                <a:solidFill>
                  <a:srgbClr val="C00000"/>
                </a:solidFill>
              </a:rPr>
              <a:t>Obligations</a:t>
            </a:r>
            <a:endParaRPr lang="en-US" altLang="en-US" b="1" dirty="0"/>
          </a:p>
          <a:p>
            <a:pPr>
              <a:lnSpc>
                <a:spcPct val="110000"/>
              </a:lnSpc>
              <a:defRPr/>
            </a:pPr>
            <a:r>
              <a:rPr lang="en-US" altLang="en-US" b="1" dirty="0"/>
              <a:t>Comply with effluent discharge norms</a:t>
            </a:r>
          </a:p>
          <a:p>
            <a:pPr>
              <a:lnSpc>
                <a:spcPct val="110000"/>
              </a:lnSpc>
              <a:defRPr/>
            </a:pPr>
            <a:r>
              <a:rPr lang="en-US" altLang="en-US" b="1" dirty="0"/>
              <a:t>Comply with written directions of PCB</a:t>
            </a:r>
          </a:p>
          <a:p>
            <a:pPr>
              <a:lnSpc>
                <a:spcPct val="110000"/>
              </a:lnSpc>
              <a:defRPr/>
            </a:pPr>
            <a:r>
              <a:rPr lang="en-US" altLang="en-US" b="1" dirty="0"/>
              <a:t>Comply with ‘Consent’ conditions</a:t>
            </a:r>
          </a:p>
          <a:p>
            <a:pPr>
              <a:lnSpc>
                <a:spcPct val="110000"/>
              </a:lnSpc>
              <a:defRPr/>
            </a:pPr>
            <a:r>
              <a:rPr lang="en-US" altLang="en-US" b="1" dirty="0"/>
              <a:t>Furnish information sought by PCB</a:t>
            </a:r>
          </a:p>
          <a:p>
            <a:pPr>
              <a:lnSpc>
                <a:spcPct val="110000"/>
              </a:lnSpc>
              <a:defRPr/>
            </a:pPr>
            <a:r>
              <a:rPr lang="en-US" altLang="en-US" b="1" dirty="0"/>
              <a:t>Provide access to PCB for inspection, sampling</a:t>
            </a:r>
          </a:p>
          <a:p>
            <a:pPr>
              <a:lnSpc>
                <a:spcPct val="110000"/>
              </a:lnSpc>
              <a:defRPr/>
            </a:pPr>
            <a:endParaRPr lang="en-US" altLang="en-US" b="1" dirty="0"/>
          </a:p>
          <a:p>
            <a:pPr>
              <a:lnSpc>
                <a:spcPct val="130000"/>
              </a:lnSpc>
              <a:buFont typeface="Wingdings" panose="05000000000000000000" pitchFamily="2" charset="2"/>
              <a:buChar char="Ø"/>
              <a:defRPr/>
            </a:pPr>
            <a:r>
              <a:rPr lang="en-US" altLang="en-US" b="1" dirty="0">
                <a:solidFill>
                  <a:srgbClr val="C00000"/>
                </a:solidFill>
              </a:rPr>
              <a:t>Responsibilities</a:t>
            </a:r>
          </a:p>
          <a:p>
            <a:pPr>
              <a:lnSpc>
                <a:spcPct val="130000"/>
              </a:lnSpc>
              <a:defRPr/>
            </a:pPr>
            <a:r>
              <a:rPr lang="en-US" altLang="en-US" b="1" dirty="0"/>
              <a:t>Obtain ‘Consent to Establish’</a:t>
            </a:r>
          </a:p>
          <a:p>
            <a:pPr>
              <a:lnSpc>
                <a:spcPct val="130000"/>
              </a:lnSpc>
              <a:defRPr/>
            </a:pPr>
            <a:r>
              <a:rPr lang="en-US" altLang="en-US" b="1" dirty="0"/>
              <a:t>Obtain ‘Consent to Operate’</a:t>
            </a:r>
          </a:p>
          <a:p>
            <a:pPr>
              <a:lnSpc>
                <a:spcPct val="130000"/>
              </a:lnSpc>
              <a:defRPr/>
            </a:pPr>
            <a:r>
              <a:rPr lang="en-US" altLang="en-US" b="1" dirty="0"/>
              <a:t>Apply for renewal of ‘Consent to Operate’</a:t>
            </a:r>
          </a:p>
          <a:p>
            <a:pPr>
              <a:lnSpc>
                <a:spcPct val="130000"/>
              </a:lnSpc>
              <a:defRPr/>
            </a:pPr>
            <a:endParaRPr lang="en-US" altLang="en-US" b="1" dirty="0"/>
          </a:p>
          <a:p>
            <a:pPr>
              <a:lnSpc>
                <a:spcPct val="130000"/>
              </a:lnSpc>
              <a:defRPr/>
            </a:pPr>
            <a:r>
              <a:rPr lang="en-US" altLang="en-US" b="1" dirty="0">
                <a:solidFill>
                  <a:srgbClr val="0000FF"/>
                </a:solidFill>
              </a:rPr>
              <a:t>Similar requirements for The Air Act 1981</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1000"/>
                                        <p:tgtEl>
                                          <p:spTgt spid="3">
                                            <p:txEl>
                                              <p:pRg st="8" end="8"/>
                                            </p:txEl>
                                          </p:spTgt>
                                        </p:tgtEl>
                                      </p:cBhvr>
                                    </p:animEffect>
                                    <p:anim calcmode="lin" valueType="num">
                                      <p:cBhvr>
                                        <p:cTn id="4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fade">
                                      <p:cBhvr>
                                        <p:cTn id="49" dur="1000"/>
                                        <p:tgtEl>
                                          <p:spTgt spid="3">
                                            <p:txEl>
                                              <p:pRg st="9" end="9"/>
                                            </p:txEl>
                                          </p:spTgt>
                                        </p:tgtEl>
                                      </p:cBhvr>
                                    </p:animEffect>
                                    <p:anim calcmode="lin" valueType="num">
                                      <p:cBhvr>
                                        <p:cTn id="5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
                                            <p:txEl>
                                              <p:pRg st="10" end="10"/>
                                            </p:txEl>
                                          </p:spTgt>
                                        </p:tgtEl>
                                        <p:attrNameLst>
                                          <p:attrName>style.visibility</p:attrName>
                                        </p:attrNameLst>
                                      </p:cBhvr>
                                      <p:to>
                                        <p:strVal val="visible"/>
                                      </p:to>
                                    </p:set>
                                    <p:animEffect transition="in" filter="fade">
                                      <p:cBhvr>
                                        <p:cTn id="54" dur="1000"/>
                                        <p:tgtEl>
                                          <p:spTgt spid="3">
                                            <p:txEl>
                                              <p:pRg st="10" end="10"/>
                                            </p:txEl>
                                          </p:spTgt>
                                        </p:tgtEl>
                                      </p:cBhvr>
                                    </p:animEffect>
                                    <p:anim calcmode="lin" valueType="num">
                                      <p:cBhvr>
                                        <p:cTn id="5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1000"/>
                                        <p:tgtEl>
                                          <p:spTgt spid="3">
                                            <p:txEl>
                                              <p:pRg st="12" end="12"/>
                                            </p:txEl>
                                          </p:spTgt>
                                        </p:tgtEl>
                                      </p:cBhvr>
                                    </p:animEffect>
                                    <p:anim calcmode="lin" valueType="num">
                                      <p:cBhvr>
                                        <p:cTn id="6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The Environment Protection Act, 1986</a:t>
            </a:r>
          </a:p>
        </p:txBody>
      </p:sp>
      <p:sp>
        <p:nvSpPr>
          <p:cNvPr id="3" name="Rectangle 2"/>
          <p:cNvSpPr/>
          <p:nvPr/>
        </p:nvSpPr>
        <p:spPr>
          <a:xfrm>
            <a:off x="641554" y="1523696"/>
            <a:ext cx="7034981" cy="4619854"/>
          </a:xfrm>
          <a:prstGeom prst="rect">
            <a:avLst/>
          </a:prstGeom>
        </p:spPr>
        <p:txBody>
          <a:bodyPr wrap="square">
            <a:spAutoFit/>
          </a:bodyPr>
          <a:lstStyle/>
          <a:p>
            <a:pPr>
              <a:lnSpc>
                <a:spcPct val="150000"/>
              </a:lnSpc>
            </a:pPr>
            <a:r>
              <a:rPr lang="en-US" altLang="en-US" dirty="0"/>
              <a:t>Framed after Bhopal Disaster, Dec 1984</a:t>
            </a:r>
          </a:p>
          <a:p>
            <a:pPr>
              <a:lnSpc>
                <a:spcPct val="150000"/>
              </a:lnSpc>
            </a:pPr>
            <a:r>
              <a:rPr lang="en-US" altLang="en-US" dirty="0"/>
              <a:t>Umbrella Act for protection and improvement of environment</a:t>
            </a:r>
          </a:p>
          <a:p>
            <a:pPr>
              <a:lnSpc>
                <a:spcPct val="150000"/>
              </a:lnSpc>
            </a:pPr>
            <a:r>
              <a:rPr lang="en-IN" altLang="en-US" b="1" dirty="0"/>
              <a:t>"environment" includes water, air and land and the inter- relationship which exists among and between water, air and land, and human beings, other living creatures, plants, micro-organism and property</a:t>
            </a:r>
            <a:endParaRPr lang="en-IN" altLang="en-US" dirty="0"/>
          </a:p>
          <a:p>
            <a:pPr>
              <a:lnSpc>
                <a:spcPct val="150000"/>
              </a:lnSpc>
            </a:pPr>
            <a:r>
              <a:rPr lang="en-US" altLang="en-US" dirty="0"/>
              <a:t>Powers to the Central Govt.:</a:t>
            </a:r>
          </a:p>
          <a:p>
            <a:pPr lvl="1">
              <a:lnSpc>
                <a:spcPct val="150000"/>
              </a:lnSpc>
            </a:pPr>
            <a:r>
              <a:rPr lang="en-US" altLang="en-US" dirty="0"/>
              <a:t>Standards for quality of air, water, soil</a:t>
            </a:r>
          </a:p>
          <a:p>
            <a:pPr lvl="1">
              <a:lnSpc>
                <a:spcPct val="150000"/>
              </a:lnSpc>
            </a:pPr>
            <a:r>
              <a:rPr lang="en-US" altLang="en-US" dirty="0"/>
              <a:t>Restrict or prohibit location of industries</a:t>
            </a:r>
          </a:p>
          <a:p>
            <a:pPr lvl="1">
              <a:lnSpc>
                <a:spcPct val="150000"/>
              </a:lnSpc>
            </a:pPr>
            <a:r>
              <a:rPr lang="en-US" altLang="en-US" dirty="0"/>
              <a:t>Restrict or prohibit handling of hazardous substances</a:t>
            </a:r>
          </a:p>
          <a:p>
            <a:pPr lvl="1">
              <a:lnSpc>
                <a:spcPct val="150000"/>
              </a:lnSpc>
            </a:pPr>
            <a:r>
              <a:rPr lang="en-US" altLang="en-US" dirty="0"/>
              <a:t>Lay down safeguards for prevention of accidents</a:t>
            </a:r>
          </a:p>
          <a:p>
            <a:pPr lvl="1">
              <a:lnSpc>
                <a:spcPct val="150000"/>
              </a:lnSpc>
            </a:pPr>
            <a:endParaRPr lang="en-US" altLang="en-US" b="1"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The Environment Protection Act, 1986</a:t>
            </a:r>
          </a:p>
        </p:txBody>
      </p:sp>
      <p:sp>
        <p:nvSpPr>
          <p:cNvPr id="3" name="Rectangle 2"/>
          <p:cNvSpPr/>
          <p:nvPr/>
        </p:nvSpPr>
        <p:spPr>
          <a:xfrm>
            <a:off x="524269" y="1175583"/>
            <a:ext cx="7650902" cy="4385816"/>
          </a:xfrm>
          <a:prstGeom prst="rect">
            <a:avLst/>
          </a:prstGeom>
        </p:spPr>
        <p:txBody>
          <a:bodyPr wrap="square">
            <a:spAutoFit/>
          </a:bodyPr>
          <a:lstStyle/>
          <a:p>
            <a:pPr>
              <a:lnSpc>
                <a:spcPct val="110000"/>
              </a:lnSpc>
              <a:buFont typeface="Wingdings" panose="05000000000000000000" pitchFamily="2" charset="2"/>
              <a:buChar char="Ø"/>
              <a:defRPr/>
            </a:pPr>
            <a:r>
              <a:rPr lang="en-US" altLang="en-US" b="1" dirty="0">
                <a:solidFill>
                  <a:srgbClr val="C00000"/>
                </a:solidFill>
              </a:rPr>
              <a:t>Responsibilities</a:t>
            </a:r>
          </a:p>
          <a:p>
            <a:pPr>
              <a:lnSpc>
                <a:spcPct val="110000"/>
              </a:lnSpc>
              <a:defRPr/>
            </a:pPr>
            <a:r>
              <a:rPr lang="en-US" altLang="en-US" dirty="0"/>
              <a:t>Submit ‘Environment Statement’ to PCB every year</a:t>
            </a:r>
          </a:p>
          <a:p>
            <a:pPr>
              <a:lnSpc>
                <a:spcPct val="110000"/>
              </a:lnSpc>
              <a:defRPr/>
            </a:pPr>
            <a:r>
              <a:rPr lang="en-US" altLang="en-US" dirty="0"/>
              <a:t>Obtain prior ‘Environmental Clearance’ from the </a:t>
            </a:r>
            <a:r>
              <a:rPr lang="en-US" altLang="en-US" dirty="0" err="1"/>
              <a:t>MoEFCC</a:t>
            </a:r>
            <a:endParaRPr lang="en-US" altLang="en-US" dirty="0"/>
          </a:p>
          <a:p>
            <a:pPr>
              <a:lnSpc>
                <a:spcPct val="110000"/>
              </a:lnSpc>
              <a:defRPr/>
            </a:pPr>
            <a:endParaRPr lang="en-US" altLang="en-US" dirty="0"/>
          </a:p>
          <a:p>
            <a:pPr>
              <a:lnSpc>
                <a:spcPct val="110000"/>
              </a:lnSpc>
              <a:buFont typeface="Wingdings" panose="05000000000000000000" pitchFamily="2" charset="2"/>
              <a:buChar char="Ø"/>
              <a:defRPr/>
            </a:pPr>
            <a:r>
              <a:rPr lang="en-US" altLang="en-US" b="1" dirty="0">
                <a:solidFill>
                  <a:srgbClr val="C00000"/>
                </a:solidFill>
              </a:rPr>
              <a:t>Rights</a:t>
            </a:r>
          </a:p>
          <a:p>
            <a:pPr>
              <a:lnSpc>
                <a:spcPct val="110000"/>
              </a:lnSpc>
              <a:defRPr/>
            </a:pPr>
            <a:r>
              <a:rPr lang="en-US" altLang="en-US" dirty="0"/>
              <a:t>Ensure adherence to specified sampling procedure</a:t>
            </a:r>
          </a:p>
          <a:p>
            <a:pPr>
              <a:lnSpc>
                <a:spcPct val="110000"/>
              </a:lnSpc>
              <a:defRPr/>
            </a:pPr>
            <a:r>
              <a:rPr lang="en-US" altLang="en-US" dirty="0"/>
              <a:t>Opportunity to file objections</a:t>
            </a:r>
          </a:p>
          <a:p>
            <a:pPr>
              <a:lnSpc>
                <a:spcPct val="110000"/>
              </a:lnSpc>
              <a:defRPr/>
            </a:pPr>
            <a:r>
              <a:rPr lang="en-US" altLang="en-US" dirty="0"/>
              <a:t>Reasons to be recorded by Central Govt. if opportunity denied</a:t>
            </a:r>
          </a:p>
          <a:p>
            <a:pPr>
              <a:lnSpc>
                <a:spcPct val="110000"/>
              </a:lnSpc>
              <a:defRPr/>
            </a:pPr>
            <a:endParaRPr lang="en-US" altLang="en-US" dirty="0"/>
          </a:p>
          <a:p>
            <a:pPr>
              <a:buFont typeface="Wingdings" panose="05000000000000000000" pitchFamily="2" charset="2"/>
              <a:buChar char="Ø"/>
              <a:defRPr/>
            </a:pPr>
            <a:r>
              <a:rPr lang="en-US" altLang="en-US" b="1" dirty="0">
                <a:solidFill>
                  <a:srgbClr val="C00000"/>
                </a:solidFill>
              </a:rPr>
              <a:t>PENAL PROVISIONS</a:t>
            </a:r>
            <a:endParaRPr lang="en-US" altLang="en-US" dirty="0">
              <a:solidFill>
                <a:srgbClr val="006200"/>
              </a:solidFill>
              <a:latin typeface="Arial Black" panose="020B0A04020102020204" pitchFamily="34" charset="0"/>
            </a:endParaRPr>
          </a:p>
          <a:p>
            <a:pPr>
              <a:defRPr/>
            </a:pPr>
            <a:r>
              <a:rPr lang="en-US" altLang="en-US" dirty="0"/>
              <a:t>PCBs Can issue directions for:</a:t>
            </a:r>
          </a:p>
          <a:p>
            <a:pPr lvl="1">
              <a:lnSpc>
                <a:spcPct val="90000"/>
              </a:lnSpc>
              <a:buClr>
                <a:schemeClr val="hlink"/>
              </a:buClr>
              <a:defRPr/>
            </a:pPr>
            <a:r>
              <a:rPr lang="en-US" altLang="en-US" dirty="0"/>
              <a:t>Stoppage or regulation of services - electricity, water etc.</a:t>
            </a:r>
          </a:p>
          <a:p>
            <a:pPr lvl="1">
              <a:lnSpc>
                <a:spcPct val="90000"/>
              </a:lnSpc>
              <a:buClr>
                <a:schemeClr val="hlink"/>
              </a:buClr>
              <a:defRPr/>
            </a:pPr>
            <a:r>
              <a:rPr lang="en-US" altLang="en-US" dirty="0"/>
              <a:t>Closure, prohibition or regulation of any industry, operation or process</a:t>
            </a:r>
          </a:p>
          <a:p>
            <a:pPr lvl="1">
              <a:lnSpc>
                <a:spcPct val="90000"/>
              </a:lnSpc>
              <a:defRPr/>
            </a:pPr>
            <a:endParaRPr lang="en-US" altLang="en-US" dirty="0"/>
          </a:p>
          <a:p>
            <a:pPr>
              <a:lnSpc>
                <a:spcPct val="90000"/>
              </a:lnSpc>
              <a:defRPr/>
            </a:pPr>
            <a:r>
              <a:rPr lang="en-US" altLang="en-US" b="1" dirty="0"/>
              <a:t>Person directly responsible and the company are punishable</a:t>
            </a:r>
            <a:endParaRPr lang="en-US"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1000"/>
                                        <p:tgtEl>
                                          <p:spTgt spid="3">
                                            <p:txEl>
                                              <p:pRg st="9" end="9"/>
                                            </p:txEl>
                                          </p:spTgt>
                                        </p:tgtEl>
                                      </p:cBhvr>
                                    </p:animEffect>
                                    <p:anim calcmode="lin" valueType="num">
                                      <p:cBhvr>
                                        <p:cTn id="4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1000"/>
                                        <p:tgtEl>
                                          <p:spTgt spid="3">
                                            <p:txEl>
                                              <p:pRg st="10" end="10"/>
                                            </p:txEl>
                                          </p:spTgt>
                                        </p:tgtEl>
                                      </p:cBhvr>
                                    </p:animEffect>
                                    <p:anim calcmode="lin" valueType="num">
                                      <p:cBhvr>
                                        <p:cTn id="5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1000"/>
                                        <p:tgtEl>
                                          <p:spTgt spid="3">
                                            <p:txEl>
                                              <p:pRg st="11" end="11"/>
                                            </p:txEl>
                                          </p:spTgt>
                                        </p:tgtEl>
                                      </p:cBhvr>
                                    </p:animEffect>
                                    <p:anim calcmode="lin" valueType="num">
                                      <p:cBhvr>
                                        <p:cTn id="5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1000"/>
                                        <p:tgtEl>
                                          <p:spTgt spid="3">
                                            <p:txEl>
                                              <p:pRg st="12" end="12"/>
                                            </p:txEl>
                                          </p:spTgt>
                                        </p:tgtEl>
                                      </p:cBhvr>
                                    </p:animEffect>
                                    <p:anim calcmode="lin" valueType="num">
                                      <p:cBhvr>
                                        <p:cTn id="6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3">
                                            <p:txEl>
                                              <p:pRg st="14" end="14"/>
                                            </p:txEl>
                                          </p:spTgt>
                                        </p:tgtEl>
                                        <p:attrNameLst>
                                          <p:attrName>style.visibility</p:attrName>
                                        </p:attrNameLst>
                                      </p:cBhvr>
                                      <p:to>
                                        <p:strVal val="visible"/>
                                      </p:to>
                                    </p:set>
                                    <p:animEffect transition="in" filter="fade">
                                      <p:cBhvr>
                                        <p:cTn id="68" dur="1000"/>
                                        <p:tgtEl>
                                          <p:spTgt spid="3">
                                            <p:txEl>
                                              <p:pRg st="14" end="14"/>
                                            </p:txEl>
                                          </p:spTgt>
                                        </p:tgtEl>
                                      </p:cBhvr>
                                    </p:animEffect>
                                    <p:anim calcmode="lin" valueType="num">
                                      <p:cBhvr>
                                        <p:cTn id="69"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rPr>
              <a:t>EIA Notification, 2006</a:t>
            </a:r>
            <a:endParaRPr lang="en-IN" dirty="0">
              <a:solidFill>
                <a:schemeClr val="tx1"/>
              </a:solidFill>
            </a:endParaRPr>
          </a:p>
        </p:txBody>
      </p:sp>
      <p:sp>
        <p:nvSpPr>
          <p:cNvPr id="3" name="Rectangle 2"/>
          <p:cNvSpPr/>
          <p:nvPr/>
        </p:nvSpPr>
        <p:spPr>
          <a:xfrm>
            <a:off x="287594" y="1109409"/>
            <a:ext cx="8464519" cy="3693319"/>
          </a:xfrm>
          <a:prstGeom prst="rect">
            <a:avLst/>
          </a:prstGeom>
        </p:spPr>
        <p:txBody>
          <a:bodyPr wrap="square">
            <a:spAutoFit/>
          </a:bodyPr>
          <a:lstStyle/>
          <a:p>
            <a:pPr>
              <a:spcBef>
                <a:spcPct val="0"/>
              </a:spcBef>
              <a:defRPr/>
            </a:pPr>
            <a:r>
              <a:rPr lang="en-US" altLang="en-US" b="1" dirty="0">
                <a:solidFill>
                  <a:srgbClr val="C00000"/>
                </a:solidFill>
              </a:rPr>
              <a:t>EC Required for </a:t>
            </a:r>
            <a:r>
              <a:rPr lang="en-US" altLang="en-US" dirty="0">
                <a:solidFill>
                  <a:srgbClr val="009800"/>
                </a:solidFill>
              </a:rPr>
              <a:t>:</a:t>
            </a:r>
          </a:p>
          <a:p>
            <a:pPr lvl="1">
              <a:spcBef>
                <a:spcPct val="0"/>
              </a:spcBef>
              <a:defRPr/>
            </a:pPr>
            <a:r>
              <a:rPr lang="en-US" altLang="en-US" dirty="0"/>
              <a:t>All New Projects listed in the Schedule</a:t>
            </a:r>
          </a:p>
          <a:p>
            <a:pPr lvl="1">
              <a:spcBef>
                <a:spcPct val="0"/>
              </a:spcBef>
              <a:defRPr/>
            </a:pPr>
            <a:r>
              <a:rPr lang="en-US" altLang="en-US" dirty="0"/>
              <a:t>Any change in product-mix in existing manufacturing unit included in the Schedule Projects of Expansion/Modernization which exceeds specified threshold limits</a:t>
            </a:r>
          </a:p>
          <a:p>
            <a:pPr lvl="1">
              <a:spcBef>
                <a:spcPct val="0"/>
              </a:spcBef>
              <a:defRPr/>
            </a:pPr>
            <a:endParaRPr lang="en-US" altLang="en-US" dirty="0"/>
          </a:p>
          <a:p>
            <a:pPr>
              <a:spcBef>
                <a:spcPct val="0"/>
              </a:spcBef>
              <a:defRPr/>
            </a:pPr>
            <a:r>
              <a:rPr lang="en-US" altLang="en-US" b="1" dirty="0">
                <a:solidFill>
                  <a:srgbClr val="C00000"/>
                </a:solidFill>
              </a:rPr>
              <a:t>Project Categories</a:t>
            </a:r>
            <a:r>
              <a:rPr lang="en-US" altLang="en-US" dirty="0"/>
              <a:t>: A and B,  based on intensity and spatial extent of potential environmental impacts</a:t>
            </a:r>
          </a:p>
          <a:p>
            <a:pPr>
              <a:spcBef>
                <a:spcPct val="0"/>
              </a:spcBef>
              <a:defRPr/>
            </a:pPr>
            <a:endParaRPr lang="en-US" altLang="en-US" dirty="0">
              <a:solidFill>
                <a:srgbClr val="009800"/>
              </a:solidFill>
            </a:endParaRPr>
          </a:p>
          <a:p>
            <a:pPr marL="541655" indent="-277495">
              <a:spcBef>
                <a:spcPct val="0"/>
              </a:spcBef>
              <a:defRPr/>
            </a:pPr>
            <a:r>
              <a:rPr lang="en-US" altLang="en-US" b="1" dirty="0">
                <a:solidFill>
                  <a:srgbClr val="C00000"/>
                </a:solidFill>
              </a:rPr>
              <a:t>Cat. A Projects </a:t>
            </a:r>
            <a:r>
              <a:rPr lang="en-US" altLang="en-US" b="1" dirty="0"/>
              <a:t>- </a:t>
            </a:r>
            <a:r>
              <a:rPr lang="en-US" altLang="en-US" dirty="0"/>
              <a:t>prior EC from the </a:t>
            </a:r>
            <a:r>
              <a:rPr lang="en-US" altLang="en-US" dirty="0" err="1"/>
              <a:t>MoEFCC</a:t>
            </a:r>
            <a:r>
              <a:rPr lang="en-US" altLang="en-US" dirty="0"/>
              <a:t>, on recommendation of Expert Appraisal Committee (EAC)</a:t>
            </a:r>
          </a:p>
          <a:p>
            <a:pPr marL="541655" indent="-277495">
              <a:spcBef>
                <a:spcPct val="0"/>
              </a:spcBef>
              <a:defRPr/>
            </a:pPr>
            <a:endParaRPr lang="en-US" altLang="en-US" dirty="0">
              <a:solidFill>
                <a:srgbClr val="009800"/>
              </a:solidFill>
            </a:endParaRPr>
          </a:p>
          <a:p>
            <a:pPr marL="541655" indent="-277495">
              <a:spcBef>
                <a:spcPct val="0"/>
              </a:spcBef>
              <a:defRPr/>
            </a:pPr>
            <a:r>
              <a:rPr lang="en-US" altLang="en-US" b="1" dirty="0">
                <a:solidFill>
                  <a:srgbClr val="C00000"/>
                </a:solidFill>
              </a:rPr>
              <a:t>Cat. B Projects </a:t>
            </a:r>
            <a:r>
              <a:rPr lang="en-US" altLang="en-US" dirty="0"/>
              <a:t>require prior EC from the SEIAA, on the recommendation of SEAC</a:t>
            </a:r>
          </a:p>
          <a:p>
            <a:pPr marL="264160">
              <a:spcBef>
                <a:spcPct val="0"/>
              </a:spcBef>
              <a:defRPr/>
            </a:pPr>
            <a:r>
              <a:rPr lang="en-US" altLang="en-US" dirty="0">
                <a:solidFill>
                  <a:srgbClr val="009800"/>
                </a:solidFill>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1000"/>
                                        <p:tgtEl>
                                          <p:spTgt spid="3">
                                            <p:txEl>
                                              <p:pRg st="8" end="8"/>
                                            </p:txEl>
                                          </p:spTgt>
                                        </p:tgtEl>
                                      </p:cBhvr>
                                    </p:animEffect>
                                    <p:anim calcmode="lin" valueType="num">
                                      <p:cBhvr>
                                        <p:cTn id="3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102419" name="think-cell Slide" r:id="rId9" imgW="12700" imgH="12700" progId="TCLayout.ActiveDocument.1">
                  <p:embed/>
                </p:oleObj>
              </mc:Choice>
              <mc:Fallback>
                <p:oleObj name="think-cell Slide" r:id="rId9" imgW="12700" imgH="12700" progId="TCLayout.ActiveDocument.1">
                  <p:embed/>
                  <p:pic>
                    <p:nvPicPr>
                      <p:cNvPr id="0" name="Picture 44609"/>
                      <p:cNvPicPr/>
                      <p:nvPr/>
                    </p:nvPicPr>
                    <p:blipFill>
                      <a:blip r:embed="rId10"/>
                      <a:stretch>
                        <a:fillRect/>
                      </a:stretch>
                    </p:blipFill>
                    <p:spPr>
                      <a:xfrm>
                        <a:off x="267880" y="201284"/>
                        <a:ext cx="1495" cy="1495"/>
                      </a:xfrm>
                      <a:prstGeom prst="rect">
                        <a:avLst/>
                      </a:prstGeom>
                    </p:spPr>
                  </p:pic>
                </p:oleObj>
              </mc:Fallback>
            </mc:AlternateContent>
          </a:graphicData>
        </a:graphic>
      </p:graphicFrame>
      <p:sp>
        <p:nvSpPr>
          <p:cNvPr id="6" name="Rectangle 6"/>
          <p:cNvSpPr txBox="1"/>
          <p:nvPr/>
        </p:nvSpPr>
        <p:spPr>
          <a:xfrm>
            <a:off x="1764411" y="1031753"/>
            <a:ext cx="7224233" cy="1306324"/>
          </a:xfrm>
          <a:prstGeom prst="rect">
            <a:avLst/>
          </a:prstGeom>
          <a:solidFill>
            <a:schemeClr val="accent1"/>
          </a:solidFill>
          <a:ln w="9525">
            <a:noFill/>
            <a:miter lim="800000"/>
          </a:ln>
          <a:effectLst>
            <a:outerShdw blurRad="50800" dist="50800" dir="2700000" algn="ctr" rotWithShape="0">
              <a:srgbClr val="000000">
                <a:alpha val="40000"/>
              </a:srgbClr>
            </a:outerShdw>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86055" lvl="1" indent="-184785" defTabSz="859790" fontAlgn="base">
              <a:spcBef>
                <a:spcPts val="300"/>
              </a:spcBef>
              <a:spcAft>
                <a:spcPct val="0"/>
              </a:spcAft>
              <a:buClr>
                <a:srgbClr val="000000"/>
              </a:buClr>
            </a:pPr>
            <a:r>
              <a:rPr lang="en-US" sz="1690" dirty="0" err="1">
                <a:solidFill>
                  <a:srgbClr val="000000"/>
                </a:solidFill>
              </a:rPr>
              <a:t>SSC</a:t>
            </a:r>
            <a:r>
              <a:rPr lang="en-US" sz="1690" dirty="0">
                <a:solidFill>
                  <a:srgbClr val="000000"/>
                </a:solidFill>
              </a:rPr>
              <a:t> chaired by Development Commissioner of MSME to guide, review, monitor and provide overall direction for implementation of the scheme</a:t>
            </a:r>
          </a:p>
          <a:p>
            <a:pPr marL="186055" lvl="1" indent="-184785" defTabSz="859790" fontAlgn="base">
              <a:spcBef>
                <a:spcPts val="300"/>
              </a:spcBef>
              <a:spcAft>
                <a:spcPct val="0"/>
              </a:spcAft>
              <a:buClr>
                <a:srgbClr val="000000"/>
              </a:buClr>
            </a:pPr>
            <a:r>
              <a:rPr lang="en-US" sz="1690" dirty="0">
                <a:solidFill>
                  <a:srgbClr val="000000"/>
                </a:solidFill>
              </a:rPr>
              <a:t>Quality Council of India (</a:t>
            </a:r>
            <a:r>
              <a:rPr lang="en-US" sz="1690" dirty="0" err="1">
                <a:solidFill>
                  <a:srgbClr val="000000"/>
                </a:solidFill>
              </a:rPr>
              <a:t>QCI</a:t>
            </a:r>
            <a:r>
              <a:rPr lang="en-US" sz="1690" dirty="0">
                <a:solidFill>
                  <a:srgbClr val="000000"/>
                </a:solidFill>
              </a:rPr>
              <a:t>) to function as the </a:t>
            </a:r>
            <a:r>
              <a:rPr lang="en-US" sz="1690" dirty="0" err="1">
                <a:solidFill>
                  <a:srgbClr val="000000"/>
                </a:solidFill>
              </a:rPr>
              <a:t>NMIU</a:t>
            </a:r>
            <a:r>
              <a:rPr lang="en-US" sz="1690" dirty="0">
                <a:solidFill>
                  <a:srgbClr val="000000"/>
                </a:solidFill>
              </a:rPr>
              <a:t> for the scheme</a:t>
            </a:r>
          </a:p>
        </p:txBody>
      </p:sp>
      <p:grpSp>
        <p:nvGrpSpPr>
          <p:cNvPr id="12" name="Group 11"/>
          <p:cNvGrpSpPr/>
          <p:nvPr>
            <p:custDataLst>
              <p:tags r:id="rId4"/>
            </p:custDataLst>
          </p:nvPr>
        </p:nvGrpSpPr>
        <p:grpSpPr>
          <a:xfrm>
            <a:off x="151428" y="1029030"/>
            <a:ext cx="1612982" cy="1309047"/>
            <a:chOff x="5905499" y="3124200"/>
            <a:chExt cx="2166117" cy="914400"/>
          </a:xfrm>
          <a:effectLst>
            <a:outerShdw blurRad="50800" dist="50800" dir="2700000" algn="ctr" rotWithShape="0">
              <a:srgbClr val="000000">
                <a:alpha val="40000"/>
              </a:srgbClr>
            </a:outerShdw>
          </a:effectLst>
        </p:grpSpPr>
        <p:sp>
          <p:nvSpPr>
            <p:cNvPr id="8" name="Freeform 7"/>
            <p:cNvSpPr/>
            <p:nvPr>
              <p:custDataLst>
                <p:tags r:id="rId5"/>
              </p:custDataLst>
            </p:nvPr>
          </p:nvSpPr>
          <p:spPr>
            <a:xfrm>
              <a:off x="5905499" y="3124200"/>
              <a:ext cx="2166117"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1" fmla="*/ 0 w 1828800"/>
                <a:gd name="connsiteY0-2" fmla="*/ 0 h 914400"/>
                <a:gd name="connsiteX1-3" fmla="*/ 1664208 w 1828800"/>
                <a:gd name="connsiteY1-4" fmla="*/ 0 h 914400"/>
                <a:gd name="connsiteX2-5" fmla="*/ 1828800 w 1828800"/>
                <a:gd name="connsiteY2-6" fmla="*/ 457200 h 914400"/>
                <a:gd name="connsiteX3-7" fmla="*/ 1664208 w 1828800"/>
                <a:gd name="connsiteY3-8" fmla="*/ 914400 h 914400"/>
                <a:gd name="connsiteX4-9" fmla="*/ 0 w 1828800"/>
                <a:gd name="connsiteY4-10" fmla="*/ 914400 h 914400"/>
                <a:gd name="connsiteX5-11" fmla="*/ 0 w 1828800"/>
                <a:gd name="connsiteY5-12" fmla="*/ 457200 h 914400"/>
                <a:gd name="connsiteX0-13" fmla="*/ 0 w 1828800"/>
                <a:gd name="connsiteY0-14" fmla="*/ 0 h 914400"/>
                <a:gd name="connsiteX1-15" fmla="*/ 1664208 w 1828800"/>
                <a:gd name="connsiteY1-16" fmla="*/ 0 h 914400"/>
                <a:gd name="connsiteX2-17" fmla="*/ 1828800 w 1828800"/>
                <a:gd name="connsiteY2-18" fmla="*/ 457200 h 914400"/>
                <a:gd name="connsiteX3-19" fmla="*/ 1664208 w 1828800"/>
                <a:gd name="connsiteY3-20" fmla="*/ 914400 h 914400"/>
                <a:gd name="connsiteX4-21" fmla="*/ 0 w 1828800"/>
                <a:gd name="connsiteY4-22" fmla="*/ 914400 h 914400"/>
                <a:gd name="connsiteX5-23" fmla="*/ 0 w 1828800"/>
                <a:gd name="connsiteY5-24" fmla="*/ 457200 h 914400"/>
                <a:gd name="connsiteX0-25" fmla="*/ 0 w 1828800"/>
                <a:gd name="connsiteY0-26" fmla="*/ 0 h 914400"/>
                <a:gd name="connsiteX1-27" fmla="*/ 1664208 w 1828800"/>
                <a:gd name="connsiteY1-28" fmla="*/ 0 h 914400"/>
                <a:gd name="connsiteX2-29" fmla="*/ 1828800 w 1828800"/>
                <a:gd name="connsiteY2-30" fmla="*/ 457200 h 914400"/>
                <a:gd name="connsiteX3-31" fmla="*/ 1664208 w 1828800"/>
                <a:gd name="connsiteY3-32" fmla="*/ 914400 h 914400"/>
                <a:gd name="connsiteX4-33" fmla="*/ 0 w 1828800"/>
                <a:gd name="connsiteY4-34" fmla="*/ 914400 h 914400"/>
                <a:gd name="connsiteX5-35" fmla="*/ 0 w 1828800"/>
                <a:gd name="connsiteY5-36" fmla="*/ 457200 h 914400"/>
                <a:gd name="connsiteX0-37" fmla="*/ 0 w 1828800"/>
                <a:gd name="connsiteY0-38" fmla="*/ 0 h 914400"/>
                <a:gd name="connsiteX1-39" fmla="*/ 1664208 w 1828800"/>
                <a:gd name="connsiteY1-40" fmla="*/ 0 h 914400"/>
                <a:gd name="connsiteX2-41" fmla="*/ 1828800 w 1828800"/>
                <a:gd name="connsiteY2-42" fmla="*/ 457200 h 914400"/>
                <a:gd name="connsiteX3-43" fmla="*/ 1664208 w 1828800"/>
                <a:gd name="connsiteY3-44" fmla="*/ 914400 h 914400"/>
                <a:gd name="connsiteX4-45" fmla="*/ 0 w 1828800"/>
                <a:gd name="connsiteY4-46" fmla="*/ 914400 h 914400"/>
                <a:gd name="connsiteX5-47" fmla="*/ 0 w 1828800"/>
                <a:gd name="connsiteY5-48" fmla="*/ 457200 h 914400"/>
                <a:gd name="connsiteX0-49" fmla="*/ 0 w 1828800"/>
                <a:gd name="connsiteY0-50" fmla="*/ 0 h 914400"/>
                <a:gd name="connsiteX1-51" fmla="*/ 1664208 w 1828800"/>
                <a:gd name="connsiteY1-52" fmla="*/ 0 h 914400"/>
                <a:gd name="connsiteX2-53" fmla="*/ 1828800 w 1828800"/>
                <a:gd name="connsiteY2-54" fmla="*/ 457200 h 914400"/>
                <a:gd name="connsiteX3-55" fmla="*/ 1664208 w 1828800"/>
                <a:gd name="connsiteY3-56" fmla="*/ 914400 h 914400"/>
                <a:gd name="connsiteX4-57" fmla="*/ 0 w 1828800"/>
                <a:gd name="connsiteY4-58" fmla="*/ 914400 h 914400"/>
                <a:gd name="connsiteX5-59" fmla="*/ 0 w 1828800"/>
                <a:gd name="connsiteY5-60" fmla="*/ 457200 h 914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28800" h="914400">
                  <a:moveTo>
                    <a:pt x="0" y="0"/>
                  </a:moveTo>
                  <a:lnTo>
                    <a:pt x="1664208" y="0"/>
                  </a:lnTo>
                  <a:lnTo>
                    <a:pt x="1828800" y="457200"/>
                  </a:lnTo>
                  <a:lnTo>
                    <a:pt x="1664208" y="914400"/>
                  </a:lnTo>
                  <a:lnTo>
                    <a:pt x="0" y="914400"/>
                  </a:lnTo>
                  <a:lnTo>
                    <a:pt x="0" y="45720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1060" fontAlgn="base">
                <a:spcBef>
                  <a:spcPct val="0"/>
                </a:spcBef>
                <a:spcAft>
                  <a:spcPct val="0"/>
                </a:spcAft>
              </a:pPr>
              <a:endParaRPr lang="en-GB" sz="1690" dirty="0" err="1">
                <a:solidFill>
                  <a:srgbClr val="FFFFFF"/>
                </a:solidFill>
              </a:endParaRPr>
            </a:p>
          </p:txBody>
        </p:sp>
        <p:sp>
          <p:nvSpPr>
            <p:cNvPr id="11" name="Rectangle 9"/>
            <p:cNvSpPr txBox="1"/>
            <p:nvPr>
              <p:custDataLst>
                <p:tags r:id="rId6"/>
              </p:custDataLst>
            </p:nvPr>
          </p:nvSpPr>
          <p:spPr>
            <a:xfrm>
              <a:off x="5969001" y="3187700"/>
              <a:ext cx="1924335" cy="787400"/>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36195" fontAlgn="base">
                <a:spcBef>
                  <a:spcPct val="0"/>
                </a:spcBef>
                <a:spcAft>
                  <a:spcPct val="0"/>
                </a:spcAft>
                <a:buClr>
                  <a:srgbClr val="000000"/>
                </a:buClr>
              </a:pPr>
              <a:r>
                <a:rPr lang="en-US" sz="1690" b="1" dirty="0">
                  <a:solidFill>
                    <a:srgbClr val="FFFFFF"/>
                  </a:solidFill>
                </a:rPr>
                <a:t>Routine functionalities</a:t>
              </a:r>
            </a:p>
          </p:txBody>
        </p:sp>
      </p:grpSp>
      <p:grpSp>
        <p:nvGrpSpPr>
          <p:cNvPr id="2" name="Group 1"/>
          <p:cNvGrpSpPr/>
          <p:nvPr/>
        </p:nvGrpSpPr>
        <p:grpSpPr>
          <a:xfrm>
            <a:off x="151428" y="2476607"/>
            <a:ext cx="8837217" cy="3410224"/>
            <a:chOff x="501445" y="7697299"/>
            <a:chExt cx="29264077" cy="11292814"/>
          </a:xfrm>
        </p:grpSpPr>
        <p:sp>
          <p:nvSpPr>
            <p:cNvPr id="30" name="Rectangle 29"/>
            <p:cNvSpPr/>
            <p:nvPr/>
          </p:nvSpPr>
          <p:spPr>
            <a:xfrm>
              <a:off x="501445" y="7697299"/>
              <a:ext cx="29264077" cy="11292814"/>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cxnSp>
          <p:nvCxnSpPr>
            <p:cNvPr id="38" name="Elbow Connector 60"/>
            <p:cNvCxnSpPr>
              <a:stCxn id="94" idx="2"/>
              <a:endCxn id="103" idx="0"/>
            </p:cNvCxnSpPr>
            <p:nvPr/>
          </p:nvCxnSpPr>
          <p:spPr>
            <a:xfrm flipH="1">
              <a:off x="15637403" y="10517827"/>
              <a:ext cx="3" cy="387689"/>
            </a:xfrm>
            <a:prstGeom prst="straightConnector1">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93" name="Rectangle 6"/>
            <p:cNvSpPr txBox="1"/>
            <p:nvPr/>
          </p:nvSpPr>
          <p:spPr>
            <a:xfrm>
              <a:off x="1061884" y="7883684"/>
              <a:ext cx="6961238" cy="2634144"/>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a:solidFill>
                    <a:srgbClr val="000000"/>
                  </a:solidFill>
                </a:rPr>
                <a:t>Overall guidance and direction</a:t>
              </a:r>
            </a:p>
          </p:txBody>
        </p:sp>
        <p:sp>
          <p:nvSpPr>
            <p:cNvPr id="94" name="Rectangle 6"/>
            <p:cNvSpPr txBox="1"/>
            <p:nvPr/>
          </p:nvSpPr>
          <p:spPr>
            <a:xfrm>
              <a:off x="8262554" y="7883684"/>
              <a:ext cx="14749702" cy="2634144"/>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lgn="ctr" fontAlgn="base">
                <a:spcBef>
                  <a:spcPct val="20000"/>
                </a:spcBef>
                <a:spcAft>
                  <a:spcPct val="0"/>
                </a:spcAft>
                <a:buClr>
                  <a:srgbClr val="000000"/>
                </a:buClr>
                <a:buFont typeface="Arial" panose="020B0604020202020204" pitchFamily="34" charset="0"/>
                <a:buNone/>
              </a:pPr>
              <a:r>
                <a:rPr lang="en-US" sz="1690" b="1" dirty="0">
                  <a:solidFill>
                    <a:srgbClr val="000000"/>
                  </a:solidFill>
                </a:rPr>
                <a:t>Screening and Steering Committee (</a:t>
              </a:r>
              <a:r>
                <a:rPr lang="en-US" sz="1690" b="1" dirty="0" err="1">
                  <a:solidFill>
                    <a:srgbClr val="000000"/>
                  </a:solidFill>
                </a:rPr>
                <a:t>SSC</a:t>
              </a:r>
              <a:r>
                <a:rPr lang="en-US" sz="1690" b="1" dirty="0">
                  <a:solidFill>
                    <a:srgbClr val="000000"/>
                  </a:solidFill>
                </a:rPr>
                <a:t>)</a:t>
              </a:r>
            </a:p>
          </p:txBody>
        </p:sp>
        <p:sp>
          <p:nvSpPr>
            <p:cNvPr id="95" name="Rectangle 6"/>
            <p:cNvSpPr txBox="1"/>
            <p:nvPr/>
          </p:nvSpPr>
          <p:spPr>
            <a:xfrm>
              <a:off x="23945548" y="7883684"/>
              <a:ext cx="5553658" cy="2634144"/>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a:solidFill>
                    <a:srgbClr val="000000"/>
                  </a:solidFill>
                </a:rPr>
                <a:t>Chaired by DC-</a:t>
              </a:r>
              <a:r>
                <a:rPr lang="en-US" sz="1690" b="1" dirty="0" err="1">
                  <a:solidFill>
                    <a:srgbClr val="000000"/>
                  </a:solidFill>
                </a:rPr>
                <a:t>MSME</a:t>
              </a:r>
              <a:endParaRPr lang="en-US" sz="1690" b="1" dirty="0">
                <a:solidFill>
                  <a:srgbClr val="000000"/>
                </a:solidFill>
              </a:endParaRPr>
            </a:p>
          </p:txBody>
        </p:sp>
        <p:cxnSp>
          <p:nvCxnSpPr>
            <p:cNvPr id="52" name="Straight Connector 51"/>
            <p:cNvCxnSpPr>
              <a:stCxn id="94" idx="3"/>
              <a:endCxn id="95" idx="1"/>
            </p:cNvCxnSpPr>
            <p:nvPr/>
          </p:nvCxnSpPr>
          <p:spPr>
            <a:xfrm>
              <a:off x="23012256" y="9200756"/>
              <a:ext cx="933292" cy="0"/>
            </a:xfrm>
            <a:prstGeom prst="line">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102" name="Rectangle 6"/>
            <p:cNvSpPr txBox="1"/>
            <p:nvPr/>
          </p:nvSpPr>
          <p:spPr>
            <a:xfrm>
              <a:off x="1061883" y="10905516"/>
              <a:ext cx="6961239" cy="4172765"/>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ts val="200"/>
                </a:spcBef>
                <a:spcAft>
                  <a:spcPct val="0"/>
                </a:spcAft>
                <a:buClr>
                  <a:srgbClr val="000000"/>
                </a:buClr>
                <a:buFont typeface="Arial" panose="020B0604020202020204" pitchFamily="34" charset="0"/>
                <a:buNone/>
              </a:pPr>
              <a:r>
                <a:rPr lang="en-US" sz="1690" b="1" dirty="0">
                  <a:solidFill>
                    <a:srgbClr val="000000"/>
                  </a:solidFill>
                </a:rPr>
                <a:t>Facilitation, Implementation, Coordination and Monitoring </a:t>
              </a:r>
            </a:p>
          </p:txBody>
        </p:sp>
        <p:sp>
          <p:nvSpPr>
            <p:cNvPr id="103" name="Rectangle 6"/>
            <p:cNvSpPr txBox="1"/>
            <p:nvPr/>
          </p:nvSpPr>
          <p:spPr>
            <a:xfrm>
              <a:off x="8262553" y="10905516"/>
              <a:ext cx="14749700" cy="4172765"/>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lgn="ctr" fontAlgn="base">
                <a:spcBef>
                  <a:spcPct val="20000"/>
                </a:spcBef>
                <a:spcAft>
                  <a:spcPct val="0"/>
                </a:spcAft>
                <a:buClr>
                  <a:srgbClr val="000000"/>
                </a:buClr>
                <a:buFont typeface="Arial" panose="020B0604020202020204" pitchFamily="34" charset="0"/>
                <a:buNone/>
              </a:pPr>
              <a:r>
                <a:rPr lang="en-US" sz="1690" b="1" dirty="0">
                  <a:solidFill>
                    <a:srgbClr val="000000"/>
                  </a:solidFill>
                </a:rPr>
                <a:t>National Monitoring and Implementing Unit (</a:t>
              </a:r>
              <a:r>
                <a:rPr lang="en-US" sz="1690" b="1" dirty="0" err="1">
                  <a:solidFill>
                    <a:srgbClr val="000000"/>
                  </a:solidFill>
                </a:rPr>
                <a:t>NMIU</a:t>
              </a:r>
              <a:r>
                <a:rPr lang="en-US" sz="1690" b="1" dirty="0">
                  <a:solidFill>
                    <a:srgbClr val="000000"/>
                  </a:solidFill>
                </a:rPr>
                <a:t>)</a:t>
              </a:r>
            </a:p>
          </p:txBody>
        </p:sp>
        <p:sp>
          <p:nvSpPr>
            <p:cNvPr id="104" name="Rectangle 6"/>
            <p:cNvSpPr txBox="1"/>
            <p:nvPr/>
          </p:nvSpPr>
          <p:spPr>
            <a:xfrm>
              <a:off x="23945548" y="10905516"/>
              <a:ext cx="5553657" cy="4172765"/>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err="1">
                  <a:solidFill>
                    <a:srgbClr val="000000"/>
                  </a:solidFill>
                </a:rPr>
                <a:t>QCI</a:t>
              </a:r>
              <a:endParaRPr lang="en-US" sz="1690" b="1" dirty="0">
                <a:solidFill>
                  <a:srgbClr val="000000"/>
                </a:solidFill>
              </a:endParaRPr>
            </a:p>
          </p:txBody>
        </p:sp>
        <p:cxnSp>
          <p:nvCxnSpPr>
            <p:cNvPr id="105" name="Straight Connector 104"/>
            <p:cNvCxnSpPr>
              <a:stCxn id="103" idx="3"/>
              <a:endCxn id="104" idx="1"/>
            </p:cNvCxnSpPr>
            <p:nvPr/>
          </p:nvCxnSpPr>
          <p:spPr>
            <a:xfrm>
              <a:off x="23012253" y="12991900"/>
              <a:ext cx="933295" cy="0"/>
            </a:xfrm>
            <a:prstGeom prst="line">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110" name="Rectangle 6"/>
            <p:cNvSpPr txBox="1"/>
            <p:nvPr/>
          </p:nvSpPr>
          <p:spPr>
            <a:xfrm>
              <a:off x="8262554" y="15856891"/>
              <a:ext cx="4712738" cy="2634142"/>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a:solidFill>
                    <a:srgbClr val="000000"/>
                  </a:solidFill>
                </a:rPr>
                <a:t>Implementing Agencies</a:t>
              </a:r>
            </a:p>
          </p:txBody>
        </p:sp>
        <p:sp>
          <p:nvSpPr>
            <p:cNvPr id="111" name="Rectangle 6"/>
            <p:cNvSpPr txBox="1"/>
            <p:nvPr/>
          </p:nvSpPr>
          <p:spPr>
            <a:xfrm>
              <a:off x="13369803" y="15856891"/>
              <a:ext cx="4535205" cy="2634142"/>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a:solidFill>
                    <a:srgbClr val="000000"/>
                  </a:solidFill>
                </a:rPr>
                <a:t>Rating &amp; Other Agencies</a:t>
              </a:r>
            </a:p>
          </p:txBody>
        </p:sp>
        <p:sp>
          <p:nvSpPr>
            <p:cNvPr id="112" name="Rectangle 6"/>
            <p:cNvSpPr txBox="1"/>
            <p:nvPr/>
          </p:nvSpPr>
          <p:spPr>
            <a:xfrm>
              <a:off x="18299512" y="15856891"/>
              <a:ext cx="4712745" cy="2634142"/>
            </a:xfrm>
            <a:prstGeom prst="rect">
              <a:avLst/>
            </a:prstGeom>
            <a:solidFill>
              <a:schemeClr val="accent1">
                <a:lumMod val="75000"/>
              </a:schemeClr>
            </a:solidFill>
            <a:ln w="9525">
              <a:noFill/>
              <a:miter lim="800000"/>
            </a:ln>
            <a:effectLst/>
          </p:spPr>
          <p:txBody>
            <a:bodyPr vert="horz" wrap="square" lIns="67813" tIns="67813" rIns="67813" bIns="67813"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fontAlgn="base">
                <a:spcBef>
                  <a:spcPct val="20000"/>
                </a:spcBef>
                <a:spcAft>
                  <a:spcPct val="0"/>
                </a:spcAft>
                <a:buClr>
                  <a:srgbClr val="000000"/>
                </a:buClr>
                <a:buFont typeface="Arial" panose="020B0604020202020204" pitchFamily="34" charset="0"/>
                <a:buNone/>
              </a:pPr>
              <a:r>
                <a:rPr lang="en-US" sz="1690" b="1" dirty="0">
                  <a:solidFill>
                    <a:srgbClr val="000000"/>
                  </a:solidFill>
                </a:rPr>
                <a:t>Consultants &amp; Consulting Bodies</a:t>
              </a:r>
            </a:p>
          </p:txBody>
        </p:sp>
        <p:cxnSp>
          <p:nvCxnSpPr>
            <p:cNvPr id="60" name="Elbow Connector 59"/>
            <p:cNvCxnSpPr>
              <a:stCxn id="103" idx="2"/>
              <a:endCxn id="110" idx="0"/>
            </p:cNvCxnSpPr>
            <p:nvPr/>
          </p:nvCxnSpPr>
          <p:spPr>
            <a:xfrm rot="5400000">
              <a:off x="12738860" y="12958348"/>
              <a:ext cx="778610" cy="5018479"/>
            </a:xfrm>
            <a:prstGeom prst="bentConnector3">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103" idx="2"/>
              <a:endCxn id="111" idx="0"/>
            </p:cNvCxnSpPr>
            <p:nvPr/>
          </p:nvCxnSpPr>
          <p:spPr>
            <a:xfrm>
              <a:off x="15637403" y="15078281"/>
              <a:ext cx="3" cy="778610"/>
            </a:xfrm>
            <a:prstGeom prst="straightConnector1">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103" idx="2"/>
              <a:endCxn id="112" idx="0"/>
            </p:cNvCxnSpPr>
            <p:nvPr/>
          </p:nvCxnSpPr>
          <p:spPr>
            <a:xfrm rot="16200000" flipH="1">
              <a:off x="17757339" y="12958345"/>
              <a:ext cx="778610" cy="5018482"/>
            </a:xfrm>
            <a:prstGeom prst="bentConnector3">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3" name="Title 1"/>
          <p:cNvSpPr>
            <a:spLocks noGrp="1"/>
          </p:cNvSpPr>
          <p:nvPr>
            <p:ph type="title"/>
          </p:nvPr>
        </p:nvSpPr>
        <p:spPr>
          <a:xfrm>
            <a:off x="172517" y="380591"/>
            <a:ext cx="6996687" cy="307777"/>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sz="2000" dirty="0"/>
              <a:t>Scheme governance</a:t>
            </a:r>
            <a:endParaRPr lang="en-GB" sz="2000"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72517" y="380591"/>
            <a:ext cx="6996687" cy="307777"/>
          </a:xfrm>
        </p:spPr>
        <p:txBody>
          <a:bodyPr/>
          <a:lstStyle/>
          <a:p>
            <a:pPr eaLnBrk="1" hangingPunct="1">
              <a:defRPr/>
            </a:pPr>
            <a:r>
              <a:rPr lang="en-US" dirty="0">
                <a:cs typeface="Times New Roman" panose="02020603050405020304" pitchFamily="18" charset="0"/>
              </a:rPr>
              <a:t>Environmental Issues </a:t>
            </a:r>
            <a:endParaRPr lang="en-CA" dirty="0">
              <a:cs typeface="Times New Roman" panose="02020603050405020304" pitchFamily="18" charset="0"/>
            </a:endParaRPr>
          </a:p>
        </p:txBody>
      </p:sp>
      <p:sp>
        <p:nvSpPr>
          <p:cNvPr id="10243" name="Rectangle 5"/>
          <p:cNvSpPr>
            <a:spLocks noGrp="1" noChangeArrowheads="1"/>
          </p:cNvSpPr>
          <p:nvPr>
            <p:ph idx="4294967295"/>
          </p:nvPr>
        </p:nvSpPr>
        <p:spPr>
          <a:xfrm>
            <a:off x="457200" y="1350056"/>
            <a:ext cx="6735763" cy="2243691"/>
          </a:xfrm>
        </p:spPr>
        <p:txBody>
          <a:bodyPr/>
          <a:lstStyle/>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Poor air quality</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Water pollution – surface and ground water</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Land contamination</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Acid rain</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Hazardous waste generation and disposal</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Green house gas emission and global warming</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Stratospheric ozone depletion </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Photochemical smog</a:t>
            </a:r>
          </a:p>
          <a:p>
            <a:pPr marL="342900" indent="-342900">
              <a:lnSpc>
                <a:spcPct val="90000"/>
              </a:lnSpc>
              <a:buFont typeface="Wingdings" panose="05000000000000000000" pitchFamily="2" charset="2"/>
              <a:buChar char="§"/>
            </a:pPr>
            <a:r>
              <a:rPr lang="en-US" altLang="en-US" sz="1800" dirty="0">
                <a:cs typeface="Times New Roman" panose="02020603050405020304" pitchFamily="18" charset="0"/>
              </a:rPr>
              <a:t>Conservation of flora (plants) and fauna (animals)</a:t>
            </a:r>
          </a:p>
        </p:txBody>
      </p:sp>
    </p:spTree>
    <p:custDataLst>
      <p:tags r:id="rId1"/>
    </p:custData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fade">
                                      <p:cBhvr>
                                        <p:cTn id="7" dur="1000"/>
                                        <p:tgtEl>
                                          <p:spTgt spid="10243">
                                            <p:txEl>
                                              <p:pRg st="0" end="0"/>
                                            </p:txEl>
                                          </p:spTgt>
                                        </p:tgtEl>
                                      </p:cBhvr>
                                    </p:animEffect>
                                    <p:anim calcmode="lin" valueType="num">
                                      <p:cBhvr>
                                        <p:cTn id="8" dur="10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24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fade">
                                      <p:cBhvr>
                                        <p:cTn id="12" dur="1000"/>
                                        <p:tgtEl>
                                          <p:spTgt spid="10243">
                                            <p:txEl>
                                              <p:pRg st="1" end="1"/>
                                            </p:txEl>
                                          </p:spTgt>
                                        </p:tgtEl>
                                      </p:cBhvr>
                                    </p:animEffect>
                                    <p:anim calcmode="lin" valueType="num">
                                      <p:cBhvr>
                                        <p:cTn id="13" dur="10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24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43">
                                            <p:txEl>
                                              <p:pRg st="2" end="2"/>
                                            </p:txEl>
                                          </p:spTgt>
                                        </p:tgtEl>
                                        <p:attrNameLst>
                                          <p:attrName>style.visibility</p:attrName>
                                        </p:attrNameLst>
                                      </p:cBhvr>
                                      <p:to>
                                        <p:strVal val="visible"/>
                                      </p:to>
                                    </p:set>
                                    <p:animEffect transition="in" filter="fade">
                                      <p:cBhvr>
                                        <p:cTn id="17" dur="1000"/>
                                        <p:tgtEl>
                                          <p:spTgt spid="10243">
                                            <p:txEl>
                                              <p:pRg st="2" end="2"/>
                                            </p:txEl>
                                          </p:spTgt>
                                        </p:tgtEl>
                                      </p:cBhvr>
                                    </p:animEffect>
                                    <p:anim calcmode="lin" valueType="num">
                                      <p:cBhvr>
                                        <p:cTn id="18" dur="10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024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243">
                                            <p:txEl>
                                              <p:pRg st="3" end="3"/>
                                            </p:txEl>
                                          </p:spTgt>
                                        </p:tgtEl>
                                        <p:attrNameLst>
                                          <p:attrName>style.visibility</p:attrName>
                                        </p:attrNameLst>
                                      </p:cBhvr>
                                      <p:to>
                                        <p:strVal val="visible"/>
                                      </p:to>
                                    </p:set>
                                    <p:animEffect transition="in" filter="fade">
                                      <p:cBhvr>
                                        <p:cTn id="22" dur="1000"/>
                                        <p:tgtEl>
                                          <p:spTgt spid="10243">
                                            <p:txEl>
                                              <p:pRg st="3" end="3"/>
                                            </p:txEl>
                                          </p:spTgt>
                                        </p:tgtEl>
                                      </p:cBhvr>
                                    </p:animEffect>
                                    <p:anim calcmode="lin" valueType="num">
                                      <p:cBhvr>
                                        <p:cTn id="23" dur="10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024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243">
                                            <p:txEl>
                                              <p:pRg st="4" end="4"/>
                                            </p:txEl>
                                          </p:spTgt>
                                        </p:tgtEl>
                                        <p:attrNameLst>
                                          <p:attrName>style.visibility</p:attrName>
                                        </p:attrNameLst>
                                      </p:cBhvr>
                                      <p:to>
                                        <p:strVal val="visible"/>
                                      </p:to>
                                    </p:set>
                                    <p:animEffect transition="in" filter="fade">
                                      <p:cBhvr>
                                        <p:cTn id="27" dur="1000"/>
                                        <p:tgtEl>
                                          <p:spTgt spid="10243">
                                            <p:txEl>
                                              <p:pRg st="4" end="4"/>
                                            </p:txEl>
                                          </p:spTgt>
                                        </p:tgtEl>
                                      </p:cBhvr>
                                    </p:animEffect>
                                    <p:anim calcmode="lin" valueType="num">
                                      <p:cBhvr>
                                        <p:cTn id="28" dur="10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024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243">
                                            <p:txEl>
                                              <p:pRg st="5" end="5"/>
                                            </p:txEl>
                                          </p:spTgt>
                                        </p:tgtEl>
                                        <p:attrNameLst>
                                          <p:attrName>style.visibility</p:attrName>
                                        </p:attrNameLst>
                                      </p:cBhvr>
                                      <p:to>
                                        <p:strVal val="visible"/>
                                      </p:to>
                                    </p:set>
                                    <p:animEffect transition="in" filter="fade">
                                      <p:cBhvr>
                                        <p:cTn id="34" dur="1000"/>
                                        <p:tgtEl>
                                          <p:spTgt spid="10243">
                                            <p:txEl>
                                              <p:pRg st="5" end="5"/>
                                            </p:txEl>
                                          </p:spTgt>
                                        </p:tgtEl>
                                      </p:cBhvr>
                                    </p:animEffect>
                                    <p:anim calcmode="lin" valueType="num">
                                      <p:cBhvr>
                                        <p:cTn id="35" dur="1000" fill="hold"/>
                                        <p:tgtEl>
                                          <p:spTgt spid="1024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024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0243">
                                            <p:txEl>
                                              <p:pRg st="6" end="6"/>
                                            </p:txEl>
                                          </p:spTgt>
                                        </p:tgtEl>
                                        <p:attrNameLst>
                                          <p:attrName>style.visibility</p:attrName>
                                        </p:attrNameLst>
                                      </p:cBhvr>
                                      <p:to>
                                        <p:strVal val="visible"/>
                                      </p:to>
                                    </p:set>
                                    <p:animEffect transition="in" filter="fade">
                                      <p:cBhvr>
                                        <p:cTn id="39" dur="1000"/>
                                        <p:tgtEl>
                                          <p:spTgt spid="10243">
                                            <p:txEl>
                                              <p:pRg st="6" end="6"/>
                                            </p:txEl>
                                          </p:spTgt>
                                        </p:tgtEl>
                                      </p:cBhvr>
                                    </p:animEffect>
                                    <p:anim calcmode="lin" valueType="num">
                                      <p:cBhvr>
                                        <p:cTn id="40" dur="1000" fill="hold"/>
                                        <p:tgtEl>
                                          <p:spTgt spid="1024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1024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0243">
                                            <p:txEl>
                                              <p:pRg st="7" end="7"/>
                                            </p:txEl>
                                          </p:spTgt>
                                        </p:tgtEl>
                                        <p:attrNameLst>
                                          <p:attrName>style.visibility</p:attrName>
                                        </p:attrNameLst>
                                      </p:cBhvr>
                                      <p:to>
                                        <p:strVal val="visible"/>
                                      </p:to>
                                    </p:set>
                                    <p:animEffect transition="in" filter="fade">
                                      <p:cBhvr>
                                        <p:cTn id="44" dur="1000"/>
                                        <p:tgtEl>
                                          <p:spTgt spid="10243">
                                            <p:txEl>
                                              <p:pRg st="7" end="7"/>
                                            </p:txEl>
                                          </p:spTgt>
                                        </p:tgtEl>
                                      </p:cBhvr>
                                    </p:animEffect>
                                    <p:anim calcmode="lin" valueType="num">
                                      <p:cBhvr>
                                        <p:cTn id="45" dur="1000" fill="hold"/>
                                        <p:tgtEl>
                                          <p:spTgt spid="1024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10243">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0243">
                                            <p:txEl>
                                              <p:pRg st="8" end="8"/>
                                            </p:txEl>
                                          </p:spTgt>
                                        </p:tgtEl>
                                        <p:attrNameLst>
                                          <p:attrName>style.visibility</p:attrName>
                                        </p:attrNameLst>
                                      </p:cBhvr>
                                      <p:to>
                                        <p:strVal val="visible"/>
                                      </p:to>
                                    </p:set>
                                    <p:animEffect transition="in" filter="fade">
                                      <p:cBhvr>
                                        <p:cTn id="49" dur="1000"/>
                                        <p:tgtEl>
                                          <p:spTgt spid="10243">
                                            <p:txEl>
                                              <p:pRg st="8" end="8"/>
                                            </p:txEl>
                                          </p:spTgt>
                                        </p:tgtEl>
                                      </p:cBhvr>
                                    </p:animEffect>
                                    <p:anim calcmode="lin" valueType="num">
                                      <p:cBhvr>
                                        <p:cTn id="50" dur="1000" fill="hold"/>
                                        <p:tgtEl>
                                          <p:spTgt spid="1024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1024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Environmental aspects at Technology Selection stage</a:t>
            </a:r>
          </a:p>
        </p:txBody>
      </p:sp>
      <p:sp>
        <p:nvSpPr>
          <p:cNvPr id="3" name="Content Placeholder 2"/>
          <p:cNvSpPr>
            <a:spLocks noGrp="1"/>
          </p:cNvSpPr>
          <p:nvPr>
            <p:ph idx="4294967295"/>
          </p:nvPr>
        </p:nvSpPr>
        <p:spPr>
          <a:xfrm>
            <a:off x="513670" y="1338489"/>
            <a:ext cx="8053387" cy="2077492"/>
          </a:xfrm>
        </p:spPr>
        <p:txBody>
          <a:bodyPr/>
          <a:lstStyle/>
          <a:p>
            <a:pPr marL="342900" indent="-342900">
              <a:lnSpc>
                <a:spcPct val="150000"/>
              </a:lnSpc>
              <a:buFont typeface="Arial" panose="020B0604020202020204" pitchFamily="34" charset="0"/>
              <a:buChar char="•"/>
            </a:pPr>
            <a:r>
              <a:rPr lang="en-IN" sz="1800" dirty="0"/>
              <a:t>Manufacturing of paper from virgin pulp vs recycled materials</a:t>
            </a:r>
          </a:p>
          <a:p>
            <a:pPr marL="342900" indent="-342900">
              <a:lnSpc>
                <a:spcPct val="150000"/>
              </a:lnSpc>
              <a:buFont typeface="Arial" panose="020B0604020202020204" pitchFamily="34" charset="0"/>
              <a:buChar char="•"/>
            </a:pPr>
            <a:r>
              <a:rPr lang="en-IN" sz="1800" dirty="0"/>
              <a:t>Power generation using blended coal to optimise fly ash generation</a:t>
            </a:r>
          </a:p>
          <a:p>
            <a:pPr>
              <a:lnSpc>
                <a:spcPct val="150000"/>
              </a:lnSpc>
            </a:pPr>
            <a:r>
              <a:rPr lang="en-IN" sz="1800" dirty="0"/>
              <a:t>                                       NOx control using low NOx burners </a:t>
            </a:r>
          </a:p>
          <a:p>
            <a:pPr>
              <a:lnSpc>
                <a:spcPct val="150000"/>
              </a:lnSpc>
            </a:pPr>
            <a:r>
              <a:rPr lang="en-IN" sz="1800" dirty="0"/>
              <a:t>                                       SO2 emission control using low sulphur coal</a:t>
            </a:r>
          </a:p>
          <a:p>
            <a:pPr marL="342900" indent="-342900">
              <a:lnSpc>
                <a:spcPct val="150000"/>
              </a:lnSpc>
              <a:buFont typeface="Arial" panose="020B0604020202020204" pitchFamily="34" charset="0"/>
              <a:buChar char="•"/>
            </a:pPr>
            <a:r>
              <a:rPr lang="en-IN" sz="1800" dirty="0"/>
              <a:t>Textile production – using organic or synthetic paints</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Exercise - 1 </a:t>
            </a:r>
          </a:p>
        </p:txBody>
      </p:sp>
      <p:graphicFrame>
        <p:nvGraphicFramePr>
          <p:cNvPr id="4" name="Table 3"/>
          <p:cNvGraphicFramePr>
            <a:graphicFrameLocks noGrp="1"/>
          </p:cNvGraphicFramePr>
          <p:nvPr/>
        </p:nvGraphicFramePr>
        <p:xfrm>
          <a:off x="1524000" y="4033368"/>
          <a:ext cx="6096000" cy="55626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480060">
                <a:tc>
                  <a:txBody>
                    <a:bodyPr/>
                    <a:lstStyle/>
                    <a:p>
                      <a:pPr marL="0" marR="0" lvl="0" indent="0" algn="l" defTabSz="932815" rtl="0" eaLnBrk="1" fontAlgn="auto" latinLnBrk="0" hangingPunct="1">
                        <a:lnSpc>
                          <a:spcPct val="100000"/>
                        </a:lnSpc>
                        <a:spcBef>
                          <a:spcPts val="0"/>
                        </a:spcBef>
                        <a:spcAft>
                          <a:spcPts val="0"/>
                        </a:spcAft>
                        <a:buClrTx/>
                        <a:buSzTx/>
                        <a:buFontTx/>
                        <a:buNone/>
                        <a:defRPr/>
                      </a:pPr>
                      <a:r>
                        <a:rPr lang="en-IN" sz="1800" b="1" kern="1200" dirty="0">
                          <a:solidFill>
                            <a:schemeClr val="tx1"/>
                          </a:solidFill>
                          <a:latin typeface="+mn-lt"/>
                          <a:ea typeface="+mn-ea"/>
                          <a:cs typeface="+mn-cs"/>
                        </a:rPr>
                        <a:t>5.  What is the relationship between CPCB and SPCBs</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1524000" y="4657342"/>
          <a:ext cx="6096000" cy="55626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480060">
                <a:tc>
                  <a:txBody>
                    <a:bodyPr/>
                    <a:lstStyle/>
                    <a:p>
                      <a:pPr marL="0" marR="0" lvl="0" indent="0" algn="l" defTabSz="932815" rtl="0" eaLnBrk="1" fontAlgn="auto" latinLnBrk="0" hangingPunct="1">
                        <a:lnSpc>
                          <a:spcPct val="100000"/>
                        </a:lnSpc>
                        <a:spcBef>
                          <a:spcPts val="0"/>
                        </a:spcBef>
                        <a:spcAft>
                          <a:spcPts val="0"/>
                        </a:spcAft>
                        <a:buClrTx/>
                        <a:buSzTx/>
                        <a:buFontTx/>
                        <a:buNone/>
                        <a:defRPr/>
                      </a:pPr>
                      <a:r>
                        <a:rPr lang="en-IN" sz="1800" b="1" kern="1200" dirty="0">
                          <a:solidFill>
                            <a:schemeClr val="tx1"/>
                          </a:solidFill>
                          <a:latin typeface="+mn-lt"/>
                          <a:ea typeface="+mn-ea"/>
                          <a:cs typeface="+mn-cs"/>
                        </a:rPr>
                        <a:t>6.  What are Category A and Category B projects</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1524000" y="5281315"/>
          <a:ext cx="6096000" cy="55626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480060">
                <a:tc>
                  <a:txBody>
                    <a:bodyPr/>
                    <a:lstStyle/>
                    <a:p>
                      <a:pPr marL="0" marR="0" lvl="0" indent="0" algn="l" defTabSz="932815" rtl="0" eaLnBrk="1" fontAlgn="auto" latinLnBrk="0" hangingPunct="1">
                        <a:lnSpc>
                          <a:spcPct val="100000"/>
                        </a:lnSpc>
                        <a:spcBef>
                          <a:spcPts val="0"/>
                        </a:spcBef>
                        <a:spcAft>
                          <a:spcPts val="0"/>
                        </a:spcAft>
                        <a:buClrTx/>
                        <a:buSzTx/>
                        <a:buFontTx/>
                        <a:buNone/>
                        <a:defRPr/>
                      </a:pPr>
                      <a:r>
                        <a:rPr lang="en-IN" sz="1800" b="1" kern="1200" dirty="0">
                          <a:solidFill>
                            <a:schemeClr val="tx1"/>
                          </a:solidFill>
                          <a:latin typeface="+mn-lt"/>
                          <a:ea typeface="+mn-ea"/>
                          <a:cs typeface="+mn-cs"/>
                        </a:rPr>
                        <a:t>7.  Name 3 local and global environmental issues</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1524000" y="1476512"/>
          <a:ext cx="6096000" cy="55626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480060">
                <a:tc>
                  <a:txBody>
                    <a:bodyPr/>
                    <a:lstStyle/>
                    <a:p>
                      <a:pPr marL="0" marR="0" lvl="0" indent="0" algn="l" defTabSz="932815" rtl="0" eaLnBrk="1" fontAlgn="auto" latinLnBrk="0" hangingPunct="1">
                        <a:lnSpc>
                          <a:spcPct val="100000"/>
                        </a:lnSpc>
                        <a:spcBef>
                          <a:spcPts val="0"/>
                        </a:spcBef>
                        <a:spcAft>
                          <a:spcPts val="0"/>
                        </a:spcAft>
                        <a:buClrTx/>
                        <a:buSzTx/>
                        <a:buFontTx/>
                        <a:buNone/>
                        <a:defRPr/>
                      </a:pPr>
                      <a:r>
                        <a:rPr lang="en-IN" sz="1800" dirty="0">
                          <a:solidFill>
                            <a:schemeClr val="tx1"/>
                          </a:solidFill>
                        </a:rPr>
                        <a:t>1.  Define the term ‘Environment’</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1524000" y="2100486"/>
          <a:ext cx="6096000" cy="61722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480060">
                <a:tc>
                  <a:txBody>
                    <a:bodyPr/>
                    <a:lstStyle/>
                    <a:p>
                      <a:pPr marL="0" marR="0" lvl="0" indent="0" algn="l" defTabSz="932815" rtl="0" eaLnBrk="1" fontAlgn="auto" latinLnBrk="0" hangingPunct="1">
                        <a:lnSpc>
                          <a:spcPct val="100000"/>
                        </a:lnSpc>
                        <a:spcBef>
                          <a:spcPts val="0"/>
                        </a:spcBef>
                        <a:spcAft>
                          <a:spcPts val="0"/>
                        </a:spcAft>
                        <a:buClrTx/>
                        <a:buSzTx/>
                        <a:buFontTx/>
                        <a:buNone/>
                        <a:defRPr/>
                      </a:pPr>
                      <a:r>
                        <a:rPr lang="en-IN" sz="1800" b="1" kern="1200" dirty="0">
                          <a:solidFill>
                            <a:schemeClr val="tx1"/>
                          </a:solidFill>
                          <a:latin typeface="+mn-lt"/>
                          <a:ea typeface="+mn-ea"/>
                          <a:cs typeface="+mn-cs"/>
                        </a:rPr>
                        <a:t>2.  Name 3 major Environmental Acts in India</a:t>
                      </a:r>
                    </a:p>
                    <a:p>
                      <a:pPr marL="0" marR="0" lvl="0" indent="0" algn="l" defTabSz="932815" rtl="0" eaLnBrk="1" fontAlgn="auto" latinLnBrk="0" hangingPunct="1">
                        <a:lnSpc>
                          <a:spcPct val="100000"/>
                        </a:lnSpc>
                        <a:spcBef>
                          <a:spcPts val="0"/>
                        </a:spcBef>
                        <a:spcAft>
                          <a:spcPts val="0"/>
                        </a:spcAft>
                        <a:buClrTx/>
                        <a:buSzTx/>
                        <a:buFontTx/>
                        <a:buNone/>
                        <a:defRPr/>
                      </a:pPr>
                      <a:endParaRPr lang="en-IN" sz="1800" b="1" kern="1200" dirty="0">
                        <a:solidFill>
                          <a:schemeClr val="tx1"/>
                        </a:solidFill>
                        <a:latin typeface="+mn-lt"/>
                        <a:ea typeface="+mn-ea"/>
                        <a:cs typeface="+mn-cs"/>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1524000" y="2785420"/>
          <a:ext cx="6096000" cy="55626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480060">
                <a:tc>
                  <a:txBody>
                    <a:bodyPr/>
                    <a:lstStyle/>
                    <a:p>
                      <a:pPr marL="0" marR="0" lvl="0" indent="0" algn="l" defTabSz="932815" rtl="0" eaLnBrk="1" fontAlgn="auto" latinLnBrk="0" hangingPunct="1">
                        <a:lnSpc>
                          <a:spcPct val="100000"/>
                        </a:lnSpc>
                        <a:spcBef>
                          <a:spcPts val="0"/>
                        </a:spcBef>
                        <a:spcAft>
                          <a:spcPts val="0"/>
                        </a:spcAft>
                        <a:buClrTx/>
                        <a:buSzTx/>
                        <a:buFontTx/>
                        <a:buNone/>
                        <a:defRPr/>
                      </a:pPr>
                      <a:r>
                        <a:rPr lang="en-IN" sz="1800" b="1" kern="1200" dirty="0">
                          <a:solidFill>
                            <a:schemeClr val="tx1"/>
                          </a:solidFill>
                          <a:latin typeface="+mn-lt"/>
                          <a:ea typeface="+mn-ea"/>
                          <a:cs typeface="+mn-cs"/>
                        </a:rPr>
                        <a:t>3.  How Rules are framed under Environmental Acts</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1524000" y="3409394"/>
          <a:ext cx="6096000" cy="55626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tblGrid>
              <a:tr h="480060">
                <a:tc>
                  <a:txBody>
                    <a:bodyPr/>
                    <a:lstStyle/>
                    <a:p>
                      <a:pPr marL="0" marR="0" lvl="0" indent="0" algn="l" defTabSz="932815" rtl="0" eaLnBrk="1" fontAlgn="auto" latinLnBrk="0" hangingPunct="1">
                        <a:lnSpc>
                          <a:spcPct val="100000"/>
                        </a:lnSpc>
                        <a:spcBef>
                          <a:spcPts val="0"/>
                        </a:spcBef>
                        <a:spcAft>
                          <a:spcPts val="0"/>
                        </a:spcAft>
                        <a:buClrTx/>
                        <a:buSzTx/>
                        <a:buFontTx/>
                        <a:buNone/>
                        <a:defRPr/>
                      </a:pPr>
                      <a:r>
                        <a:rPr lang="en-IN" sz="1800" b="1" kern="1200" dirty="0">
                          <a:solidFill>
                            <a:schemeClr val="tx1"/>
                          </a:solidFill>
                          <a:latin typeface="+mn-lt"/>
                          <a:ea typeface="+mn-ea"/>
                          <a:cs typeface="+mn-cs"/>
                        </a:rPr>
                        <a:t>4.  Name 3 important Environmental Rules</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4042" y="2381250"/>
            <a:ext cx="4988886" cy="1523494"/>
          </a:xfrm>
        </p:spPr>
        <p:txBody>
          <a:bodyPr>
            <a:normAutofit fontScale="90000"/>
          </a:bodyPr>
          <a:lstStyle/>
          <a:p>
            <a:pPr algn="ctr"/>
            <a:r>
              <a:rPr lang="en-US" dirty="0"/>
              <a:t>F-1</a:t>
            </a:r>
            <a:br>
              <a:rPr lang="en-US" dirty="0"/>
            </a:br>
            <a:r>
              <a:rPr lang="en-US" dirty="0"/>
              <a:t>Technology Selection</a:t>
            </a:r>
            <a:br>
              <a:rPr lang="en-US" dirty="0"/>
            </a:br>
            <a:r>
              <a:rPr lang="en-US" dirty="0"/>
              <a:t>Environmental Management</a:t>
            </a:r>
            <a:endParaRPr lang="en-IN" dirty="0"/>
          </a:p>
        </p:txBody>
      </p:sp>
      <p:sp>
        <p:nvSpPr>
          <p:cNvPr id="3" name="Rectangle 2"/>
          <p:cNvSpPr/>
          <p:nvPr/>
        </p:nvSpPr>
        <p:spPr>
          <a:xfrm>
            <a:off x="2008909" y="2381250"/>
            <a:ext cx="5334000" cy="217689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err="1">
              <a:solidFill>
                <a:schemeClr val="tx1"/>
              </a:solidFill>
            </a:endParaRPr>
          </a:p>
        </p:txBody>
      </p:sp>
    </p:spTree>
    <p:custDataLst>
      <p:tags r:id="rId1"/>
    </p:custDataLst>
  </p:cSld>
  <p:clrMapOvr>
    <a:masterClrMapping/>
  </p:clrMapOvr>
  <p:transition spd="slow">
    <p:wipe dir="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29343" y="3953572"/>
            <a:ext cx="7652657" cy="2185965"/>
          </a:xfrm>
        </p:spPr>
        <p:txBody>
          <a:bodyPr/>
          <a:lstStyle/>
          <a:p>
            <a:pPr algn="ctr"/>
            <a:r>
              <a:rPr lang="en-GB" sz="2800" dirty="0"/>
              <a:t>Design, develop &amp; upgrade or Source technology commensurate with product design that meets environmental regulations on a consistent basis and continually enhances environmental performance</a:t>
            </a:r>
            <a:endParaRPr lang="en-IN" sz="2800" dirty="0"/>
          </a:p>
        </p:txBody>
      </p:sp>
      <p:sp>
        <p:nvSpPr>
          <p:cNvPr id="2" name="Title 1"/>
          <p:cNvSpPr>
            <a:spLocks noGrp="1"/>
          </p:cNvSpPr>
          <p:nvPr>
            <p:ph type="title" idx="4294967295"/>
          </p:nvPr>
        </p:nvSpPr>
        <p:spPr>
          <a:xfrm>
            <a:off x="0" y="381000"/>
            <a:ext cx="6996113" cy="307975"/>
          </a:xfrm>
        </p:spPr>
        <p:txBody>
          <a:bodyPr/>
          <a:lstStyle/>
          <a:p>
            <a:r>
              <a:rPr lang="en-IN" sz="1800" dirty="0">
                <a:solidFill>
                  <a:srgbClr val="000000"/>
                </a:solidFill>
                <a:latin typeface="Cambria" panose="02040503050406030204"/>
                <a:ea typeface="MS Mincho" panose="02020609040205080304" charset="-128"/>
                <a:cs typeface="Arial" panose="020B0604020202020204"/>
              </a:rPr>
              <a:t>Technology selection &amp; continual Up-gradation </a:t>
            </a:r>
            <a:endParaRPr lang="en-IN" sz="1800" dirty="0"/>
          </a:p>
        </p:txBody>
      </p:sp>
    </p:spTree>
    <p:custDataLst>
      <p:tags r:id="rId1"/>
    </p:custDataLst>
  </p:cSld>
  <p:clrMapOvr>
    <a:masterClrMapping/>
  </p:clrMapOvr>
  <p:transition spd="slow">
    <p:wipe dir="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F-1  Technology Selection and Continual </a:t>
            </a:r>
            <a:r>
              <a:rPr lang="en-US" sz="2000" dirty="0" err="1"/>
              <a:t>Upgradation</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32489"/>
            <a:ext cx="789441" cy="200677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102961"/>
            <a:ext cx="789441" cy="132477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Environmental impact not considered for technology selection</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Environmental impacts are identified and documented during technology selection</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Environmental impact assessment done before any technology selection and has up to 25% weightage while selecting a technology</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The organization creates an </a:t>
            </a:r>
            <a:r>
              <a:rPr lang="en-US" sz="1050" dirty="0" err="1">
                <a:solidFill>
                  <a:schemeClr val="bg1"/>
                </a:solidFill>
              </a:rPr>
              <a:t>upgradation</a:t>
            </a:r>
            <a:r>
              <a:rPr lang="en-US" sz="1050" dirty="0">
                <a:solidFill>
                  <a:schemeClr val="bg1"/>
                </a:solidFill>
              </a:rPr>
              <a:t> plan for technology over short/ medium term for environmental performance enhancement </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started focusing towards elements of Green technology for manufacturing of products for sustainable business development</a:t>
            </a:r>
          </a:p>
        </p:txBody>
      </p:sp>
      <p:sp>
        <p:nvSpPr>
          <p:cNvPr id="21" name="Rectangle 20"/>
          <p:cNvSpPr/>
          <p:nvPr/>
        </p:nvSpPr>
        <p:spPr>
          <a:xfrm>
            <a:off x="980186" y="3032489"/>
            <a:ext cx="1565765" cy="20067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Environmental impact  not considered while selecting for upgraded technology</a:t>
            </a:r>
          </a:p>
        </p:txBody>
      </p:sp>
      <p:sp>
        <p:nvSpPr>
          <p:cNvPr id="22" name="Rectangle 21"/>
          <p:cNvSpPr/>
          <p:nvPr/>
        </p:nvSpPr>
        <p:spPr>
          <a:xfrm>
            <a:off x="2609355" y="3032489"/>
            <a:ext cx="1565765" cy="20067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Environmental impacts are identified and documented during technology selection but not implemented completely</a:t>
            </a:r>
          </a:p>
        </p:txBody>
      </p:sp>
      <p:sp>
        <p:nvSpPr>
          <p:cNvPr id="23" name="Rectangle 22"/>
          <p:cNvSpPr/>
          <p:nvPr/>
        </p:nvSpPr>
        <p:spPr>
          <a:xfrm>
            <a:off x="4249021" y="3032489"/>
            <a:ext cx="1565765" cy="20067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Policy in place to consider environmental aspects while selecting/developing/sourcing technology / process for product and Implementation taken up on selective basis</a:t>
            </a:r>
          </a:p>
        </p:txBody>
      </p:sp>
      <p:sp>
        <p:nvSpPr>
          <p:cNvPr id="24" name="Rectangle 23"/>
          <p:cNvSpPr/>
          <p:nvPr/>
        </p:nvSpPr>
        <p:spPr>
          <a:xfrm>
            <a:off x="5888687" y="3032489"/>
            <a:ext cx="1565765" cy="20067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Policy in place to consider environmental aspects while selecting/developing/sourcing technology / process for product and Implementation and effectiveness of </a:t>
            </a:r>
            <a:r>
              <a:rPr lang="en-US" sz="1050" dirty="0" err="1">
                <a:solidFill>
                  <a:schemeClr val="bg1"/>
                </a:solidFill>
              </a:rPr>
              <a:t>upgradation</a:t>
            </a:r>
            <a:r>
              <a:rPr lang="en-US" sz="1050" dirty="0">
                <a:solidFill>
                  <a:schemeClr val="bg1"/>
                </a:solidFill>
              </a:rPr>
              <a:t> measures reviewed on periodic basis </a:t>
            </a:r>
          </a:p>
        </p:txBody>
      </p:sp>
      <p:sp>
        <p:nvSpPr>
          <p:cNvPr id="25" name="Rectangle 24"/>
          <p:cNvSpPr/>
          <p:nvPr/>
        </p:nvSpPr>
        <p:spPr>
          <a:xfrm>
            <a:off x="7528351" y="3032489"/>
            <a:ext cx="1565765" cy="20067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Review happens at top management level and shows continuous reduction in environmental impact due to upgraded technology</a:t>
            </a:r>
          </a:p>
        </p:txBody>
      </p:sp>
      <p:sp>
        <p:nvSpPr>
          <p:cNvPr id="31" name="Rectangle 30"/>
          <p:cNvSpPr/>
          <p:nvPr/>
        </p:nvSpPr>
        <p:spPr>
          <a:xfrm>
            <a:off x="980186" y="5102960"/>
            <a:ext cx="1565765" cy="13247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monitoring and Review Mechanism</a:t>
            </a:r>
          </a:p>
        </p:txBody>
      </p:sp>
      <p:sp>
        <p:nvSpPr>
          <p:cNvPr id="32" name="Rectangle 31"/>
          <p:cNvSpPr/>
          <p:nvPr/>
        </p:nvSpPr>
        <p:spPr>
          <a:xfrm>
            <a:off x="2609355" y="5102960"/>
            <a:ext cx="1565765" cy="13247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basis monitoring and Review across the factory </a:t>
            </a:r>
          </a:p>
        </p:txBody>
      </p:sp>
      <p:sp>
        <p:nvSpPr>
          <p:cNvPr id="33" name="Rectangle 32"/>
          <p:cNvSpPr/>
          <p:nvPr/>
        </p:nvSpPr>
        <p:spPr>
          <a:xfrm>
            <a:off x="4249021" y="5102960"/>
            <a:ext cx="1565765" cy="13247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 </a:t>
            </a:r>
            <a:r>
              <a:rPr lang="en-US" sz="1050" dirty="0" err="1">
                <a:solidFill>
                  <a:schemeClr val="bg1"/>
                </a:solidFill>
              </a:rPr>
              <a:t>Processses</a:t>
            </a:r>
            <a:r>
              <a:rPr lang="en-US" sz="1050" dirty="0">
                <a:solidFill>
                  <a:schemeClr val="bg1"/>
                </a:solidFill>
              </a:rPr>
              <a:t> , Machines , Furnaces , chemical plants </a:t>
            </a:r>
            <a:r>
              <a:rPr lang="en-US" sz="1050" dirty="0" err="1">
                <a:solidFill>
                  <a:schemeClr val="bg1"/>
                </a:solidFill>
              </a:rPr>
              <a:t>etc</a:t>
            </a:r>
            <a:r>
              <a:rPr lang="en-US" sz="1050" dirty="0">
                <a:solidFill>
                  <a:schemeClr val="bg1"/>
                </a:solidFill>
              </a:rPr>
              <a:t> are covered and environmental wastes measured for all of them</a:t>
            </a:r>
          </a:p>
        </p:txBody>
      </p:sp>
      <p:sp>
        <p:nvSpPr>
          <p:cNvPr id="34" name="Rectangle 33"/>
          <p:cNvSpPr/>
          <p:nvPr/>
        </p:nvSpPr>
        <p:spPr>
          <a:xfrm>
            <a:off x="5888687" y="5102960"/>
            <a:ext cx="1565765" cy="13247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 to 80% </a:t>
            </a:r>
            <a:r>
              <a:rPr lang="en-US" sz="1050" dirty="0" err="1">
                <a:solidFill>
                  <a:schemeClr val="bg1"/>
                </a:solidFill>
              </a:rPr>
              <a:t>Processses</a:t>
            </a:r>
            <a:r>
              <a:rPr lang="en-US" sz="1050" dirty="0">
                <a:solidFill>
                  <a:schemeClr val="bg1"/>
                </a:solidFill>
              </a:rPr>
              <a:t> , Machines , Furnaces , chemical plants </a:t>
            </a:r>
            <a:r>
              <a:rPr lang="en-US" sz="1050" dirty="0" err="1">
                <a:solidFill>
                  <a:schemeClr val="bg1"/>
                </a:solidFill>
              </a:rPr>
              <a:t>etc</a:t>
            </a:r>
            <a:r>
              <a:rPr lang="en-US" sz="1050" dirty="0">
                <a:solidFill>
                  <a:schemeClr val="bg1"/>
                </a:solidFill>
              </a:rPr>
              <a:t>  are covered and environmental wastes measured for all of them</a:t>
            </a:r>
          </a:p>
        </p:txBody>
      </p:sp>
      <p:sp>
        <p:nvSpPr>
          <p:cNvPr id="35" name="Rectangle 34"/>
          <p:cNvSpPr/>
          <p:nvPr/>
        </p:nvSpPr>
        <p:spPr>
          <a:xfrm>
            <a:off x="7528351" y="5102960"/>
            <a:ext cx="1565765" cy="132477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Continuous monitoring and review of all processes /plants/machinery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Exercise - 2</a:t>
            </a:r>
          </a:p>
        </p:txBody>
      </p:sp>
      <p:graphicFrame>
        <p:nvGraphicFramePr>
          <p:cNvPr id="4" name="Content Placeholder 3"/>
          <p:cNvGraphicFramePr>
            <a:graphicFrameLocks noGrp="1"/>
          </p:cNvGraphicFramePr>
          <p:nvPr>
            <p:ph idx="4294967295"/>
          </p:nvPr>
        </p:nvGraphicFramePr>
        <p:xfrm>
          <a:off x="1491343" y="3153002"/>
          <a:ext cx="6539947" cy="661056"/>
        </p:xfrm>
        <a:graphic>
          <a:graphicData uri="http://schemas.openxmlformats.org/drawingml/2006/table">
            <a:tbl>
              <a:tblPr firstRow="1" bandRow="1">
                <a:tableStyleId>{5C22544A-7EE6-4342-B048-85BDC9FD1C3A}</a:tableStyleId>
              </a:tblPr>
              <a:tblGrid>
                <a:gridCol w="6539947">
                  <a:extLst>
                    <a:ext uri="{9D8B030D-6E8A-4147-A177-3AD203B41FA5}">
                      <a16:colId xmlns:a16="http://schemas.microsoft.com/office/drawing/2014/main" val="20000"/>
                    </a:ext>
                  </a:extLst>
                </a:gridCol>
              </a:tblGrid>
              <a:tr h="661056">
                <a:tc>
                  <a:txBody>
                    <a:bodyPr/>
                    <a:lstStyle/>
                    <a:p>
                      <a:pPr algn="ctr"/>
                      <a:r>
                        <a:rPr lang="en-IN" sz="1800" dirty="0">
                          <a:solidFill>
                            <a:schemeClr val="tx1"/>
                          </a:solidFill>
                        </a:rPr>
                        <a:t>Give 3 examples of environmental</a:t>
                      </a:r>
                      <a:r>
                        <a:rPr lang="en-IN" sz="1800" baseline="0" dirty="0">
                          <a:solidFill>
                            <a:schemeClr val="tx1"/>
                          </a:solidFill>
                        </a:rPr>
                        <a:t> aspects being considered at the technology/process selection stage itself</a:t>
                      </a: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8688" y="2847271"/>
            <a:ext cx="6063342" cy="1015663"/>
          </a:xfrm>
        </p:spPr>
        <p:txBody>
          <a:bodyPr>
            <a:normAutofit fontScale="90000"/>
          </a:bodyPr>
          <a:lstStyle/>
          <a:p>
            <a:pPr algn="ctr"/>
            <a:r>
              <a:rPr lang="en-US" dirty="0"/>
              <a:t>F-2</a:t>
            </a:r>
            <a:br>
              <a:rPr lang="en-US" dirty="0"/>
            </a:br>
            <a:r>
              <a:rPr lang="en-US" dirty="0"/>
              <a:t>Pollution Control</a:t>
            </a:r>
            <a:endParaRPr lang="en-IN" dirty="0"/>
          </a:p>
        </p:txBody>
      </p:sp>
    </p:spTree>
    <p:custDataLst>
      <p:tags r:id="rId1"/>
    </p:custDataLst>
  </p:cSld>
  <p:clrMapOvr>
    <a:masterClrMapping/>
  </p:clrMapOvr>
  <p:transition spd="slow">
    <p:wipe dir="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90599" y="3953572"/>
            <a:ext cx="7217229" cy="2164199"/>
          </a:xfrm>
        </p:spPr>
        <p:txBody>
          <a:bodyPr/>
          <a:lstStyle/>
          <a:p>
            <a:pPr algn="ctr"/>
            <a:r>
              <a:rPr lang="en-GB" sz="2800" dirty="0"/>
              <a:t>Design  plant &amp; equipment and processes as an integral part of manufacturing or service delivery systems so as to eliminate, reduce, treat and dispose effluents / emissions and solid wastes</a:t>
            </a:r>
            <a:endParaRPr lang="en-IN" sz="2800" dirty="0"/>
          </a:p>
        </p:txBody>
      </p:sp>
      <p:sp>
        <p:nvSpPr>
          <p:cNvPr id="2" name="Title 1"/>
          <p:cNvSpPr>
            <a:spLocks noGrp="1"/>
          </p:cNvSpPr>
          <p:nvPr>
            <p:ph type="title" idx="4294967295"/>
          </p:nvPr>
        </p:nvSpPr>
        <p:spPr>
          <a:xfrm>
            <a:off x="130632" y="413658"/>
            <a:ext cx="6996113" cy="307975"/>
          </a:xfrm>
        </p:spPr>
        <p:txBody>
          <a:bodyPr/>
          <a:lstStyle/>
          <a:p>
            <a:pPr>
              <a:spcAft>
                <a:spcPts val="900"/>
              </a:spcAft>
            </a:pPr>
            <a:r>
              <a:rPr lang="en-IN" sz="2000" dirty="0">
                <a:solidFill>
                  <a:srgbClr val="000000"/>
                </a:solidFill>
                <a:ea typeface="Times New Roman" panose="02020603050405020304"/>
                <a:cs typeface="Times New Roman" panose="02020603050405020304"/>
              </a:rPr>
              <a:t>Systems for abatement of effluent, emissions and wastes</a:t>
            </a:r>
            <a:endParaRPr lang="en-IN" sz="2000" dirty="0">
              <a:latin typeface="Cambria" panose="02040503050406030204"/>
              <a:ea typeface="MS Mincho" panose="02020609040205080304" charset="-128"/>
              <a:cs typeface="Times New Roman" panose="02020603050405020304"/>
            </a:endParaRPr>
          </a:p>
        </p:txBody>
      </p:sp>
    </p:spTree>
    <p:custDataLst>
      <p:tags r:id="rId1"/>
    </p:custDataLst>
  </p:cSld>
  <p:clrMapOvr>
    <a:masterClrMapping/>
  </p:clrMapOvr>
  <p:transition spd="slow">
    <p:wipe dir="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System of abatement of effluent, emissions and wastes</a:t>
            </a:r>
          </a:p>
        </p:txBody>
      </p:sp>
      <p:sp>
        <p:nvSpPr>
          <p:cNvPr id="3" name="Content Placeholder 2"/>
          <p:cNvSpPr>
            <a:spLocks noGrp="1"/>
          </p:cNvSpPr>
          <p:nvPr>
            <p:ph idx="4294967295"/>
          </p:nvPr>
        </p:nvSpPr>
        <p:spPr>
          <a:xfrm>
            <a:off x="250372" y="1152753"/>
            <a:ext cx="8632372" cy="5182733"/>
          </a:xfrm>
        </p:spPr>
        <p:txBody>
          <a:bodyPr/>
          <a:lstStyle/>
          <a:p>
            <a:r>
              <a:rPr lang="en-IN" sz="1800" b="1" dirty="0"/>
              <a:t>Pollutants and their control</a:t>
            </a:r>
          </a:p>
          <a:p>
            <a:r>
              <a:rPr lang="en-IN" sz="1800" dirty="0"/>
              <a:t>Sources of generation of effluents, emissions and wastes are identified and then treatment systems provided for </a:t>
            </a:r>
            <a:r>
              <a:rPr lang="en-IN" sz="1800" dirty="0" err="1"/>
              <a:t>Eg</a:t>
            </a:r>
            <a:r>
              <a:rPr lang="en-IN" sz="1800" dirty="0"/>
              <a:t> In Bulk drug plants</a:t>
            </a:r>
          </a:p>
          <a:p>
            <a:pPr marL="257175" indent="-257175">
              <a:buFont typeface="Arial" panose="020B0604020202020204" pitchFamily="34" charset="0"/>
              <a:buChar char="•"/>
            </a:pPr>
            <a:r>
              <a:rPr lang="en-IN" sz="1800" dirty="0"/>
              <a:t>Effluent generation from process (bio-degradable &amp; non-biodegradable) &gt; physical, chemical,  biological treatment and recycling system for achieving Zero Liquid Discharge, </a:t>
            </a:r>
          </a:p>
          <a:p>
            <a:pPr marL="257175" indent="-257175">
              <a:buFont typeface="Arial" panose="020B0604020202020204" pitchFamily="34" charset="0"/>
              <a:buChar char="•"/>
            </a:pPr>
            <a:r>
              <a:rPr lang="en-IN" sz="1800" dirty="0"/>
              <a:t>Emissions from process and fuel burning &gt; emission control thro equipment like chillers, condensers, scrubbers, ESPs, Bag filters </a:t>
            </a:r>
            <a:r>
              <a:rPr lang="en-IN" sz="1800" dirty="0" err="1"/>
              <a:t>etc</a:t>
            </a:r>
            <a:r>
              <a:rPr lang="en-IN" sz="1800" dirty="0"/>
              <a:t>, </a:t>
            </a:r>
          </a:p>
          <a:p>
            <a:pPr marL="257175" indent="-257175">
              <a:buFont typeface="Arial" panose="020B0604020202020204" pitchFamily="34" charset="0"/>
              <a:buChar char="•"/>
            </a:pPr>
            <a:r>
              <a:rPr lang="en-IN" sz="1800" dirty="0"/>
              <a:t>Hazardous waste collection, storage and disposal systems, </a:t>
            </a:r>
          </a:p>
          <a:p>
            <a:pPr marL="257175" indent="-257175">
              <a:buFont typeface="Arial" panose="020B0604020202020204" pitchFamily="34" charset="0"/>
              <a:buChar char="•"/>
            </a:pPr>
            <a:r>
              <a:rPr lang="en-IN" sz="1800" dirty="0"/>
              <a:t>Odour points of generation and control systems</a:t>
            </a:r>
          </a:p>
          <a:p>
            <a:endParaRPr lang="en-IN" sz="1800" dirty="0"/>
          </a:p>
          <a:p>
            <a:r>
              <a:rPr lang="en-IN" sz="1800" b="1" dirty="0"/>
              <a:t>Environment audits and upgradation </a:t>
            </a:r>
            <a:r>
              <a:rPr lang="en-IN" sz="1800" dirty="0" err="1"/>
              <a:t>Eg</a:t>
            </a:r>
            <a:r>
              <a:rPr lang="en-IN" sz="1800" dirty="0"/>
              <a:t> </a:t>
            </a:r>
          </a:p>
          <a:p>
            <a:pPr marL="257175" indent="-257175">
              <a:buFont typeface="Arial" panose="020B0604020202020204" pitchFamily="34" charset="0"/>
              <a:buChar char="•"/>
            </a:pPr>
            <a:r>
              <a:rPr lang="en-IN" sz="1800" dirty="0"/>
              <a:t>For Power plants – better NOx control, improvements in fugitive emission control, 100% utilisation of fly ash</a:t>
            </a:r>
          </a:p>
          <a:p>
            <a:endParaRPr lang="en-IN" sz="1800" dirty="0"/>
          </a:p>
          <a:p>
            <a:r>
              <a:rPr lang="en-IN" sz="1800" b="1" dirty="0"/>
              <a:t>Performance exceeding regulatory norm </a:t>
            </a:r>
            <a:r>
              <a:rPr lang="en-IN" sz="1800" dirty="0"/>
              <a:t>– </a:t>
            </a:r>
          </a:p>
          <a:p>
            <a:pPr marL="257175" indent="-257175">
              <a:buFont typeface="Arial" panose="020B0604020202020204" pitchFamily="34" charset="0"/>
              <a:buChar char="•"/>
            </a:pPr>
            <a:r>
              <a:rPr lang="en-IN" sz="1800" dirty="0"/>
              <a:t>Emissions from cement plants lower than 50 mg/Nm3 (emissions are primarily cement hence more efficient the control system, more recovery of cement)</a:t>
            </a:r>
          </a:p>
          <a:p>
            <a:endParaRPr lang="en-IN" sz="1800" dirty="0"/>
          </a:p>
          <a:p>
            <a:endParaRPr lang="en-IN" sz="1800" dirty="0"/>
          </a:p>
          <a:p>
            <a:endParaRPr lang="en-IN" sz="1800" dirty="0"/>
          </a:p>
          <a:p>
            <a:endParaRPr lang="en-IN" sz="18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fade">
                                      <p:cBhvr>
                                        <p:cTn id="70" dur="1000"/>
                                        <p:tgtEl>
                                          <p:spTgt spid="3">
                                            <p:txEl>
                                              <p:pRg st="11" end="11"/>
                                            </p:txEl>
                                          </p:spTgt>
                                        </p:tgtEl>
                                      </p:cBhvr>
                                    </p:animEffect>
                                    <p:anim calcmode="lin" valueType="num">
                                      <p:cBhvr>
                                        <p:cTn id="71"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0" name="Group 269"/>
          <p:cNvGrpSpPr/>
          <p:nvPr/>
        </p:nvGrpSpPr>
        <p:grpSpPr>
          <a:xfrm>
            <a:off x="428850" y="1159729"/>
            <a:ext cx="8152314" cy="1568538"/>
            <a:chOff x="182233" y="938466"/>
            <a:chExt cx="5040000" cy="4881086"/>
          </a:xfrm>
        </p:grpSpPr>
        <p:sp>
          <p:nvSpPr>
            <p:cNvPr id="271" name="Rectangle 270"/>
            <p:cNvSpPr/>
            <p:nvPr/>
          </p:nvSpPr>
          <p:spPr>
            <a:xfrm>
              <a:off x="182233" y="938469"/>
              <a:ext cx="5040000" cy="488108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600" dirty="0" err="1">
                <a:solidFill>
                  <a:srgbClr val="000000"/>
                </a:solidFill>
              </a:endParaRPr>
            </a:p>
          </p:txBody>
        </p:sp>
        <p:sp>
          <p:nvSpPr>
            <p:cNvPr id="272" name="Rectangle 9"/>
            <p:cNvSpPr txBox="1"/>
            <p:nvPr/>
          </p:nvSpPr>
          <p:spPr>
            <a:xfrm>
              <a:off x="182233" y="938466"/>
              <a:ext cx="5040000" cy="1307038"/>
            </a:xfrm>
            <a:prstGeom prst="rect">
              <a:avLst/>
            </a:prstGeom>
            <a:solidFill>
              <a:schemeClr val="accent3"/>
            </a:solidFill>
            <a:ln w="9525">
              <a:no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IN" b="1" dirty="0">
                  <a:solidFill>
                    <a:srgbClr val="FFFFFF"/>
                  </a:solidFill>
                </a:rPr>
                <a:t>ZED is a Maturity Assessment Model</a:t>
              </a:r>
              <a:endParaRPr lang="en-US" b="1" dirty="0">
                <a:solidFill>
                  <a:srgbClr val="FFFFFF"/>
                </a:solidFill>
              </a:endParaRPr>
            </a:p>
          </p:txBody>
        </p:sp>
      </p:grpSp>
      <p:graphicFrame>
        <p:nvGraphicFramePr>
          <p:cNvPr id="35" name="Object 34" hidden="1"/>
          <p:cNvGraphicFramePr>
            <a:graphicFrameLocks noChangeAspect="1"/>
          </p:cNvGraphicFramePr>
          <p:nvPr>
            <p:custDataLst>
              <p:tags r:id="rId3"/>
            </p:custData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103443" name="think-cell Slide" r:id="rId6" imgW="12700" imgH="12700" progId="TCLayout.ActiveDocument.1">
                  <p:embed/>
                </p:oleObj>
              </mc:Choice>
              <mc:Fallback>
                <p:oleObj name="think-cell Slide" r:id="rId6" imgW="12700" imgH="12700" progId="TCLayout.ActiveDocument.1">
                  <p:embed/>
                  <p:pic>
                    <p:nvPicPr>
                      <p:cNvPr id="0" name="Picture 58942"/>
                      <p:cNvPicPr/>
                      <p:nvPr/>
                    </p:nvPicPr>
                    <p:blipFill>
                      <a:blip r:embed="rId7"/>
                      <a:stretch>
                        <a:fillRect/>
                      </a:stretch>
                    </p:blipFill>
                    <p:spPr>
                      <a:xfrm>
                        <a:off x="267880" y="201284"/>
                        <a:ext cx="1495" cy="1495"/>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sz="2000" dirty="0"/>
              <a:t>ZED Rating &amp; Certification </a:t>
            </a:r>
            <a:endParaRPr lang="en-GB" sz="2000" dirty="0"/>
          </a:p>
        </p:txBody>
      </p:sp>
      <p:sp>
        <p:nvSpPr>
          <p:cNvPr id="269" name="Rectangle 8"/>
          <p:cNvSpPr txBox="1"/>
          <p:nvPr/>
        </p:nvSpPr>
        <p:spPr>
          <a:xfrm>
            <a:off x="523712" y="1638405"/>
            <a:ext cx="7933627" cy="763286"/>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lvl="1">
              <a:spcBef>
                <a:spcPct val="10000"/>
              </a:spcBef>
              <a:buClr>
                <a:srgbClr val="000000"/>
              </a:buClr>
            </a:pPr>
            <a:r>
              <a:rPr lang="en-US" dirty="0">
                <a:solidFill>
                  <a:srgbClr val="000000"/>
                </a:solidFill>
              </a:rPr>
              <a:t>Assessment of a Unit on </a:t>
            </a:r>
            <a:r>
              <a:rPr lang="en-US" b="1" dirty="0">
                <a:solidFill>
                  <a:srgbClr val="000000"/>
                </a:solidFill>
              </a:rPr>
              <a:t>minimum 30 </a:t>
            </a:r>
            <a:r>
              <a:rPr lang="en-US" dirty="0">
                <a:solidFill>
                  <a:srgbClr val="000000"/>
                </a:solidFill>
              </a:rPr>
              <a:t>out of 50 parameters, including </a:t>
            </a:r>
            <a:r>
              <a:rPr lang="en-US" b="1" dirty="0">
                <a:solidFill>
                  <a:srgbClr val="000000"/>
                </a:solidFill>
              </a:rPr>
              <a:t>20 mandatory</a:t>
            </a:r>
            <a:r>
              <a:rPr lang="en-US" dirty="0">
                <a:solidFill>
                  <a:srgbClr val="000000"/>
                </a:solidFill>
              </a:rPr>
              <a:t> parameters</a:t>
            </a:r>
          </a:p>
          <a:p>
            <a:pPr lvl="1">
              <a:spcBef>
                <a:spcPct val="10000"/>
              </a:spcBef>
              <a:buClr>
                <a:srgbClr val="000000"/>
              </a:buClr>
            </a:pPr>
            <a:r>
              <a:rPr lang="en-US" b="1" dirty="0">
                <a:solidFill>
                  <a:srgbClr val="000000"/>
                </a:solidFill>
              </a:rPr>
              <a:t>Additional 25 parameters </a:t>
            </a:r>
            <a:r>
              <a:rPr lang="en-US" dirty="0">
                <a:solidFill>
                  <a:srgbClr val="000000"/>
                </a:solidFill>
              </a:rPr>
              <a:t>for MSMEs supplying to Defense Sector</a:t>
            </a:r>
          </a:p>
        </p:txBody>
      </p:sp>
      <p:grpSp>
        <p:nvGrpSpPr>
          <p:cNvPr id="3" name="Group 2"/>
          <p:cNvGrpSpPr/>
          <p:nvPr/>
        </p:nvGrpSpPr>
        <p:grpSpPr>
          <a:xfrm>
            <a:off x="1406376" y="2621963"/>
            <a:ext cx="6197262" cy="3530523"/>
            <a:chOff x="1722260" y="2861201"/>
            <a:chExt cx="6197262" cy="3530523"/>
          </a:xfrm>
        </p:grpSpPr>
        <p:sp>
          <p:nvSpPr>
            <p:cNvPr id="58" name="Rectangle 57"/>
            <p:cNvSpPr/>
            <p:nvPr/>
          </p:nvSpPr>
          <p:spPr>
            <a:xfrm>
              <a:off x="1722260" y="2861201"/>
              <a:ext cx="6197262" cy="353052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sp>
          <p:nvSpPr>
            <p:cNvPr id="59" name="Rectangle 3"/>
            <p:cNvSpPr txBox="1"/>
            <p:nvPr/>
          </p:nvSpPr>
          <p:spPr>
            <a:xfrm>
              <a:off x="1722260" y="2861201"/>
              <a:ext cx="6197262" cy="436129"/>
            </a:xfrm>
            <a:prstGeom prst="rect">
              <a:avLst/>
            </a:prstGeom>
            <a:solidFill>
              <a:schemeClr val="accent3"/>
            </a:solidFill>
            <a:ln w="9525">
              <a:no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Each parameter comprises of 5 Maturity levels</a:t>
              </a:r>
            </a:p>
          </p:txBody>
        </p:sp>
        <p:grpSp>
          <p:nvGrpSpPr>
            <p:cNvPr id="60" name="Group 59"/>
            <p:cNvGrpSpPr/>
            <p:nvPr/>
          </p:nvGrpSpPr>
          <p:grpSpPr>
            <a:xfrm>
              <a:off x="1944287" y="3391441"/>
              <a:ext cx="540000" cy="539633"/>
              <a:chOff x="5995602" y="1489829"/>
              <a:chExt cx="853690" cy="853690"/>
            </a:xfrm>
          </p:grpSpPr>
          <p:pic>
            <p:nvPicPr>
              <p:cNvPr id="94" name="Picture 93"/>
              <p:cNvPicPr>
                <a:picLocks noChangeAspect="1"/>
              </p:cNvPicPr>
              <p:nvPr/>
            </p:nvPicPr>
            <p:blipFill>
              <a:blip r:embed="rId8" r:link="rId9" cstate="print">
                <a:lum bright="50000" contrast="-11000"/>
                <a:extLst>
                  <a:ext uri="{28A0092B-C50C-407E-A947-70E740481C1C}">
                    <a14:useLocalDpi xmlns:a14="http://schemas.microsoft.com/office/drawing/2010/main" val="0"/>
                  </a:ext>
                </a:extLst>
              </a:blip>
              <a:stretch>
                <a:fillRect/>
              </a:stretch>
            </p:blipFill>
            <p:spPr>
              <a:xfrm>
                <a:off x="5995602" y="1489829"/>
                <a:ext cx="853690" cy="853690"/>
              </a:xfrm>
              <a:prstGeom prst="rect">
                <a:avLst/>
              </a:prstGeom>
            </p:spPr>
          </p:pic>
          <p:sp>
            <p:nvSpPr>
              <p:cNvPr id="96" name="Oval 95"/>
              <p:cNvSpPr/>
              <p:nvPr/>
            </p:nvSpPr>
            <p:spPr>
              <a:xfrm>
                <a:off x="6260429" y="1756391"/>
                <a:ext cx="324035" cy="324035"/>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600" dirty="0" err="1">
                  <a:solidFill>
                    <a:srgbClr val="000000"/>
                  </a:solidFill>
                </a:endParaRPr>
              </a:p>
            </p:txBody>
          </p:sp>
          <p:pic>
            <p:nvPicPr>
              <p:cNvPr id="97"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0244" r="90976" b="70896"/>
              <a:stretch>
                <a:fillRect/>
              </a:stretch>
            </p:blipFill>
            <p:spPr bwMode="auto">
              <a:xfrm>
                <a:off x="6311788" y="1711325"/>
                <a:ext cx="181088" cy="421894"/>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61" name="Group 60"/>
            <p:cNvGrpSpPr/>
            <p:nvPr/>
          </p:nvGrpSpPr>
          <p:grpSpPr>
            <a:xfrm>
              <a:off x="1944287" y="3985113"/>
              <a:ext cx="540000" cy="539633"/>
              <a:chOff x="6050516" y="2143003"/>
              <a:chExt cx="616987" cy="616986"/>
            </a:xfrm>
          </p:grpSpPr>
          <p:pic>
            <p:nvPicPr>
              <p:cNvPr id="90" name="Picture 89"/>
              <p:cNvPicPr>
                <a:picLocks noChangeAspect="1"/>
              </p:cNvPicPr>
              <p:nvPr/>
            </p:nvPicPr>
            <p:blipFill>
              <a:blip r:embed="rId8" r:link="rId9" cstate="print">
                <a:lum bright="40000" contrast="-11000"/>
                <a:extLst>
                  <a:ext uri="{28A0092B-C50C-407E-A947-70E740481C1C}">
                    <a14:useLocalDpi xmlns:a14="http://schemas.microsoft.com/office/drawing/2010/main" val="0"/>
                  </a:ext>
                </a:extLst>
              </a:blip>
              <a:stretch>
                <a:fillRect/>
              </a:stretch>
            </p:blipFill>
            <p:spPr>
              <a:xfrm>
                <a:off x="6050516" y="2143003"/>
                <a:ext cx="616987" cy="616986"/>
              </a:xfrm>
              <a:prstGeom prst="rect">
                <a:avLst/>
              </a:prstGeom>
            </p:spPr>
          </p:pic>
          <p:sp>
            <p:nvSpPr>
              <p:cNvPr id="92" name="Oval 91"/>
              <p:cNvSpPr/>
              <p:nvPr/>
            </p:nvSpPr>
            <p:spPr>
              <a:xfrm>
                <a:off x="6241914" y="2335655"/>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93"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588" t="6792" r="69888" b="70897"/>
              <a:stretch>
                <a:fillRect/>
              </a:stretch>
            </p:blipFill>
            <p:spPr bwMode="auto">
              <a:xfrm>
                <a:off x="6261784" y="2303338"/>
                <a:ext cx="196482" cy="295727"/>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62" name="Group 61"/>
            <p:cNvGrpSpPr/>
            <p:nvPr/>
          </p:nvGrpSpPr>
          <p:grpSpPr>
            <a:xfrm>
              <a:off x="1944287" y="4578785"/>
              <a:ext cx="540000" cy="539633"/>
              <a:chOff x="6050516" y="2909181"/>
              <a:chExt cx="616987" cy="616986"/>
            </a:xfrm>
          </p:grpSpPr>
          <p:pic>
            <p:nvPicPr>
              <p:cNvPr id="87" name="Picture 86"/>
              <p:cNvPicPr>
                <a:picLocks noChangeAspect="1"/>
              </p:cNvPicPr>
              <p:nvPr/>
            </p:nvPicPr>
            <p:blipFill>
              <a:blip r:embed="rId8" r:link="rId9" cstate="print">
                <a:lum bright="30000" contrast="-11000"/>
                <a:extLst>
                  <a:ext uri="{28A0092B-C50C-407E-A947-70E740481C1C}">
                    <a14:useLocalDpi xmlns:a14="http://schemas.microsoft.com/office/drawing/2010/main" val="0"/>
                  </a:ext>
                </a:extLst>
              </a:blip>
              <a:stretch>
                <a:fillRect/>
              </a:stretch>
            </p:blipFill>
            <p:spPr>
              <a:xfrm>
                <a:off x="6050516" y="2909181"/>
                <a:ext cx="616987" cy="616986"/>
              </a:xfrm>
              <a:prstGeom prst="rect">
                <a:avLst/>
              </a:prstGeom>
            </p:spPr>
          </p:pic>
          <p:sp>
            <p:nvSpPr>
              <p:cNvPr id="88" name="Oval 87"/>
              <p:cNvSpPr/>
              <p:nvPr/>
            </p:nvSpPr>
            <p:spPr>
              <a:xfrm>
                <a:off x="6241914" y="3101833"/>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89"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2142" t="4413" r="49302" b="69979"/>
              <a:stretch>
                <a:fillRect/>
              </a:stretch>
            </p:blipFill>
            <p:spPr bwMode="auto">
              <a:xfrm>
                <a:off x="6260306" y="3073374"/>
                <a:ext cx="193731" cy="298044"/>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63" name="Group 62"/>
            <p:cNvGrpSpPr/>
            <p:nvPr/>
          </p:nvGrpSpPr>
          <p:grpSpPr>
            <a:xfrm>
              <a:off x="1944287" y="5172456"/>
              <a:ext cx="540000" cy="539633"/>
              <a:chOff x="6050516" y="3674429"/>
              <a:chExt cx="616987" cy="616986"/>
            </a:xfrm>
          </p:grpSpPr>
          <p:pic>
            <p:nvPicPr>
              <p:cNvPr id="82" name="Picture 81"/>
              <p:cNvPicPr>
                <a:picLocks noChangeAspect="1"/>
              </p:cNvPicPr>
              <p:nvPr/>
            </p:nvPicPr>
            <p:blipFill>
              <a:blip r:embed="rId8" r:link="rId9" cstate="print">
                <a:lum bright="20000" contrast="-11000"/>
                <a:extLst>
                  <a:ext uri="{28A0092B-C50C-407E-A947-70E740481C1C}">
                    <a14:useLocalDpi xmlns:a14="http://schemas.microsoft.com/office/drawing/2010/main" val="0"/>
                  </a:ext>
                </a:extLst>
              </a:blip>
              <a:stretch>
                <a:fillRect/>
              </a:stretch>
            </p:blipFill>
            <p:spPr>
              <a:xfrm>
                <a:off x="6050516" y="3674429"/>
                <a:ext cx="616987" cy="616986"/>
              </a:xfrm>
              <a:prstGeom prst="rect">
                <a:avLst/>
              </a:prstGeom>
            </p:spPr>
          </p:pic>
          <p:sp>
            <p:nvSpPr>
              <p:cNvPr id="83" name="Oval 82"/>
              <p:cNvSpPr/>
              <p:nvPr/>
            </p:nvSpPr>
            <p:spPr>
              <a:xfrm>
                <a:off x="6241914" y="3867081"/>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86"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52812" t="2107" r="25297" b="69979"/>
              <a:stretch>
                <a:fillRect/>
              </a:stretch>
            </p:blipFill>
            <p:spPr bwMode="auto">
              <a:xfrm>
                <a:off x="6258011" y="3843263"/>
                <a:ext cx="196731" cy="279660"/>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64" name="Group 63"/>
            <p:cNvGrpSpPr/>
            <p:nvPr/>
          </p:nvGrpSpPr>
          <p:grpSpPr>
            <a:xfrm>
              <a:off x="1944287" y="5766129"/>
              <a:ext cx="540000" cy="539633"/>
              <a:chOff x="6050516" y="4421832"/>
              <a:chExt cx="616987" cy="616986"/>
            </a:xfrm>
          </p:grpSpPr>
          <p:pic>
            <p:nvPicPr>
              <p:cNvPr id="79" name="Picture 78"/>
              <p:cNvPicPr>
                <a:picLocks noChangeAspect="1"/>
              </p:cNvPicPr>
              <p:nvPr/>
            </p:nvPicPr>
            <p:blipFill>
              <a:blip r:embed="rId8" r:link="rId9" cstate="print">
                <a:lum bright="-31000" contrast="-11000"/>
                <a:extLst>
                  <a:ext uri="{28A0092B-C50C-407E-A947-70E740481C1C}">
                    <a14:useLocalDpi xmlns:a14="http://schemas.microsoft.com/office/drawing/2010/main" val="0"/>
                  </a:ext>
                </a:extLst>
              </a:blip>
              <a:stretch>
                <a:fillRect/>
              </a:stretch>
            </p:blipFill>
            <p:spPr>
              <a:xfrm>
                <a:off x="6050516" y="4421832"/>
                <a:ext cx="616987" cy="616986"/>
              </a:xfrm>
              <a:prstGeom prst="rect">
                <a:avLst/>
              </a:prstGeom>
            </p:spPr>
          </p:pic>
          <p:sp>
            <p:nvSpPr>
              <p:cNvPr id="80" name="Oval 79"/>
              <p:cNvSpPr/>
              <p:nvPr/>
            </p:nvSpPr>
            <p:spPr>
              <a:xfrm>
                <a:off x="6241914" y="4614484"/>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sz="1600" dirty="0" err="1">
                  <a:solidFill>
                    <a:srgbClr val="000000"/>
                  </a:solidFill>
                </a:endParaRPr>
              </a:p>
            </p:txBody>
          </p:sp>
          <p:pic>
            <p:nvPicPr>
              <p:cNvPr id="81"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77080" t="-1889" r="-1910" b="66017"/>
              <a:stretch>
                <a:fillRect/>
              </a:stretch>
            </p:blipFill>
            <p:spPr bwMode="auto">
              <a:xfrm>
                <a:off x="6267501" y="4581025"/>
                <a:ext cx="192653" cy="310282"/>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65" name="Rectangle 131086"/>
            <p:cNvSpPr txBox="1"/>
            <p:nvPr/>
          </p:nvSpPr>
          <p:spPr>
            <a:xfrm>
              <a:off x="2613803" y="3454455"/>
              <a:ext cx="2576614" cy="413606"/>
            </a:xfrm>
            <a:prstGeom prst="rect">
              <a:avLst/>
            </a:prstGeom>
            <a:solidFill>
              <a:schemeClr val="accent3"/>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Level 1 (0 Marks)</a:t>
              </a:r>
            </a:p>
          </p:txBody>
        </p:sp>
        <p:sp>
          <p:nvSpPr>
            <p:cNvPr id="66" name="Rectangle 131086"/>
            <p:cNvSpPr txBox="1"/>
            <p:nvPr/>
          </p:nvSpPr>
          <p:spPr>
            <a:xfrm>
              <a:off x="5208324" y="3454455"/>
              <a:ext cx="2576614" cy="413606"/>
            </a:xfrm>
            <a:prstGeom prst="rect">
              <a:avLst/>
            </a:prstGeom>
            <a:solidFill>
              <a:schemeClr val="bg2">
                <a:lumMod val="20000"/>
                <a:lumOff val="80000"/>
              </a:schemeClr>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000000"/>
                  </a:solidFill>
                </a:rPr>
                <a:t>Learner</a:t>
              </a:r>
            </a:p>
          </p:txBody>
        </p:sp>
        <p:sp>
          <p:nvSpPr>
            <p:cNvPr id="71" name="Rectangle 131086"/>
            <p:cNvSpPr txBox="1"/>
            <p:nvPr/>
          </p:nvSpPr>
          <p:spPr>
            <a:xfrm>
              <a:off x="2613803" y="4048126"/>
              <a:ext cx="2576614" cy="413606"/>
            </a:xfrm>
            <a:prstGeom prst="rect">
              <a:avLst/>
            </a:prstGeom>
            <a:solidFill>
              <a:schemeClr val="accent3"/>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Level 2 (2 Marks)</a:t>
              </a:r>
            </a:p>
          </p:txBody>
        </p:sp>
        <p:sp>
          <p:nvSpPr>
            <p:cNvPr id="72" name="Rectangle 131086"/>
            <p:cNvSpPr txBox="1"/>
            <p:nvPr/>
          </p:nvSpPr>
          <p:spPr>
            <a:xfrm>
              <a:off x="5208324" y="4048126"/>
              <a:ext cx="2576614" cy="413606"/>
            </a:xfrm>
            <a:prstGeom prst="rect">
              <a:avLst/>
            </a:prstGeom>
            <a:solidFill>
              <a:schemeClr val="bg2">
                <a:lumMod val="40000"/>
                <a:lumOff val="60000"/>
              </a:schemeClr>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000000"/>
                  </a:solidFill>
                </a:rPr>
                <a:t>Beginner</a:t>
              </a:r>
            </a:p>
          </p:txBody>
        </p:sp>
        <p:sp>
          <p:nvSpPr>
            <p:cNvPr id="73" name="Rectangle 131086"/>
            <p:cNvSpPr txBox="1"/>
            <p:nvPr/>
          </p:nvSpPr>
          <p:spPr>
            <a:xfrm>
              <a:off x="2613803" y="4641798"/>
              <a:ext cx="2576614" cy="413606"/>
            </a:xfrm>
            <a:prstGeom prst="rect">
              <a:avLst/>
            </a:prstGeom>
            <a:solidFill>
              <a:schemeClr val="accent3"/>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Level 3 (3 Marks)</a:t>
              </a:r>
            </a:p>
          </p:txBody>
        </p:sp>
        <p:sp>
          <p:nvSpPr>
            <p:cNvPr id="74" name="Rectangle 131086"/>
            <p:cNvSpPr txBox="1"/>
            <p:nvPr/>
          </p:nvSpPr>
          <p:spPr>
            <a:xfrm>
              <a:off x="5208324" y="4641798"/>
              <a:ext cx="2576614" cy="413606"/>
            </a:xfrm>
            <a:prstGeom prst="rect">
              <a:avLst/>
            </a:prstGeom>
            <a:solidFill>
              <a:schemeClr val="bg2">
                <a:lumMod val="60000"/>
                <a:lumOff val="40000"/>
              </a:schemeClr>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000000"/>
                  </a:solidFill>
                </a:rPr>
                <a:t>Organized</a:t>
              </a:r>
            </a:p>
          </p:txBody>
        </p:sp>
        <p:sp>
          <p:nvSpPr>
            <p:cNvPr id="75" name="Rectangle 131086"/>
            <p:cNvSpPr txBox="1"/>
            <p:nvPr/>
          </p:nvSpPr>
          <p:spPr>
            <a:xfrm>
              <a:off x="2609066" y="5235470"/>
              <a:ext cx="2576612" cy="413606"/>
            </a:xfrm>
            <a:prstGeom prst="rect">
              <a:avLst/>
            </a:prstGeom>
            <a:solidFill>
              <a:schemeClr val="accent3"/>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Level 4 (4 Marks)</a:t>
              </a:r>
            </a:p>
          </p:txBody>
        </p:sp>
        <p:sp>
          <p:nvSpPr>
            <p:cNvPr id="76" name="Rectangle 131086"/>
            <p:cNvSpPr txBox="1"/>
            <p:nvPr/>
          </p:nvSpPr>
          <p:spPr>
            <a:xfrm>
              <a:off x="5203589" y="5235470"/>
              <a:ext cx="2576612" cy="413606"/>
            </a:xfrm>
            <a:prstGeom prst="rect">
              <a:avLst/>
            </a:prstGeom>
            <a:solidFill>
              <a:schemeClr val="bg2">
                <a:lumMod val="75000"/>
              </a:schemeClr>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Achiever</a:t>
              </a:r>
            </a:p>
          </p:txBody>
        </p:sp>
        <p:sp>
          <p:nvSpPr>
            <p:cNvPr id="77" name="Rectangle 131086"/>
            <p:cNvSpPr txBox="1"/>
            <p:nvPr/>
          </p:nvSpPr>
          <p:spPr>
            <a:xfrm>
              <a:off x="2613803" y="5829143"/>
              <a:ext cx="2576614" cy="413606"/>
            </a:xfrm>
            <a:prstGeom prst="rect">
              <a:avLst/>
            </a:prstGeom>
            <a:solidFill>
              <a:schemeClr val="accent3"/>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Level 5 (5 Marks)</a:t>
              </a:r>
            </a:p>
          </p:txBody>
        </p:sp>
        <p:sp>
          <p:nvSpPr>
            <p:cNvPr id="78" name="Rectangle 131086"/>
            <p:cNvSpPr txBox="1"/>
            <p:nvPr/>
          </p:nvSpPr>
          <p:spPr>
            <a:xfrm>
              <a:off x="5208324" y="5829143"/>
              <a:ext cx="2576614" cy="413606"/>
            </a:xfrm>
            <a:prstGeom prst="rect">
              <a:avLst/>
            </a:prstGeom>
            <a:solidFill>
              <a:schemeClr val="bg2">
                <a:lumMod val="50000"/>
              </a:schemeClr>
            </a:solidFill>
            <a:ln w="9525">
              <a:solidFill>
                <a:srgbClr val="FFFFFF"/>
              </a:solid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b="1" dirty="0">
                  <a:solidFill>
                    <a:srgbClr val="FFFFFF"/>
                  </a:solidFill>
                </a:rPr>
                <a:t>World Class</a:t>
              </a: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dissolve">
                                      <p:cBhvr>
                                        <p:cTn id="7" dur="500"/>
                                        <p:tgtEl>
                                          <p:spTgt spid="27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9"/>
                                        </p:tgtEl>
                                        <p:attrNameLst>
                                          <p:attrName>style.visibility</p:attrName>
                                        </p:attrNameLst>
                                      </p:cBhvr>
                                      <p:to>
                                        <p:strVal val="visible"/>
                                      </p:to>
                                    </p:set>
                                    <p:animEffect transition="in" filter="dissolve">
                                      <p:cBhvr>
                                        <p:cTn id="12" dur="500"/>
                                        <p:tgtEl>
                                          <p:spTgt spid="26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ChangeArrowheads="1"/>
          </p:cNvSpPr>
          <p:nvPr/>
        </p:nvSpPr>
        <p:spPr bwMode="auto">
          <a:xfrm>
            <a:off x="1314450" y="2455070"/>
            <a:ext cx="871538" cy="1902619"/>
          </a:xfrm>
          <a:prstGeom prst="rect">
            <a:avLst/>
          </a:prstGeom>
          <a:solidFill>
            <a:srgbClr val="A90B2D"/>
          </a:solidFill>
          <a:ln w="25400">
            <a:solidFill>
              <a:srgbClr val="000000"/>
            </a:solidFill>
            <a:miter lim="800000"/>
          </a:ln>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algn="ctr" eaLnBrk="0" fontAlgn="base" hangingPunct="0">
              <a:spcBef>
                <a:spcPct val="0"/>
              </a:spcBef>
              <a:spcAft>
                <a:spcPct val="0"/>
              </a:spcAft>
              <a:buClrTx/>
              <a:buFontTx/>
              <a:buNone/>
            </a:pPr>
            <a:endParaRPr lang="en-US" altLang="en-US" sz="1800">
              <a:solidFill>
                <a:srgbClr val="000000"/>
              </a:solidFill>
              <a:latin typeface="Arial Black" panose="020B0A04020102020204" pitchFamily="34" charset="0"/>
            </a:endParaRPr>
          </a:p>
        </p:txBody>
      </p:sp>
      <p:sp>
        <p:nvSpPr>
          <p:cNvPr id="40963" name="Rectangle 4"/>
          <p:cNvSpPr>
            <a:spLocks noChangeArrowheads="1"/>
          </p:cNvSpPr>
          <p:nvPr/>
        </p:nvSpPr>
        <p:spPr bwMode="auto">
          <a:xfrm>
            <a:off x="1376363" y="2895601"/>
            <a:ext cx="726160"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Identify</a:t>
            </a:r>
            <a:endParaRPr lang="en-US" altLang="en-US" sz="1350" b="1">
              <a:solidFill>
                <a:srgbClr val="000000"/>
              </a:solidFill>
              <a:latin typeface="Times New Roman" panose="02020603050405020304" pitchFamily="18" charset="0"/>
            </a:endParaRPr>
          </a:p>
        </p:txBody>
      </p:sp>
      <p:sp>
        <p:nvSpPr>
          <p:cNvPr id="40964" name="Rectangle 5"/>
          <p:cNvSpPr>
            <a:spLocks noChangeArrowheads="1"/>
          </p:cNvSpPr>
          <p:nvPr/>
        </p:nvSpPr>
        <p:spPr bwMode="auto">
          <a:xfrm>
            <a:off x="1300163" y="3098007"/>
            <a:ext cx="875240"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dirty="0">
                <a:solidFill>
                  <a:srgbClr val="FFFFFF"/>
                </a:solidFill>
                <a:latin typeface="Times New Roman" panose="02020603050405020304" pitchFamily="18" charset="0"/>
              </a:rPr>
              <a:t>Activities,</a:t>
            </a:r>
          </a:p>
        </p:txBody>
      </p:sp>
      <p:sp>
        <p:nvSpPr>
          <p:cNvPr id="40965" name="Rectangle 6"/>
          <p:cNvSpPr>
            <a:spLocks noChangeArrowheads="1"/>
          </p:cNvSpPr>
          <p:nvPr/>
        </p:nvSpPr>
        <p:spPr bwMode="auto">
          <a:xfrm>
            <a:off x="1341835" y="3299222"/>
            <a:ext cx="799963"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Products</a:t>
            </a:r>
            <a:endParaRPr lang="en-US" altLang="en-US" sz="1350" b="1">
              <a:solidFill>
                <a:srgbClr val="000000"/>
              </a:solidFill>
              <a:latin typeface="Times New Roman" panose="02020603050405020304" pitchFamily="18" charset="0"/>
            </a:endParaRPr>
          </a:p>
        </p:txBody>
      </p:sp>
      <p:sp>
        <p:nvSpPr>
          <p:cNvPr id="40966" name="Rectangle 7"/>
          <p:cNvSpPr>
            <a:spLocks noChangeArrowheads="1"/>
          </p:cNvSpPr>
          <p:nvPr/>
        </p:nvSpPr>
        <p:spPr bwMode="auto">
          <a:xfrm>
            <a:off x="1526382" y="3501629"/>
            <a:ext cx="418383"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and</a:t>
            </a:r>
            <a:endParaRPr lang="en-US" altLang="en-US" sz="1350" b="1">
              <a:solidFill>
                <a:srgbClr val="000000"/>
              </a:solidFill>
              <a:latin typeface="Times New Roman" panose="02020603050405020304" pitchFamily="18" charset="0"/>
            </a:endParaRPr>
          </a:p>
        </p:txBody>
      </p:sp>
      <p:sp>
        <p:nvSpPr>
          <p:cNvPr id="40967" name="Rectangle 8"/>
          <p:cNvSpPr>
            <a:spLocks noChangeArrowheads="1"/>
          </p:cNvSpPr>
          <p:nvPr/>
        </p:nvSpPr>
        <p:spPr bwMode="auto">
          <a:xfrm>
            <a:off x="1369219" y="3702845"/>
            <a:ext cx="745396"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Services</a:t>
            </a:r>
            <a:endParaRPr lang="en-US" altLang="en-US" sz="1350" b="1">
              <a:solidFill>
                <a:srgbClr val="000000"/>
              </a:solidFill>
              <a:latin typeface="Times New Roman" panose="02020603050405020304" pitchFamily="18" charset="0"/>
            </a:endParaRPr>
          </a:p>
        </p:txBody>
      </p:sp>
      <p:sp>
        <p:nvSpPr>
          <p:cNvPr id="25609" name="Rectangle 9"/>
          <p:cNvSpPr>
            <a:spLocks noChangeArrowheads="1"/>
          </p:cNvSpPr>
          <p:nvPr/>
        </p:nvSpPr>
        <p:spPr bwMode="auto">
          <a:xfrm>
            <a:off x="2396192" y="2457451"/>
            <a:ext cx="1347669" cy="916781"/>
          </a:xfrm>
          <a:prstGeom prst="rect">
            <a:avLst/>
          </a:prstGeom>
          <a:solidFill>
            <a:schemeClr val="bg1">
              <a:lumMod val="50000"/>
            </a:schemeClr>
          </a:solidFill>
          <a:ln w="25400">
            <a:solidFill>
              <a:srgbClr val="000000"/>
            </a:solidFill>
            <a:miter lim="800000"/>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defRPr/>
            </a:pPr>
            <a:endParaRPr lang="en-US" altLang="en-US" sz="1350">
              <a:solidFill>
                <a:srgbClr val="000000"/>
              </a:solidFill>
            </a:endParaRPr>
          </a:p>
        </p:txBody>
      </p:sp>
      <p:sp>
        <p:nvSpPr>
          <p:cNvPr id="40969" name="Rectangle 10"/>
          <p:cNvSpPr>
            <a:spLocks noChangeArrowheads="1"/>
          </p:cNvSpPr>
          <p:nvPr/>
        </p:nvSpPr>
        <p:spPr bwMode="auto">
          <a:xfrm>
            <a:off x="2712244" y="2400301"/>
            <a:ext cx="719138"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Identify</a:t>
            </a:r>
            <a:endParaRPr lang="en-US" altLang="en-US" sz="1350" b="1">
              <a:solidFill>
                <a:srgbClr val="000000"/>
              </a:solidFill>
              <a:latin typeface="Times New Roman" panose="02020603050405020304" pitchFamily="18" charset="0"/>
            </a:endParaRPr>
          </a:p>
        </p:txBody>
      </p:sp>
      <p:sp>
        <p:nvSpPr>
          <p:cNvPr id="40970" name="Rectangle 11"/>
          <p:cNvSpPr>
            <a:spLocks noChangeArrowheads="1"/>
          </p:cNvSpPr>
          <p:nvPr/>
        </p:nvSpPr>
        <p:spPr bwMode="auto">
          <a:xfrm>
            <a:off x="2457450" y="2571751"/>
            <a:ext cx="1252009"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Environmental</a:t>
            </a:r>
            <a:endParaRPr lang="en-US" altLang="en-US" sz="1350" b="1">
              <a:solidFill>
                <a:srgbClr val="000000"/>
              </a:solidFill>
              <a:latin typeface="Times New Roman" panose="02020603050405020304" pitchFamily="18" charset="0"/>
            </a:endParaRPr>
          </a:p>
        </p:txBody>
      </p:sp>
      <p:sp>
        <p:nvSpPr>
          <p:cNvPr id="40971" name="Rectangle 12"/>
          <p:cNvSpPr>
            <a:spLocks noChangeArrowheads="1"/>
          </p:cNvSpPr>
          <p:nvPr/>
        </p:nvSpPr>
        <p:spPr bwMode="auto">
          <a:xfrm>
            <a:off x="2514600" y="2800351"/>
            <a:ext cx="1019175" cy="6929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dirty="0">
                <a:solidFill>
                  <a:srgbClr val="FFFFFF"/>
                </a:solidFill>
                <a:latin typeface="Times New Roman" panose="02020603050405020304" pitchFamily="18" charset="0"/>
              </a:rPr>
              <a:t>Aspects and</a:t>
            </a:r>
          </a:p>
          <a:p>
            <a:pPr eaLnBrk="0" fontAlgn="base" hangingPunct="0">
              <a:spcBef>
                <a:spcPct val="0"/>
              </a:spcBef>
              <a:spcAft>
                <a:spcPct val="0"/>
              </a:spcAft>
              <a:buClrTx/>
              <a:buFontTx/>
              <a:buNone/>
            </a:pPr>
            <a:r>
              <a:rPr lang="en-US" altLang="en-US" sz="1350" b="1" dirty="0">
                <a:solidFill>
                  <a:srgbClr val="FFFFFF"/>
                </a:solidFill>
                <a:latin typeface="Times New Roman" panose="02020603050405020304" pitchFamily="18" charset="0"/>
              </a:rPr>
              <a:t> Impacts</a:t>
            </a:r>
          </a:p>
          <a:p>
            <a:pPr eaLnBrk="0" fontAlgn="base" hangingPunct="0">
              <a:spcBef>
                <a:spcPct val="0"/>
              </a:spcBef>
              <a:spcAft>
                <a:spcPct val="0"/>
              </a:spcAft>
              <a:buClrTx/>
              <a:buFontTx/>
              <a:buNone/>
            </a:pPr>
            <a:endParaRPr lang="en-US" altLang="en-US" sz="1350" b="1" dirty="0">
              <a:solidFill>
                <a:srgbClr val="000000"/>
              </a:solidFill>
              <a:latin typeface="Times New Roman" panose="02020603050405020304" pitchFamily="18" charset="0"/>
            </a:endParaRPr>
          </a:p>
        </p:txBody>
      </p:sp>
      <p:sp>
        <p:nvSpPr>
          <p:cNvPr id="25613" name="Rectangle 13"/>
          <p:cNvSpPr>
            <a:spLocks noChangeArrowheads="1"/>
          </p:cNvSpPr>
          <p:nvPr/>
        </p:nvSpPr>
        <p:spPr bwMode="auto">
          <a:xfrm>
            <a:off x="3829050" y="2455070"/>
            <a:ext cx="1143000" cy="916781"/>
          </a:xfrm>
          <a:prstGeom prst="rect">
            <a:avLst/>
          </a:prstGeom>
          <a:solidFill>
            <a:schemeClr val="bg1">
              <a:lumMod val="50000"/>
            </a:schemeClr>
          </a:solidFill>
          <a:ln w="25400">
            <a:solidFill>
              <a:srgbClr val="000000"/>
            </a:solidFill>
            <a:miter lim="800000"/>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fontAlgn="base">
              <a:spcBef>
                <a:spcPct val="0"/>
              </a:spcBef>
              <a:spcAft>
                <a:spcPct val="0"/>
              </a:spcAft>
              <a:defRPr/>
            </a:pPr>
            <a:endParaRPr lang="en-US" altLang="en-US">
              <a:solidFill>
                <a:srgbClr val="000000"/>
              </a:solidFill>
              <a:latin typeface="Arial Black" panose="020B0A04020102020204" pitchFamily="34" charset="0"/>
            </a:endParaRPr>
          </a:p>
        </p:txBody>
      </p:sp>
      <p:sp>
        <p:nvSpPr>
          <p:cNvPr id="40973" name="Rectangle 14"/>
          <p:cNvSpPr>
            <a:spLocks noChangeArrowheads="1"/>
          </p:cNvSpPr>
          <p:nvPr/>
        </p:nvSpPr>
        <p:spPr bwMode="auto">
          <a:xfrm>
            <a:off x="3957638" y="2490788"/>
            <a:ext cx="918520"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Determine</a:t>
            </a:r>
            <a:endParaRPr lang="en-US" altLang="en-US" sz="1350" b="1">
              <a:solidFill>
                <a:srgbClr val="000000"/>
              </a:solidFill>
              <a:latin typeface="Times New Roman" panose="02020603050405020304" pitchFamily="18" charset="0"/>
            </a:endParaRPr>
          </a:p>
        </p:txBody>
      </p:sp>
      <p:sp>
        <p:nvSpPr>
          <p:cNvPr id="40974" name="Rectangle 15"/>
          <p:cNvSpPr>
            <a:spLocks noChangeArrowheads="1"/>
          </p:cNvSpPr>
          <p:nvPr/>
        </p:nvSpPr>
        <p:spPr bwMode="auto">
          <a:xfrm>
            <a:off x="4114801" y="2686051"/>
            <a:ext cx="726160"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Priority</a:t>
            </a:r>
          </a:p>
        </p:txBody>
      </p:sp>
      <p:sp>
        <p:nvSpPr>
          <p:cNvPr id="40975" name="Rectangle 16"/>
          <p:cNvSpPr>
            <a:spLocks noChangeArrowheads="1"/>
          </p:cNvSpPr>
          <p:nvPr/>
        </p:nvSpPr>
        <p:spPr bwMode="auto">
          <a:xfrm>
            <a:off x="3792141" y="2895600"/>
            <a:ext cx="1252009" cy="485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Environmental</a:t>
            </a:r>
          </a:p>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Aspects</a:t>
            </a:r>
          </a:p>
        </p:txBody>
      </p:sp>
      <p:sp>
        <p:nvSpPr>
          <p:cNvPr id="40976" name="Rectangle 17"/>
          <p:cNvSpPr>
            <a:spLocks noChangeArrowheads="1"/>
          </p:cNvSpPr>
          <p:nvPr/>
        </p:nvSpPr>
        <p:spPr bwMode="auto">
          <a:xfrm>
            <a:off x="4057651" y="3086101"/>
            <a:ext cx="139525" cy="485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endParaRPr lang="en-US" altLang="en-US" sz="1350" b="1">
              <a:solidFill>
                <a:srgbClr val="000000"/>
              </a:solidFill>
              <a:latin typeface="Times New Roman" panose="02020603050405020304" pitchFamily="18" charset="0"/>
            </a:endParaRPr>
          </a:p>
          <a:p>
            <a:pPr eaLnBrk="0" fontAlgn="base" hangingPunct="0">
              <a:spcBef>
                <a:spcPct val="0"/>
              </a:spcBef>
              <a:spcAft>
                <a:spcPct val="0"/>
              </a:spcAft>
              <a:buClrTx/>
              <a:buFontTx/>
              <a:buNone/>
            </a:pPr>
            <a:endParaRPr lang="en-US" altLang="en-US" sz="1350" b="1">
              <a:solidFill>
                <a:srgbClr val="000000"/>
              </a:solidFill>
              <a:latin typeface="Times New Roman" panose="02020603050405020304" pitchFamily="18" charset="0"/>
            </a:endParaRPr>
          </a:p>
        </p:txBody>
      </p:sp>
      <p:sp>
        <p:nvSpPr>
          <p:cNvPr id="25618" name="Rectangle 18"/>
          <p:cNvSpPr>
            <a:spLocks noChangeArrowheads="1"/>
          </p:cNvSpPr>
          <p:nvPr/>
        </p:nvSpPr>
        <p:spPr bwMode="auto">
          <a:xfrm>
            <a:off x="2457450" y="3600451"/>
            <a:ext cx="2562225" cy="711994"/>
          </a:xfrm>
          <a:prstGeom prst="rect">
            <a:avLst/>
          </a:prstGeom>
          <a:solidFill>
            <a:schemeClr val="bg1">
              <a:lumMod val="50000"/>
            </a:schemeClr>
          </a:solidFill>
          <a:ln w="25400">
            <a:solidFill>
              <a:srgbClr val="000000"/>
            </a:solidFill>
            <a:miter lim="800000"/>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defRPr/>
            </a:pPr>
            <a:endParaRPr lang="en-US" altLang="en-US" sz="1350">
              <a:solidFill>
                <a:srgbClr val="000000"/>
              </a:solidFill>
            </a:endParaRPr>
          </a:p>
        </p:txBody>
      </p:sp>
      <p:sp>
        <p:nvSpPr>
          <p:cNvPr id="40978" name="Rectangle 19"/>
          <p:cNvSpPr>
            <a:spLocks noChangeArrowheads="1"/>
          </p:cNvSpPr>
          <p:nvPr/>
        </p:nvSpPr>
        <p:spPr bwMode="auto">
          <a:xfrm>
            <a:off x="2664619" y="3734991"/>
            <a:ext cx="2183290"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Determine Legal and Other</a:t>
            </a:r>
            <a:endParaRPr lang="en-US" altLang="en-US" sz="1350" b="1">
              <a:solidFill>
                <a:srgbClr val="000000"/>
              </a:solidFill>
              <a:latin typeface="Times New Roman" panose="02020603050405020304" pitchFamily="18" charset="0"/>
            </a:endParaRPr>
          </a:p>
        </p:txBody>
      </p:sp>
      <p:sp>
        <p:nvSpPr>
          <p:cNvPr id="40979" name="Rectangle 20"/>
          <p:cNvSpPr>
            <a:spLocks noChangeArrowheads="1"/>
          </p:cNvSpPr>
          <p:nvPr/>
        </p:nvSpPr>
        <p:spPr bwMode="auto">
          <a:xfrm>
            <a:off x="3162300" y="3937397"/>
            <a:ext cx="1175065"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Requirements</a:t>
            </a:r>
            <a:endParaRPr lang="en-US" altLang="en-US" sz="1350" b="1">
              <a:solidFill>
                <a:srgbClr val="000000"/>
              </a:solidFill>
              <a:latin typeface="Times New Roman" panose="02020603050405020304" pitchFamily="18" charset="0"/>
            </a:endParaRPr>
          </a:p>
        </p:txBody>
      </p:sp>
      <p:sp>
        <p:nvSpPr>
          <p:cNvPr id="40980" name="Rectangle 21"/>
          <p:cNvSpPr>
            <a:spLocks noChangeArrowheads="1"/>
          </p:cNvSpPr>
          <p:nvPr/>
        </p:nvSpPr>
        <p:spPr bwMode="auto">
          <a:xfrm>
            <a:off x="5336383" y="2455070"/>
            <a:ext cx="917972" cy="1884760"/>
          </a:xfrm>
          <a:prstGeom prst="rect">
            <a:avLst/>
          </a:prstGeom>
          <a:solidFill>
            <a:srgbClr val="3FB825"/>
          </a:solidFill>
          <a:ln w="25400">
            <a:solidFill>
              <a:srgbClr val="000000"/>
            </a:solidFill>
            <a:miter lim="800000"/>
          </a:ln>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fontAlgn="base">
              <a:spcBef>
                <a:spcPct val="0"/>
              </a:spcBef>
              <a:spcAft>
                <a:spcPct val="0"/>
              </a:spcAft>
              <a:buClrTx/>
              <a:buFontTx/>
              <a:buNone/>
            </a:pPr>
            <a:endParaRPr lang="en-US" altLang="en-US" sz="1350">
              <a:solidFill>
                <a:srgbClr val="000000"/>
              </a:solidFill>
              <a:latin typeface="Arial" panose="020B0604020202020204" pitchFamily="34" charset="0"/>
            </a:endParaRPr>
          </a:p>
        </p:txBody>
      </p:sp>
      <p:sp>
        <p:nvSpPr>
          <p:cNvPr id="40981" name="Rectangle 22"/>
          <p:cNvSpPr>
            <a:spLocks noChangeArrowheads="1"/>
          </p:cNvSpPr>
          <p:nvPr/>
        </p:nvSpPr>
        <p:spPr bwMode="auto">
          <a:xfrm>
            <a:off x="5392341" y="2895601"/>
            <a:ext cx="822340"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Establish</a:t>
            </a:r>
            <a:endParaRPr lang="en-US" altLang="en-US" sz="1350" b="1">
              <a:solidFill>
                <a:srgbClr val="000000"/>
              </a:solidFill>
              <a:latin typeface="Times New Roman" panose="02020603050405020304" pitchFamily="18" charset="0"/>
            </a:endParaRPr>
          </a:p>
        </p:txBody>
      </p:sp>
      <p:sp>
        <p:nvSpPr>
          <p:cNvPr id="40982" name="Rectangle 23"/>
          <p:cNvSpPr>
            <a:spLocks noChangeArrowheads="1"/>
          </p:cNvSpPr>
          <p:nvPr/>
        </p:nvSpPr>
        <p:spPr bwMode="auto">
          <a:xfrm>
            <a:off x="5341144" y="3098007"/>
            <a:ext cx="918520"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Objectives</a:t>
            </a:r>
            <a:endParaRPr lang="en-US" altLang="en-US" sz="1350" b="1">
              <a:solidFill>
                <a:srgbClr val="000000"/>
              </a:solidFill>
              <a:latin typeface="Times New Roman" panose="02020603050405020304" pitchFamily="18" charset="0"/>
            </a:endParaRPr>
          </a:p>
        </p:txBody>
      </p:sp>
      <p:sp>
        <p:nvSpPr>
          <p:cNvPr id="40983" name="Rectangle 24"/>
          <p:cNvSpPr>
            <a:spLocks noChangeArrowheads="1"/>
          </p:cNvSpPr>
          <p:nvPr/>
        </p:nvSpPr>
        <p:spPr bwMode="auto">
          <a:xfrm>
            <a:off x="5587604" y="3299222"/>
            <a:ext cx="418383"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and</a:t>
            </a:r>
            <a:endParaRPr lang="en-US" altLang="en-US" sz="1350" b="1">
              <a:solidFill>
                <a:srgbClr val="000000"/>
              </a:solidFill>
              <a:latin typeface="Times New Roman" panose="02020603050405020304" pitchFamily="18" charset="0"/>
            </a:endParaRPr>
          </a:p>
        </p:txBody>
      </p:sp>
      <p:sp>
        <p:nvSpPr>
          <p:cNvPr id="40984" name="Rectangle 25"/>
          <p:cNvSpPr>
            <a:spLocks noChangeArrowheads="1"/>
          </p:cNvSpPr>
          <p:nvPr/>
        </p:nvSpPr>
        <p:spPr bwMode="auto">
          <a:xfrm>
            <a:off x="5450681" y="3501629"/>
            <a:ext cx="691022"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Targets</a:t>
            </a:r>
            <a:endParaRPr lang="en-US" altLang="en-US" sz="1350" b="1">
              <a:solidFill>
                <a:srgbClr val="000000"/>
              </a:solidFill>
              <a:latin typeface="Times New Roman" panose="02020603050405020304" pitchFamily="18" charset="0"/>
            </a:endParaRPr>
          </a:p>
        </p:txBody>
      </p:sp>
      <p:sp>
        <p:nvSpPr>
          <p:cNvPr id="40985" name="Rectangle 26"/>
          <p:cNvSpPr>
            <a:spLocks noChangeArrowheads="1"/>
          </p:cNvSpPr>
          <p:nvPr/>
        </p:nvSpPr>
        <p:spPr bwMode="auto">
          <a:xfrm>
            <a:off x="6571061" y="2457450"/>
            <a:ext cx="1225153" cy="1882379"/>
          </a:xfrm>
          <a:prstGeom prst="rect">
            <a:avLst/>
          </a:prstGeom>
          <a:solidFill>
            <a:srgbClr val="0000FF"/>
          </a:solidFill>
          <a:ln w="25400">
            <a:solidFill>
              <a:srgbClr val="000000"/>
            </a:solidFill>
            <a:miter lim="800000"/>
          </a:ln>
        </p:spPr>
        <p:txBody>
          <a:bodyPr wrap="none" anchor="ct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fontAlgn="base">
              <a:spcBef>
                <a:spcPct val="0"/>
              </a:spcBef>
              <a:spcAft>
                <a:spcPct val="0"/>
              </a:spcAft>
              <a:buClrTx/>
              <a:buFontTx/>
              <a:buNone/>
            </a:pPr>
            <a:endParaRPr lang="en-US" altLang="en-US" sz="1350">
              <a:solidFill>
                <a:srgbClr val="000000"/>
              </a:solidFill>
              <a:latin typeface="Arial" panose="020B0604020202020204" pitchFamily="34" charset="0"/>
            </a:endParaRPr>
          </a:p>
        </p:txBody>
      </p:sp>
      <p:sp>
        <p:nvSpPr>
          <p:cNvPr id="40986" name="Rectangle 27"/>
          <p:cNvSpPr>
            <a:spLocks noChangeArrowheads="1"/>
          </p:cNvSpPr>
          <p:nvPr/>
        </p:nvSpPr>
        <p:spPr bwMode="auto">
          <a:xfrm>
            <a:off x="6822282" y="2793207"/>
            <a:ext cx="735778"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Develop</a:t>
            </a:r>
          </a:p>
        </p:txBody>
      </p:sp>
      <p:sp>
        <p:nvSpPr>
          <p:cNvPr id="40987" name="Rectangle 28"/>
          <p:cNvSpPr>
            <a:spLocks noChangeArrowheads="1"/>
          </p:cNvSpPr>
          <p:nvPr/>
        </p:nvSpPr>
        <p:spPr bwMode="auto">
          <a:xfrm>
            <a:off x="6567488" y="2994422"/>
            <a:ext cx="1252009"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Environmental</a:t>
            </a:r>
          </a:p>
        </p:txBody>
      </p:sp>
      <p:sp>
        <p:nvSpPr>
          <p:cNvPr id="40988" name="Rectangle 29"/>
          <p:cNvSpPr>
            <a:spLocks noChangeArrowheads="1"/>
          </p:cNvSpPr>
          <p:nvPr/>
        </p:nvSpPr>
        <p:spPr bwMode="auto">
          <a:xfrm>
            <a:off x="6632972" y="3196829"/>
            <a:ext cx="1110881"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Management</a:t>
            </a:r>
            <a:endParaRPr lang="en-US" altLang="en-US" sz="1350" b="1">
              <a:solidFill>
                <a:srgbClr val="000000"/>
              </a:solidFill>
              <a:latin typeface="Times New Roman" panose="02020603050405020304" pitchFamily="18" charset="0"/>
            </a:endParaRPr>
          </a:p>
        </p:txBody>
      </p:sp>
      <p:sp>
        <p:nvSpPr>
          <p:cNvPr id="40989" name="Rectangle 30"/>
          <p:cNvSpPr>
            <a:spLocks noChangeArrowheads="1"/>
          </p:cNvSpPr>
          <p:nvPr/>
        </p:nvSpPr>
        <p:spPr bwMode="auto">
          <a:xfrm>
            <a:off x="6793706" y="3398045"/>
            <a:ext cx="799963" cy="27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9056" tIns="34529" rIns="69056" bIns="34529">
            <a:sp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eaLnBrk="0" fontAlgn="base" hangingPunct="0">
              <a:spcBef>
                <a:spcPct val="0"/>
              </a:spcBef>
              <a:spcAft>
                <a:spcPct val="0"/>
              </a:spcAft>
              <a:buClrTx/>
              <a:buFontTx/>
              <a:buNone/>
            </a:pPr>
            <a:r>
              <a:rPr lang="en-US" altLang="en-US" sz="1350" b="1">
                <a:solidFill>
                  <a:srgbClr val="FFFFFF"/>
                </a:solidFill>
                <a:latin typeface="Times New Roman" panose="02020603050405020304" pitchFamily="18" charset="0"/>
              </a:rPr>
              <a:t>Program</a:t>
            </a:r>
          </a:p>
        </p:txBody>
      </p:sp>
      <p:sp>
        <p:nvSpPr>
          <p:cNvPr id="40990" name="Line 31"/>
          <p:cNvSpPr>
            <a:spLocks noChangeShapeType="1"/>
          </p:cNvSpPr>
          <p:nvPr/>
        </p:nvSpPr>
        <p:spPr bwMode="auto">
          <a:xfrm>
            <a:off x="2146697" y="3008710"/>
            <a:ext cx="308372" cy="0"/>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1" name="Line 32"/>
          <p:cNvSpPr>
            <a:spLocks noChangeShapeType="1"/>
          </p:cNvSpPr>
          <p:nvPr/>
        </p:nvSpPr>
        <p:spPr bwMode="auto">
          <a:xfrm flipH="1" flipV="1">
            <a:off x="2396730" y="2974181"/>
            <a:ext cx="58340" cy="34529"/>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2" name="Line 33"/>
          <p:cNvSpPr>
            <a:spLocks noChangeShapeType="1"/>
          </p:cNvSpPr>
          <p:nvPr/>
        </p:nvSpPr>
        <p:spPr bwMode="auto">
          <a:xfrm flipH="1">
            <a:off x="2396730" y="3008710"/>
            <a:ext cx="58340" cy="38100"/>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3" name="Line 34"/>
          <p:cNvSpPr>
            <a:spLocks noChangeShapeType="1"/>
          </p:cNvSpPr>
          <p:nvPr/>
        </p:nvSpPr>
        <p:spPr bwMode="auto">
          <a:xfrm>
            <a:off x="2146697" y="3933825"/>
            <a:ext cx="308372" cy="0"/>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4" name="Line 35"/>
          <p:cNvSpPr>
            <a:spLocks noChangeShapeType="1"/>
          </p:cNvSpPr>
          <p:nvPr/>
        </p:nvSpPr>
        <p:spPr bwMode="auto">
          <a:xfrm flipH="1" flipV="1">
            <a:off x="2396730" y="3900487"/>
            <a:ext cx="58340" cy="33338"/>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5" name="Line 36"/>
          <p:cNvSpPr>
            <a:spLocks noChangeShapeType="1"/>
          </p:cNvSpPr>
          <p:nvPr/>
        </p:nvSpPr>
        <p:spPr bwMode="auto">
          <a:xfrm flipH="1">
            <a:off x="2396730" y="3933825"/>
            <a:ext cx="58340" cy="38100"/>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6" name="Line 37"/>
          <p:cNvSpPr>
            <a:spLocks noChangeShapeType="1"/>
          </p:cNvSpPr>
          <p:nvPr/>
        </p:nvSpPr>
        <p:spPr bwMode="auto">
          <a:xfrm>
            <a:off x="5025628" y="2906316"/>
            <a:ext cx="308372" cy="0"/>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7" name="Line 38"/>
          <p:cNvSpPr>
            <a:spLocks noChangeShapeType="1"/>
          </p:cNvSpPr>
          <p:nvPr/>
        </p:nvSpPr>
        <p:spPr bwMode="auto">
          <a:xfrm flipH="1" flipV="1">
            <a:off x="5275661" y="2871787"/>
            <a:ext cx="58340" cy="34529"/>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8" name="Line 39"/>
          <p:cNvSpPr>
            <a:spLocks noChangeShapeType="1"/>
          </p:cNvSpPr>
          <p:nvPr/>
        </p:nvSpPr>
        <p:spPr bwMode="auto">
          <a:xfrm flipH="1">
            <a:off x="5275661" y="2906316"/>
            <a:ext cx="58340" cy="36909"/>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0999" name="Line 40"/>
          <p:cNvSpPr>
            <a:spLocks noChangeShapeType="1"/>
          </p:cNvSpPr>
          <p:nvPr/>
        </p:nvSpPr>
        <p:spPr bwMode="auto">
          <a:xfrm>
            <a:off x="5025628" y="3933825"/>
            <a:ext cx="308372" cy="0"/>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0" name="Line 41"/>
          <p:cNvSpPr>
            <a:spLocks noChangeShapeType="1"/>
          </p:cNvSpPr>
          <p:nvPr/>
        </p:nvSpPr>
        <p:spPr bwMode="auto">
          <a:xfrm flipH="1" flipV="1">
            <a:off x="5275661" y="3900487"/>
            <a:ext cx="58340" cy="33338"/>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1" name="Line 42"/>
          <p:cNvSpPr>
            <a:spLocks noChangeShapeType="1"/>
          </p:cNvSpPr>
          <p:nvPr/>
        </p:nvSpPr>
        <p:spPr bwMode="auto">
          <a:xfrm flipH="1">
            <a:off x="5275661" y="3933825"/>
            <a:ext cx="58340" cy="38100"/>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2" name="Line 43"/>
          <p:cNvSpPr>
            <a:spLocks noChangeShapeType="1"/>
          </p:cNvSpPr>
          <p:nvPr/>
        </p:nvSpPr>
        <p:spPr bwMode="auto">
          <a:xfrm>
            <a:off x="6260308" y="3317081"/>
            <a:ext cx="308372" cy="0"/>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3" name="Line 44"/>
          <p:cNvSpPr>
            <a:spLocks noChangeShapeType="1"/>
          </p:cNvSpPr>
          <p:nvPr/>
        </p:nvSpPr>
        <p:spPr bwMode="auto">
          <a:xfrm flipH="1" flipV="1">
            <a:off x="6510338" y="3282555"/>
            <a:ext cx="58341" cy="34528"/>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4" name="Line 45"/>
          <p:cNvSpPr>
            <a:spLocks noChangeShapeType="1"/>
          </p:cNvSpPr>
          <p:nvPr/>
        </p:nvSpPr>
        <p:spPr bwMode="auto">
          <a:xfrm flipH="1">
            <a:off x="6510338" y="3317081"/>
            <a:ext cx="58341" cy="38100"/>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5" name="Line 46"/>
          <p:cNvSpPr>
            <a:spLocks noChangeShapeType="1"/>
          </p:cNvSpPr>
          <p:nvPr/>
        </p:nvSpPr>
        <p:spPr bwMode="auto">
          <a:xfrm flipV="1">
            <a:off x="3071813" y="3457576"/>
            <a:ext cx="0" cy="130969"/>
          </a:xfrm>
          <a:prstGeom prst="line">
            <a:avLst/>
          </a:prstGeom>
          <a:noFill/>
          <a:ln w="127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6" name="Freeform 47"/>
          <p:cNvSpPr/>
          <p:nvPr/>
        </p:nvSpPr>
        <p:spPr bwMode="auto">
          <a:xfrm>
            <a:off x="3037285" y="3420666"/>
            <a:ext cx="70247" cy="52388"/>
          </a:xfrm>
          <a:custGeom>
            <a:avLst/>
            <a:gdLst>
              <a:gd name="T0" fmla="*/ 0 w 59"/>
              <a:gd name="T1" fmla="*/ 2147483647 h 44"/>
              <a:gd name="T2" fmla="*/ 2147483647 w 59"/>
              <a:gd name="T3" fmla="*/ 2147483647 h 44"/>
              <a:gd name="T4" fmla="*/ 2147483647 w 59"/>
              <a:gd name="T5" fmla="*/ 0 h 44"/>
              <a:gd name="T6" fmla="*/ 0 w 59"/>
              <a:gd name="T7" fmla="*/ 2147483647 h 44"/>
              <a:gd name="T8" fmla="*/ 0 60000 65536"/>
              <a:gd name="T9" fmla="*/ 0 60000 65536"/>
              <a:gd name="T10" fmla="*/ 0 60000 65536"/>
              <a:gd name="T11" fmla="*/ 0 60000 65536"/>
              <a:gd name="T12" fmla="*/ 0 w 59"/>
              <a:gd name="T13" fmla="*/ 0 h 44"/>
              <a:gd name="T14" fmla="*/ 59 w 59"/>
              <a:gd name="T15" fmla="*/ 44 h 44"/>
            </a:gdLst>
            <a:ahLst/>
            <a:cxnLst>
              <a:cxn ang="T8">
                <a:pos x="T0" y="T1"/>
              </a:cxn>
              <a:cxn ang="T9">
                <a:pos x="T2" y="T3"/>
              </a:cxn>
              <a:cxn ang="T10">
                <a:pos x="T4" y="T5"/>
              </a:cxn>
              <a:cxn ang="T11">
                <a:pos x="T6" y="T7"/>
              </a:cxn>
            </a:cxnLst>
            <a:rect l="T12" t="T13" r="T14" b="T15"/>
            <a:pathLst>
              <a:path w="59" h="44">
                <a:moveTo>
                  <a:pt x="0" y="43"/>
                </a:moveTo>
                <a:lnTo>
                  <a:pt x="58" y="43"/>
                </a:lnTo>
                <a:lnTo>
                  <a:pt x="29" y="0"/>
                </a:lnTo>
                <a:lnTo>
                  <a:pt x="0" y="43"/>
                </a:lnTo>
              </a:path>
            </a:pathLst>
          </a:custGeom>
          <a:solidFill>
            <a:srgbClr val="0000FF"/>
          </a:solidFill>
          <a:ln w="12700" cap="rnd">
            <a:solidFill>
              <a:srgbClr val="0000FF"/>
            </a:solidFill>
            <a:round/>
          </a:ln>
        </p:spPr>
        <p:txBody>
          <a:bodyPr/>
          <a:lstStyle/>
          <a:p>
            <a:pPr eaLnBrk="0" fontAlgn="base" hangingPunct="0">
              <a:spcBef>
                <a:spcPct val="0"/>
              </a:spcBef>
              <a:spcAft>
                <a:spcPct val="0"/>
              </a:spcAft>
            </a:pPr>
            <a:endParaRPr lang="en-IN" sz="1350">
              <a:solidFill>
                <a:srgbClr val="000000"/>
              </a:solidFill>
            </a:endParaRPr>
          </a:p>
        </p:txBody>
      </p:sp>
      <p:sp>
        <p:nvSpPr>
          <p:cNvPr id="41007" name="Freeform 48"/>
          <p:cNvSpPr/>
          <p:nvPr/>
        </p:nvSpPr>
        <p:spPr bwMode="auto">
          <a:xfrm>
            <a:off x="3037285" y="3577830"/>
            <a:ext cx="70247" cy="48815"/>
          </a:xfrm>
          <a:custGeom>
            <a:avLst/>
            <a:gdLst>
              <a:gd name="T0" fmla="*/ 2147483647 w 59"/>
              <a:gd name="T1" fmla="*/ 0 h 41"/>
              <a:gd name="T2" fmla="*/ 0 w 59"/>
              <a:gd name="T3" fmla="*/ 0 h 41"/>
              <a:gd name="T4" fmla="*/ 2147483647 w 59"/>
              <a:gd name="T5" fmla="*/ 2147483647 h 41"/>
              <a:gd name="T6" fmla="*/ 2147483647 w 59"/>
              <a:gd name="T7" fmla="*/ 0 h 41"/>
              <a:gd name="T8" fmla="*/ 0 60000 65536"/>
              <a:gd name="T9" fmla="*/ 0 60000 65536"/>
              <a:gd name="T10" fmla="*/ 0 60000 65536"/>
              <a:gd name="T11" fmla="*/ 0 60000 65536"/>
              <a:gd name="T12" fmla="*/ 0 w 59"/>
              <a:gd name="T13" fmla="*/ 0 h 41"/>
              <a:gd name="T14" fmla="*/ 59 w 59"/>
              <a:gd name="T15" fmla="*/ 41 h 41"/>
            </a:gdLst>
            <a:ahLst/>
            <a:cxnLst>
              <a:cxn ang="T8">
                <a:pos x="T0" y="T1"/>
              </a:cxn>
              <a:cxn ang="T9">
                <a:pos x="T2" y="T3"/>
              </a:cxn>
              <a:cxn ang="T10">
                <a:pos x="T4" y="T5"/>
              </a:cxn>
              <a:cxn ang="T11">
                <a:pos x="T6" y="T7"/>
              </a:cxn>
            </a:cxnLst>
            <a:rect l="T12" t="T13" r="T14" b="T15"/>
            <a:pathLst>
              <a:path w="59" h="41">
                <a:moveTo>
                  <a:pt x="58" y="0"/>
                </a:moveTo>
                <a:lnTo>
                  <a:pt x="0" y="0"/>
                </a:lnTo>
                <a:lnTo>
                  <a:pt x="29" y="40"/>
                </a:lnTo>
                <a:lnTo>
                  <a:pt x="58" y="0"/>
                </a:lnTo>
              </a:path>
            </a:pathLst>
          </a:custGeom>
          <a:solidFill>
            <a:srgbClr val="0000FF"/>
          </a:solidFill>
          <a:ln w="12700" cap="rnd">
            <a:solidFill>
              <a:srgbClr val="0000FF"/>
            </a:solidFill>
            <a:round/>
          </a:ln>
        </p:spPr>
        <p:txBody>
          <a:bodyPr/>
          <a:lstStyle/>
          <a:p>
            <a:pPr eaLnBrk="0" fontAlgn="base" hangingPunct="0">
              <a:spcBef>
                <a:spcPct val="0"/>
              </a:spcBef>
              <a:spcAft>
                <a:spcPct val="0"/>
              </a:spcAft>
            </a:pPr>
            <a:endParaRPr lang="en-IN" sz="1350">
              <a:solidFill>
                <a:srgbClr val="000000"/>
              </a:solidFill>
            </a:endParaRPr>
          </a:p>
        </p:txBody>
      </p:sp>
      <p:sp>
        <p:nvSpPr>
          <p:cNvPr id="41008" name="Line 49"/>
          <p:cNvSpPr>
            <a:spLocks noChangeShapeType="1"/>
          </p:cNvSpPr>
          <p:nvPr/>
        </p:nvSpPr>
        <p:spPr bwMode="auto">
          <a:xfrm flipV="1">
            <a:off x="4408885" y="3457576"/>
            <a:ext cx="0" cy="130969"/>
          </a:xfrm>
          <a:prstGeom prst="line">
            <a:avLst/>
          </a:prstGeom>
          <a:noFill/>
          <a:ln w="127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IN" sz="1350">
              <a:solidFill>
                <a:srgbClr val="000000"/>
              </a:solidFill>
            </a:endParaRPr>
          </a:p>
        </p:txBody>
      </p:sp>
      <p:sp>
        <p:nvSpPr>
          <p:cNvPr id="41009" name="Freeform 50"/>
          <p:cNvSpPr/>
          <p:nvPr/>
        </p:nvSpPr>
        <p:spPr bwMode="auto">
          <a:xfrm>
            <a:off x="4374358" y="3420666"/>
            <a:ext cx="70247" cy="52388"/>
          </a:xfrm>
          <a:custGeom>
            <a:avLst/>
            <a:gdLst>
              <a:gd name="T0" fmla="*/ 0 w 59"/>
              <a:gd name="T1" fmla="*/ 2147483647 h 44"/>
              <a:gd name="T2" fmla="*/ 2147483647 w 59"/>
              <a:gd name="T3" fmla="*/ 2147483647 h 44"/>
              <a:gd name="T4" fmla="*/ 2147483647 w 59"/>
              <a:gd name="T5" fmla="*/ 0 h 44"/>
              <a:gd name="T6" fmla="*/ 0 w 59"/>
              <a:gd name="T7" fmla="*/ 2147483647 h 44"/>
              <a:gd name="T8" fmla="*/ 0 60000 65536"/>
              <a:gd name="T9" fmla="*/ 0 60000 65536"/>
              <a:gd name="T10" fmla="*/ 0 60000 65536"/>
              <a:gd name="T11" fmla="*/ 0 60000 65536"/>
              <a:gd name="T12" fmla="*/ 0 w 59"/>
              <a:gd name="T13" fmla="*/ 0 h 44"/>
              <a:gd name="T14" fmla="*/ 59 w 59"/>
              <a:gd name="T15" fmla="*/ 44 h 44"/>
            </a:gdLst>
            <a:ahLst/>
            <a:cxnLst>
              <a:cxn ang="T8">
                <a:pos x="T0" y="T1"/>
              </a:cxn>
              <a:cxn ang="T9">
                <a:pos x="T2" y="T3"/>
              </a:cxn>
              <a:cxn ang="T10">
                <a:pos x="T4" y="T5"/>
              </a:cxn>
              <a:cxn ang="T11">
                <a:pos x="T6" y="T7"/>
              </a:cxn>
            </a:cxnLst>
            <a:rect l="T12" t="T13" r="T14" b="T15"/>
            <a:pathLst>
              <a:path w="59" h="44">
                <a:moveTo>
                  <a:pt x="0" y="43"/>
                </a:moveTo>
                <a:lnTo>
                  <a:pt x="58" y="43"/>
                </a:lnTo>
                <a:lnTo>
                  <a:pt x="29" y="0"/>
                </a:lnTo>
                <a:lnTo>
                  <a:pt x="0" y="43"/>
                </a:lnTo>
              </a:path>
            </a:pathLst>
          </a:custGeom>
          <a:solidFill>
            <a:srgbClr val="0000FF"/>
          </a:solidFill>
          <a:ln w="12700" cap="rnd">
            <a:solidFill>
              <a:srgbClr val="0000FF"/>
            </a:solidFill>
            <a:round/>
          </a:ln>
        </p:spPr>
        <p:txBody>
          <a:bodyPr/>
          <a:lstStyle/>
          <a:p>
            <a:pPr eaLnBrk="0" fontAlgn="base" hangingPunct="0">
              <a:spcBef>
                <a:spcPct val="0"/>
              </a:spcBef>
              <a:spcAft>
                <a:spcPct val="0"/>
              </a:spcAft>
            </a:pPr>
            <a:endParaRPr lang="en-IN" sz="1350">
              <a:solidFill>
                <a:srgbClr val="000000"/>
              </a:solidFill>
            </a:endParaRPr>
          </a:p>
        </p:txBody>
      </p:sp>
      <p:sp>
        <p:nvSpPr>
          <p:cNvPr id="41010" name="Freeform 51"/>
          <p:cNvSpPr/>
          <p:nvPr/>
        </p:nvSpPr>
        <p:spPr bwMode="auto">
          <a:xfrm>
            <a:off x="4374358" y="3577830"/>
            <a:ext cx="70247" cy="48815"/>
          </a:xfrm>
          <a:custGeom>
            <a:avLst/>
            <a:gdLst>
              <a:gd name="T0" fmla="*/ 2147483647 w 59"/>
              <a:gd name="T1" fmla="*/ 0 h 41"/>
              <a:gd name="T2" fmla="*/ 0 w 59"/>
              <a:gd name="T3" fmla="*/ 0 h 41"/>
              <a:gd name="T4" fmla="*/ 2147483647 w 59"/>
              <a:gd name="T5" fmla="*/ 2147483647 h 41"/>
              <a:gd name="T6" fmla="*/ 2147483647 w 59"/>
              <a:gd name="T7" fmla="*/ 0 h 41"/>
              <a:gd name="T8" fmla="*/ 0 60000 65536"/>
              <a:gd name="T9" fmla="*/ 0 60000 65536"/>
              <a:gd name="T10" fmla="*/ 0 60000 65536"/>
              <a:gd name="T11" fmla="*/ 0 60000 65536"/>
              <a:gd name="T12" fmla="*/ 0 w 59"/>
              <a:gd name="T13" fmla="*/ 0 h 41"/>
              <a:gd name="T14" fmla="*/ 59 w 59"/>
              <a:gd name="T15" fmla="*/ 41 h 41"/>
            </a:gdLst>
            <a:ahLst/>
            <a:cxnLst>
              <a:cxn ang="T8">
                <a:pos x="T0" y="T1"/>
              </a:cxn>
              <a:cxn ang="T9">
                <a:pos x="T2" y="T3"/>
              </a:cxn>
              <a:cxn ang="T10">
                <a:pos x="T4" y="T5"/>
              </a:cxn>
              <a:cxn ang="T11">
                <a:pos x="T6" y="T7"/>
              </a:cxn>
            </a:cxnLst>
            <a:rect l="T12" t="T13" r="T14" b="T15"/>
            <a:pathLst>
              <a:path w="59" h="41">
                <a:moveTo>
                  <a:pt x="58" y="0"/>
                </a:moveTo>
                <a:lnTo>
                  <a:pt x="0" y="0"/>
                </a:lnTo>
                <a:lnTo>
                  <a:pt x="29" y="40"/>
                </a:lnTo>
                <a:lnTo>
                  <a:pt x="58" y="0"/>
                </a:lnTo>
              </a:path>
            </a:pathLst>
          </a:custGeom>
          <a:solidFill>
            <a:srgbClr val="0000FF"/>
          </a:solidFill>
          <a:ln w="12700" cap="rnd">
            <a:solidFill>
              <a:srgbClr val="0000FF"/>
            </a:solidFill>
            <a:round/>
          </a:ln>
        </p:spPr>
        <p:txBody>
          <a:bodyPr/>
          <a:lstStyle/>
          <a:p>
            <a:pPr eaLnBrk="0" fontAlgn="base" hangingPunct="0">
              <a:spcBef>
                <a:spcPct val="0"/>
              </a:spcBef>
              <a:spcAft>
                <a:spcPct val="0"/>
              </a:spcAft>
            </a:pPr>
            <a:endParaRPr lang="en-IN" sz="1350">
              <a:solidFill>
                <a:srgbClr val="000000"/>
              </a:solidFill>
            </a:endParaRPr>
          </a:p>
        </p:txBody>
      </p:sp>
      <p:sp>
        <p:nvSpPr>
          <p:cNvPr id="2" name="Title 1"/>
          <p:cNvSpPr>
            <a:spLocks noGrp="1"/>
          </p:cNvSpPr>
          <p:nvPr>
            <p:ph type="title"/>
          </p:nvPr>
        </p:nvSpPr>
        <p:spPr/>
        <p:txBody>
          <a:bodyPr/>
          <a:lstStyle/>
          <a:p>
            <a:r>
              <a:rPr lang="en-US" dirty="0"/>
              <a:t>Environmental Management Planning</a:t>
            </a:r>
            <a:endParaRPr lang="en-IN"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fade">
                                      <p:cBhvr>
                                        <p:cTn id="7" dur="1000"/>
                                        <p:tgtEl>
                                          <p:spTgt spid="40962"/>
                                        </p:tgtEl>
                                      </p:cBhvr>
                                    </p:animEffect>
                                    <p:anim calcmode="lin" valueType="num">
                                      <p:cBhvr>
                                        <p:cTn id="8" dur="1000" fill="hold"/>
                                        <p:tgtEl>
                                          <p:spTgt spid="40962"/>
                                        </p:tgtEl>
                                        <p:attrNameLst>
                                          <p:attrName>ppt_x</p:attrName>
                                        </p:attrNameLst>
                                      </p:cBhvr>
                                      <p:tavLst>
                                        <p:tav tm="0">
                                          <p:val>
                                            <p:strVal val="#ppt_x"/>
                                          </p:val>
                                        </p:tav>
                                        <p:tav tm="100000">
                                          <p:val>
                                            <p:strVal val="#ppt_x"/>
                                          </p:val>
                                        </p:tav>
                                      </p:tavLst>
                                    </p:anim>
                                    <p:anim calcmode="lin" valueType="num">
                                      <p:cBhvr>
                                        <p:cTn id="9" dur="1000" fill="hold"/>
                                        <p:tgtEl>
                                          <p:spTgt spid="409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0990"/>
                                        </p:tgtEl>
                                        <p:attrNameLst>
                                          <p:attrName>style.visibility</p:attrName>
                                        </p:attrNameLst>
                                      </p:cBhvr>
                                      <p:to>
                                        <p:strVal val="visible"/>
                                      </p:to>
                                    </p:set>
                                    <p:animEffect transition="in" filter="fade">
                                      <p:cBhvr>
                                        <p:cTn id="14" dur="1000"/>
                                        <p:tgtEl>
                                          <p:spTgt spid="40990"/>
                                        </p:tgtEl>
                                      </p:cBhvr>
                                    </p:animEffect>
                                    <p:anim calcmode="lin" valueType="num">
                                      <p:cBhvr>
                                        <p:cTn id="15" dur="1000" fill="hold"/>
                                        <p:tgtEl>
                                          <p:spTgt spid="40990"/>
                                        </p:tgtEl>
                                        <p:attrNameLst>
                                          <p:attrName>ppt_x</p:attrName>
                                        </p:attrNameLst>
                                      </p:cBhvr>
                                      <p:tavLst>
                                        <p:tav tm="0">
                                          <p:val>
                                            <p:strVal val="#ppt_x"/>
                                          </p:val>
                                        </p:tav>
                                        <p:tav tm="100000">
                                          <p:val>
                                            <p:strVal val="#ppt_x"/>
                                          </p:val>
                                        </p:tav>
                                      </p:tavLst>
                                    </p:anim>
                                    <p:anim calcmode="lin" valueType="num">
                                      <p:cBhvr>
                                        <p:cTn id="16" dur="1000" fill="hold"/>
                                        <p:tgtEl>
                                          <p:spTgt spid="4099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5613"/>
                                        </p:tgtEl>
                                        <p:attrNameLst>
                                          <p:attrName>style.visibility</p:attrName>
                                        </p:attrNameLst>
                                      </p:cBhvr>
                                      <p:to>
                                        <p:strVal val="visible"/>
                                      </p:to>
                                    </p:set>
                                    <p:animEffect transition="in" filter="fade">
                                      <p:cBhvr>
                                        <p:cTn id="21" dur="1000"/>
                                        <p:tgtEl>
                                          <p:spTgt spid="25613"/>
                                        </p:tgtEl>
                                      </p:cBhvr>
                                    </p:animEffect>
                                    <p:anim calcmode="lin" valueType="num">
                                      <p:cBhvr>
                                        <p:cTn id="22" dur="1000" fill="hold"/>
                                        <p:tgtEl>
                                          <p:spTgt spid="25613"/>
                                        </p:tgtEl>
                                        <p:attrNameLst>
                                          <p:attrName>ppt_x</p:attrName>
                                        </p:attrNameLst>
                                      </p:cBhvr>
                                      <p:tavLst>
                                        <p:tav tm="0">
                                          <p:val>
                                            <p:strVal val="#ppt_x"/>
                                          </p:val>
                                        </p:tav>
                                        <p:tav tm="100000">
                                          <p:val>
                                            <p:strVal val="#ppt_x"/>
                                          </p:val>
                                        </p:tav>
                                      </p:tavLst>
                                    </p:anim>
                                    <p:anim calcmode="lin" valueType="num">
                                      <p:cBhvr>
                                        <p:cTn id="23" dur="1000" fill="hold"/>
                                        <p:tgtEl>
                                          <p:spTgt spid="2561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5609"/>
                                        </p:tgtEl>
                                        <p:attrNameLst>
                                          <p:attrName>style.visibility</p:attrName>
                                        </p:attrNameLst>
                                      </p:cBhvr>
                                      <p:to>
                                        <p:strVal val="visible"/>
                                      </p:to>
                                    </p:set>
                                    <p:animEffect transition="in" filter="fade">
                                      <p:cBhvr>
                                        <p:cTn id="26" dur="1000"/>
                                        <p:tgtEl>
                                          <p:spTgt spid="25609"/>
                                        </p:tgtEl>
                                      </p:cBhvr>
                                    </p:animEffect>
                                    <p:anim calcmode="lin" valueType="num">
                                      <p:cBhvr>
                                        <p:cTn id="27" dur="1000" fill="hold"/>
                                        <p:tgtEl>
                                          <p:spTgt spid="25609"/>
                                        </p:tgtEl>
                                        <p:attrNameLst>
                                          <p:attrName>ppt_x</p:attrName>
                                        </p:attrNameLst>
                                      </p:cBhvr>
                                      <p:tavLst>
                                        <p:tav tm="0">
                                          <p:val>
                                            <p:strVal val="#ppt_x"/>
                                          </p:val>
                                        </p:tav>
                                        <p:tav tm="100000">
                                          <p:val>
                                            <p:strVal val="#ppt_x"/>
                                          </p:val>
                                        </p:tav>
                                      </p:tavLst>
                                    </p:anim>
                                    <p:anim calcmode="lin" valueType="num">
                                      <p:cBhvr>
                                        <p:cTn id="28" dur="1000" fill="hold"/>
                                        <p:tgtEl>
                                          <p:spTgt spid="2560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0993"/>
                                        </p:tgtEl>
                                        <p:attrNameLst>
                                          <p:attrName>style.visibility</p:attrName>
                                        </p:attrNameLst>
                                      </p:cBhvr>
                                      <p:to>
                                        <p:strVal val="visible"/>
                                      </p:to>
                                    </p:set>
                                    <p:animEffect transition="in" filter="fade">
                                      <p:cBhvr>
                                        <p:cTn id="33" dur="1000"/>
                                        <p:tgtEl>
                                          <p:spTgt spid="40993"/>
                                        </p:tgtEl>
                                      </p:cBhvr>
                                    </p:animEffect>
                                    <p:anim calcmode="lin" valueType="num">
                                      <p:cBhvr>
                                        <p:cTn id="34" dur="1000" fill="hold"/>
                                        <p:tgtEl>
                                          <p:spTgt spid="40993"/>
                                        </p:tgtEl>
                                        <p:attrNameLst>
                                          <p:attrName>ppt_x</p:attrName>
                                        </p:attrNameLst>
                                      </p:cBhvr>
                                      <p:tavLst>
                                        <p:tav tm="0">
                                          <p:val>
                                            <p:strVal val="#ppt_x"/>
                                          </p:val>
                                        </p:tav>
                                        <p:tav tm="100000">
                                          <p:val>
                                            <p:strVal val="#ppt_x"/>
                                          </p:val>
                                        </p:tav>
                                      </p:tavLst>
                                    </p:anim>
                                    <p:anim calcmode="lin" valueType="num">
                                      <p:cBhvr>
                                        <p:cTn id="35" dur="1000" fill="hold"/>
                                        <p:tgtEl>
                                          <p:spTgt spid="4099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5618"/>
                                        </p:tgtEl>
                                        <p:attrNameLst>
                                          <p:attrName>style.visibility</p:attrName>
                                        </p:attrNameLst>
                                      </p:cBhvr>
                                      <p:to>
                                        <p:strVal val="visible"/>
                                      </p:to>
                                    </p:set>
                                    <p:animEffect transition="in" filter="fade">
                                      <p:cBhvr>
                                        <p:cTn id="40" dur="1000"/>
                                        <p:tgtEl>
                                          <p:spTgt spid="25618"/>
                                        </p:tgtEl>
                                      </p:cBhvr>
                                    </p:animEffect>
                                    <p:anim calcmode="lin" valueType="num">
                                      <p:cBhvr>
                                        <p:cTn id="41" dur="1000" fill="hold"/>
                                        <p:tgtEl>
                                          <p:spTgt spid="25618"/>
                                        </p:tgtEl>
                                        <p:attrNameLst>
                                          <p:attrName>ppt_x</p:attrName>
                                        </p:attrNameLst>
                                      </p:cBhvr>
                                      <p:tavLst>
                                        <p:tav tm="0">
                                          <p:val>
                                            <p:strVal val="#ppt_x"/>
                                          </p:val>
                                        </p:tav>
                                        <p:tav tm="100000">
                                          <p:val>
                                            <p:strVal val="#ppt_x"/>
                                          </p:val>
                                        </p:tav>
                                      </p:tavLst>
                                    </p:anim>
                                    <p:anim calcmode="lin" valueType="num">
                                      <p:cBhvr>
                                        <p:cTn id="42" dur="1000" fill="hold"/>
                                        <p:tgtEl>
                                          <p:spTgt spid="2561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41005"/>
                                        </p:tgtEl>
                                        <p:attrNameLst>
                                          <p:attrName>style.visibility</p:attrName>
                                        </p:attrNameLst>
                                      </p:cBhvr>
                                      <p:to>
                                        <p:strVal val="visible"/>
                                      </p:to>
                                    </p:set>
                                    <p:animEffect transition="in" filter="fade">
                                      <p:cBhvr>
                                        <p:cTn id="47" dur="1000"/>
                                        <p:tgtEl>
                                          <p:spTgt spid="41005"/>
                                        </p:tgtEl>
                                      </p:cBhvr>
                                    </p:animEffect>
                                    <p:anim calcmode="lin" valueType="num">
                                      <p:cBhvr>
                                        <p:cTn id="48" dur="1000" fill="hold"/>
                                        <p:tgtEl>
                                          <p:spTgt spid="41005"/>
                                        </p:tgtEl>
                                        <p:attrNameLst>
                                          <p:attrName>ppt_x</p:attrName>
                                        </p:attrNameLst>
                                      </p:cBhvr>
                                      <p:tavLst>
                                        <p:tav tm="0">
                                          <p:val>
                                            <p:strVal val="#ppt_x"/>
                                          </p:val>
                                        </p:tav>
                                        <p:tav tm="100000">
                                          <p:val>
                                            <p:strVal val="#ppt_x"/>
                                          </p:val>
                                        </p:tav>
                                      </p:tavLst>
                                    </p:anim>
                                    <p:anim calcmode="lin" valueType="num">
                                      <p:cBhvr>
                                        <p:cTn id="49" dur="1000" fill="hold"/>
                                        <p:tgtEl>
                                          <p:spTgt spid="4100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1008"/>
                                        </p:tgtEl>
                                        <p:attrNameLst>
                                          <p:attrName>style.visibility</p:attrName>
                                        </p:attrNameLst>
                                      </p:cBhvr>
                                      <p:to>
                                        <p:strVal val="visible"/>
                                      </p:to>
                                    </p:set>
                                    <p:animEffect transition="in" filter="fade">
                                      <p:cBhvr>
                                        <p:cTn id="52" dur="1000"/>
                                        <p:tgtEl>
                                          <p:spTgt spid="41008"/>
                                        </p:tgtEl>
                                      </p:cBhvr>
                                    </p:animEffect>
                                    <p:anim calcmode="lin" valueType="num">
                                      <p:cBhvr>
                                        <p:cTn id="53" dur="1000" fill="hold"/>
                                        <p:tgtEl>
                                          <p:spTgt spid="41008"/>
                                        </p:tgtEl>
                                        <p:attrNameLst>
                                          <p:attrName>ppt_x</p:attrName>
                                        </p:attrNameLst>
                                      </p:cBhvr>
                                      <p:tavLst>
                                        <p:tav tm="0">
                                          <p:val>
                                            <p:strVal val="#ppt_x"/>
                                          </p:val>
                                        </p:tav>
                                        <p:tav tm="100000">
                                          <p:val>
                                            <p:strVal val="#ppt_x"/>
                                          </p:val>
                                        </p:tav>
                                      </p:tavLst>
                                    </p:anim>
                                    <p:anim calcmode="lin" valueType="num">
                                      <p:cBhvr>
                                        <p:cTn id="54" dur="1000" fill="hold"/>
                                        <p:tgtEl>
                                          <p:spTgt spid="4100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40996"/>
                                        </p:tgtEl>
                                        <p:attrNameLst>
                                          <p:attrName>style.visibility</p:attrName>
                                        </p:attrNameLst>
                                      </p:cBhvr>
                                      <p:to>
                                        <p:strVal val="visible"/>
                                      </p:to>
                                    </p:set>
                                    <p:animEffect transition="in" filter="fade">
                                      <p:cBhvr>
                                        <p:cTn id="59" dur="1000"/>
                                        <p:tgtEl>
                                          <p:spTgt spid="40996"/>
                                        </p:tgtEl>
                                      </p:cBhvr>
                                    </p:animEffect>
                                    <p:anim calcmode="lin" valueType="num">
                                      <p:cBhvr>
                                        <p:cTn id="60" dur="1000" fill="hold"/>
                                        <p:tgtEl>
                                          <p:spTgt spid="40996"/>
                                        </p:tgtEl>
                                        <p:attrNameLst>
                                          <p:attrName>ppt_x</p:attrName>
                                        </p:attrNameLst>
                                      </p:cBhvr>
                                      <p:tavLst>
                                        <p:tav tm="0">
                                          <p:val>
                                            <p:strVal val="#ppt_x"/>
                                          </p:val>
                                        </p:tav>
                                        <p:tav tm="100000">
                                          <p:val>
                                            <p:strVal val="#ppt_x"/>
                                          </p:val>
                                        </p:tav>
                                      </p:tavLst>
                                    </p:anim>
                                    <p:anim calcmode="lin" valueType="num">
                                      <p:cBhvr>
                                        <p:cTn id="61" dur="1000" fill="hold"/>
                                        <p:tgtEl>
                                          <p:spTgt spid="4099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1001"/>
                                        </p:tgtEl>
                                        <p:attrNameLst>
                                          <p:attrName>style.visibility</p:attrName>
                                        </p:attrNameLst>
                                      </p:cBhvr>
                                      <p:to>
                                        <p:strVal val="visible"/>
                                      </p:to>
                                    </p:set>
                                    <p:animEffect transition="in" filter="fade">
                                      <p:cBhvr>
                                        <p:cTn id="64" dur="1000"/>
                                        <p:tgtEl>
                                          <p:spTgt spid="41001"/>
                                        </p:tgtEl>
                                      </p:cBhvr>
                                    </p:animEffect>
                                    <p:anim calcmode="lin" valueType="num">
                                      <p:cBhvr>
                                        <p:cTn id="65" dur="1000" fill="hold"/>
                                        <p:tgtEl>
                                          <p:spTgt spid="41001"/>
                                        </p:tgtEl>
                                        <p:attrNameLst>
                                          <p:attrName>ppt_x</p:attrName>
                                        </p:attrNameLst>
                                      </p:cBhvr>
                                      <p:tavLst>
                                        <p:tav tm="0">
                                          <p:val>
                                            <p:strVal val="#ppt_x"/>
                                          </p:val>
                                        </p:tav>
                                        <p:tav tm="100000">
                                          <p:val>
                                            <p:strVal val="#ppt_x"/>
                                          </p:val>
                                        </p:tav>
                                      </p:tavLst>
                                    </p:anim>
                                    <p:anim calcmode="lin" valueType="num">
                                      <p:cBhvr>
                                        <p:cTn id="66" dur="1000" fill="hold"/>
                                        <p:tgtEl>
                                          <p:spTgt spid="41001"/>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0999"/>
                                        </p:tgtEl>
                                        <p:attrNameLst>
                                          <p:attrName>style.visibility</p:attrName>
                                        </p:attrNameLst>
                                      </p:cBhvr>
                                      <p:to>
                                        <p:strVal val="visible"/>
                                      </p:to>
                                    </p:set>
                                    <p:animEffect transition="in" filter="fade">
                                      <p:cBhvr>
                                        <p:cTn id="69" dur="1000"/>
                                        <p:tgtEl>
                                          <p:spTgt spid="40999"/>
                                        </p:tgtEl>
                                      </p:cBhvr>
                                    </p:animEffect>
                                    <p:anim calcmode="lin" valueType="num">
                                      <p:cBhvr>
                                        <p:cTn id="70" dur="1000" fill="hold"/>
                                        <p:tgtEl>
                                          <p:spTgt spid="40999"/>
                                        </p:tgtEl>
                                        <p:attrNameLst>
                                          <p:attrName>ppt_x</p:attrName>
                                        </p:attrNameLst>
                                      </p:cBhvr>
                                      <p:tavLst>
                                        <p:tav tm="0">
                                          <p:val>
                                            <p:strVal val="#ppt_x"/>
                                          </p:val>
                                        </p:tav>
                                        <p:tav tm="100000">
                                          <p:val>
                                            <p:strVal val="#ppt_x"/>
                                          </p:val>
                                        </p:tav>
                                      </p:tavLst>
                                    </p:anim>
                                    <p:anim calcmode="lin" valueType="num">
                                      <p:cBhvr>
                                        <p:cTn id="71" dur="1000" fill="hold"/>
                                        <p:tgtEl>
                                          <p:spTgt spid="40999"/>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40980"/>
                                        </p:tgtEl>
                                        <p:attrNameLst>
                                          <p:attrName>style.visibility</p:attrName>
                                        </p:attrNameLst>
                                      </p:cBhvr>
                                      <p:to>
                                        <p:strVal val="visible"/>
                                      </p:to>
                                    </p:set>
                                    <p:animEffect transition="in" filter="fade">
                                      <p:cBhvr>
                                        <p:cTn id="76" dur="1000"/>
                                        <p:tgtEl>
                                          <p:spTgt spid="40980"/>
                                        </p:tgtEl>
                                      </p:cBhvr>
                                    </p:animEffect>
                                    <p:anim calcmode="lin" valueType="num">
                                      <p:cBhvr>
                                        <p:cTn id="77" dur="1000" fill="hold"/>
                                        <p:tgtEl>
                                          <p:spTgt spid="40980"/>
                                        </p:tgtEl>
                                        <p:attrNameLst>
                                          <p:attrName>ppt_x</p:attrName>
                                        </p:attrNameLst>
                                      </p:cBhvr>
                                      <p:tavLst>
                                        <p:tav tm="0">
                                          <p:val>
                                            <p:strVal val="#ppt_x"/>
                                          </p:val>
                                        </p:tav>
                                        <p:tav tm="100000">
                                          <p:val>
                                            <p:strVal val="#ppt_x"/>
                                          </p:val>
                                        </p:tav>
                                      </p:tavLst>
                                    </p:anim>
                                    <p:anim calcmode="lin" valueType="num">
                                      <p:cBhvr>
                                        <p:cTn id="78" dur="1000" fill="hold"/>
                                        <p:tgtEl>
                                          <p:spTgt spid="40980"/>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41002"/>
                                        </p:tgtEl>
                                        <p:attrNameLst>
                                          <p:attrName>style.visibility</p:attrName>
                                        </p:attrNameLst>
                                      </p:cBhvr>
                                      <p:to>
                                        <p:strVal val="visible"/>
                                      </p:to>
                                    </p:set>
                                    <p:animEffect transition="in" filter="fade">
                                      <p:cBhvr>
                                        <p:cTn id="83" dur="1000"/>
                                        <p:tgtEl>
                                          <p:spTgt spid="41002"/>
                                        </p:tgtEl>
                                      </p:cBhvr>
                                    </p:animEffect>
                                    <p:anim calcmode="lin" valueType="num">
                                      <p:cBhvr>
                                        <p:cTn id="84" dur="1000" fill="hold"/>
                                        <p:tgtEl>
                                          <p:spTgt spid="41002"/>
                                        </p:tgtEl>
                                        <p:attrNameLst>
                                          <p:attrName>ppt_x</p:attrName>
                                        </p:attrNameLst>
                                      </p:cBhvr>
                                      <p:tavLst>
                                        <p:tav tm="0">
                                          <p:val>
                                            <p:strVal val="#ppt_x"/>
                                          </p:val>
                                        </p:tav>
                                        <p:tav tm="100000">
                                          <p:val>
                                            <p:strVal val="#ppt_x"/>
                                          </p:val>
                                        </p:tav>
                                      </p:tavLst>
                                    </p:anim>
                                    <p:anim calcmode="lin" valueType="num">
                                      <p:cBhvr>
                                        <p:cTn id="85" dur="1000" fill="hold"/>
                                        <p:tgtEl>
                                          <p:spTgt spid="41002"/>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40985"/>
                                        </p:tgtEl>
                                        <p:attrNameLst>
                                          <p:attrName>style.visibility</p:attrName>
                                        </p:attrNameLst>
                                      </p:cBhvr>
                                      <p:to>
                                        <p:strVal val="visible"/>
                                      </p:to>
                                    </p:set>
                                    <p:animEffect transition="in" filter="fade">
                                      <p:cBhvr>
                                        <p:cTn id="90" dur="1000"/>
                                        <p:tgtEl>
                                          <p:spTgt spid="40985"/>
                                        </p:tgtEl>
                                      </p:cBhvr>
                                    </p:animEffect>
                                    <p:anim calcmode="lin" valueType="num">
                                      <p:cBhvr>
                                        <p:cTn id="91" dur="1000" fill="hold"/>
                                        <p:tgtEl>
                                          <p:spTgt spid="40985"/>
                                        </p:tgtEl>
                                        <p:attrNameLst>
                                          <p:attrName>ppt_x</p:attrName>
                                        </p:attrNameLst>
                                      </p:cBhvr>
                                      <p:tavLst>
                                        <p:tav tm="0">
                                          <p:val>
                                            <p:strVal val="#ppt_x"/>
                                          </p:val>
                                        </p:tav>
                                        <p:tav tm="100000">
                                          <p:val>
                                            <p:strVal val="#ppt_x"/>
                                          </p:val>
                                        </p:tav>
                                      </p:tavLst>
                                    </p:anim>
                                    <p:anim calcmode="lin" valueType="num">
                                      <p:cBhvr>
                                        <p:cTn id="92" dur="1000" fill="hold"/>
                                        <p:tgtEl>
                                          <p:spTgt spid="409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nimBg="1"/>
      <p:bldP spid="25609" grpId="0" animBg="1"/>
      <p:bldP spid="25613" grpId="0" animBg="1"/>
      <p:bldP spid="25618" grpId="0" animBg="1"/>
      <p:bldP spid="40980" grpId="0" animBg="1"/>
      <p:bldP spid="40985" grpId="0" animBg="1"/>
      <p:bldP spid="40990" grpId="0" animBg="1"/>
      <p:bldP spid="40993" grpId="0" animBg="1"/>
      <p:bldP spid="40996" grpId="0" animBg="1"/>
      <p:bldP spid="40999" grpId="0" animBg="1"/>
      <p:bldP spid="41001" grpId="0" animBg="1"/>
      <p:bldP spid="41002" grpId="0" animBg="1"/>
      <p:bldP spid="41005" grpId="0" animBg="1"/>
      <p:bldP spid="41008"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5" name="Object 4"/>
          <p:cNvGraphicFramePr>
            <a:graphicFrameLocks noChangeAspect="1"/>
          </p:cNvGraphicFramePr>
          <p:nvPr/>
        </p:nvGraphicFramePr>
        <p:xfrm>
          <a:off x="1575197" y="1947863"/>
          <a:ext cx="5947172" cy="3411141"/>
        </p:xfrm>
        <a:graphic>
          <a:graphicData uri="http://schemas.openxmlformats.org/presentationml/2006/ole">
            <mc:AlternateContent xmlns:mc="http://schemas.openxmlformats.org/markup-compatibility/2006">
              <mc:Choice xmlns:v="urn:schemas-microsoft-com:vml" Requires="v">
                <p:oleObj spid="_x0000_s118821" name="Document" r:id="rId5" imgW="7912735" imgH="3832860" progId="Word.Document.8">
                  <p:embed/>
                </p:oleObj>
              </mc:Choice>
              <mc:Fallback>
                <p:oleObj name="Document" r:id="rId5" imgW="7912735" imgH="3832860" progId="Word.Document.8">
                  <p:embed/>
                  <p:pic>
                    <p:nvPicPr>
                      <p:cNvPr id="0" name="Picture 67060"/>
                      <p:cNvPicPr>
                        <a:picLocks noChangeAspect="1" noChangeArrowheads="1"/>
                      </p:cNvPicPr>
                      <p:nvPr/>
                    </p:nvPicPr>
                    <p:blipFill>
                      <a:blip r:embed="rId6"/>
                      <a:srcRect/>
                      <a:stretch>
                        <a:fillRect/>
                      </a:stretch>
                    </p:blipFill>
                    <p:spPr bwMode="auto">
                      <a:xfrm>
                        <a:off x="1575197" y="1947863"/>
                        <a:ext cx="5947172" cy="3411141"/>
                      </a:xfrm>
                      <a:prstGeom prst="rect">
                        <a:avLst/>
                      </a:prstGeom>
                      <a:noFill/>
                      <a:ln>
                        <a:noFill/>
                      </a:ln>
                    </p:spPr>
                  </p:pic>
                </p:oleObj>
              </mc:Fallback>
            </mc:AlternateContent>
          </a:graphicData>
        </a:graphic>
      </p:graphicFrame>
      <p:graphicFrame>
        <p:nvGraphicFramePr>
          <p:cNvPr id="44036" name="Object 5"/>
          <p:cNvGraphicFramePr>
            <a:graphicFrameLocks noChangeAspect="1"/>
          </p:cNvGraphicFramePr>
          <p:nvPr/>
        </p:nvGraphicFramePr>
        <p:xfrm>
          <a:off x="2000250" y="4326008"/>
          <a:ext cx="1600200" cy="1657350"/>
        </p:xfrm>
        <a:graphic>
          <a:graphicData uri="http://schemas.openxmlformats.org/presentationml/2006/ole">
            <mc:AlternateContent xmlns:mc="http://schemas.openxmlformats.org/markup-compatibility/2006">
              <mc:Choice xmlns:v="urn:schemas-microsoft-com:vml" Requires="v">
                <p:oleObj spid="_x0000_s118822" name="Clip" r:id="rId7" imgW="5102225" imgH="4243070" progId="MS_ClipArt_Gallery.2">
                  <p:embed/>
                </p:oleObj>
              </mc:Choice>
              <mc:Fallback>
                <p:oleObj name="Clip" r:id="rId7" imgW="5102225" imgH="4243070" progId="MS_ClipArt_Gallery.2">
                  <p:embed/>
                  <p:pic>
                    <p:nvPicPr>
                      <p:cNvPr id="0" name="Picture 670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0250" y="4326008"/>
                        <a:ext cx="1600200" cy="16573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itle 1"/>
          <p:cNvSpPr>
            <a:spLocks noGrp="1"/>
          </p:cNvSpPr>
          <p:nvPr>
            <p:ph type="title"/>
          </p:nvPr>
        </p:nvSpPr>
        <p:spPr>
          <a:xfrm>
            <a:off x="172517" y="380591"/>
            <a:ext cx="6996687" cy="307777"/>
          </a:xfrm>
        </p:spPr>
        <p:txBody>
          <a:bodyPr/>
          <a:lstStyle/>
          <a:p>
            <a:r>
              <a:rPr lang="en-US" dirty="0">
                <a:solidFill>
                  <a:srgbClr val="000000"/>
                </a:solidFill>
              </a:rPr>
              <a:t>Environmental Aspects</a:t>
            </a:r>
            <a:endParaRPr lang="en-IN" dirty="0">
              <a:solidFill>
                <a:srgbClr val="000000"/>
              </a:solidFill>
            </a:endParaRPr>
          </a:p>
        </p:txBody>
      </p:sp>
    </p:spTree>
    <p:custDataLst>
      <p:tags r:id="rId2"/>
    </p:custDataLst>
  </p:cSld>
  <p:clrMapOvr>
    <a:masterClrMapping/>
  </p:clrMapOvr>
  <p:transition spd="slow">
    <p:wipe dir="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9" name="Object 4"/>
          <p:cNvGraphicFramePr>
            <a:graphicFrameLocks noChangeAspect="1"/>
          </p:cNvGraphicFramePr>
          <p:nvPr/>
        </p:nvGraphicFramePr>
        <p:xfrm>
          <a:off x="1584723" y="1970838"/>
          <a:ext cx="5947172" cy="2405063"/>
        </p:xfrm>
        <a:graphic>
          <a:graphicData uri="http://schemas.openxmlformats.org/presentationml/2006/ole">
            <mc:AlternateContent xmlns:mc="http://schemas.openxmlformats.org/markup-compatibility/2006">
              <mc:Choice xmlns:v="urn:schemas-microsoft-com:vml" Requires="v">
                <p:oleObj spid="_x0000_s119827" name="Document" r:id="rId5" imgW="7913370" imgH="3831590" progId="Word.Document.8">
                  <p:embed/>
                </p:oleObj>
              </mc:Choice>
              <mc:Fallback>
                <p:oleObj name="Document" r:id="rId5" imgW="7913370" imgH="3831590" progId="Word.Document.8">
                  <p:embed/>
                  <p:pic>
                    <p:nvPicPr>
                      <p:cNvPr id="0" name="Picture 678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4723" y="1970838"/>
                        <a:ext cx="5947172" cy="24050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pic>
        <p:nvPicPr>
          <p:cNvPr id="45060" name="Picture 5" descr="clipart operationa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7837" y="3664744"/>
            <a:ext cx="1852613" cy="1543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2517" y="380591"/>
            <a:ext cx="6996687" cy="307777"/>
          </a:xfrm>
        </p:spPr>
        <p:txBody>
          <a:bodyPr/>
          <a:lstStyle/>
          <a:p>
            <a:r>
              <a:rPr lang="en-US" dirty="0">
                <a:solidFill>
                  <a:srgbClr val="000000"/>
                </a:solidFill>
              </a:rPr>
              <a:t>Environmental Aspects</a:t>
            </a:r>
            <a:endParaRPr lang="en-IN" dirty="0">
              <a:solidFill>
                <a:srgbClr val="000000"/>
              </a:solidFill>
            </a:endParaRPr>
          </a:p>
        </p:txBody>
      </p:sp>
    </p:spTree>
    <p:custDataLst>
      <p:tags r:id="rId2"/>
    </p:custDataLst>
  </p:cSld>
  <p:clrMapOvr>
    <a:masterClrMapping/>
  </p:clrMapOvr>
  <p:transition spd="slow">
    <p:wipe dir="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Environmental Impact</a:t>
            </a:r>
            <a:endParaRPr lang="en-IN" dirty="0"/>
          </a:p>
        </p:txBody>
      </p:sp>
      <p:graphicFrame>
        <p:nvGraphicFramePr>
          <p:cNvPr id="48131" name="Object 3"/>
          <p:cNvGraphicFramePr>
            <a:graphicFrameLocks noGrp="1" noChangeAspect="1"/>
          </p:cNvGraphicFramePr>
          <p:nvPr>
            <p:ph type="tbl" idx="4294967295"/>
          </p:nvPr>
        </p:nvGraphicFramePr>
        <p:xfrm>
          <a:off x="1491382" y="1828800"/>
          <a:ext cx="5576888" cy="2724150"/>
        </p:xfrm>
        <a:graphic>
          <a:graphicData uri="http://schemas.openxmlformats.org/presentationml/2006/ole">
            <mc:AlternateContent xmlns:mc="http://schemas.openxmlformats.org/markup-compatibility/2006">
              <mc:Choice xmlns:v="urn:schemas-microsoft-com:vml" Requires="v">
                <p:oleObj spid="_x0000_s120869" name="Document" r:id="rId5" imgW="7910195" imgH="3869690" progId="Word.Document.8">
                  <p:embed/>
                </p:oleObj>
              </mc:Choice>
              <mc:Fallback>
                <p:oleObj name="Document" r:id="rId5" imgW="7910195" imgH="3869690" progId="Word.Document.8">
                  <p:embed/>
                  <p:pic>
                    <p:nvPicPr>
                      <p:cNvPr id="0" name="Picture 69106"/>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1382" y="1828800"/>
                        <a:ext cx="5576888" cy="2724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132" name="Object 4"/>
          <p:cNvGraphicFramePr>
            <a:graphicFrameLocks noChangeAspect="1"/>
          </p:cNvGraphicFramePr>
          <p:nvPr/>
        </p:nvGraphicFramePr>
        <p:xfrm>
          <a:off x="3366446" y="4068536"/>
          <a:ext cx="2286000" cy="1714500"/>
        </p:xfrm>
        <a:graphic>
          <a:graphicData uri="http://schemas.openxmlformats.org/presentationml/2006/ole">
            <mc:AlternateContent xmlns:mc="http://schemas.openxmlformats.org/markup-compatibility/2006">
              <mc:Choice xmlns:v="urn:schemas-microsoft-com:vml" Requires="v">
                <p:oleObj spid="_x0000_s120870" name="Clip" r:id="rId7" imgW="4305935" imgH="3108960" progId="MS_ClipArt_Gallery.2">
                  <p:embed/>
                </p:oleObj>
              </mc:Choice>
              <mc:Fallback>
                <p:oleObj name="Clip" r:id="rId7" imgW="4305935" imgH="3108960" progId="MS_ClipArt_Gallery.2">
                  <p:embed/>
                  <p:pic>
                    <p:nvPicPr>
                      <p:cNvPr id="0" name="Picture 6910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6446" y="4068536"/>
                        <a:ext cx="2286000" cy="171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2"/>
    </p:custData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369332"/>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800" dirty="0"/>
              <a:t>F-2  Systems for Abatement of Effluent, Emissions and Wastes</a:t>
            </a:r>
          </a:p>
        </p:txBody>
      </p:sp>
      <p:sp>
        <p:nvSpPr>
          <p:cNvPr id="7" name="Rectangle 6"/>
          <p:cNvSpPr/>
          <p:nvPr/>
        </p:nvSpPr>
        <p:spPr>
          <a:xfrm>
            <a:off x="82971" y="1250143"/>
            <a:ext cx="707596" cy="17015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3023964"/>
            <a:ext cx="707596" cy="13380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440922"/>
            <a:ext cx="707596" cy="11058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54792" y="840218"/>
            <a:ext cx="1357410" cy="577900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214742" y="840218"/>
            <a:ext cx="1516791" cy="577900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717721" y="840218"/>
            <a:ext cx="1771113" cy="577900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491405" y="840218"/>
            <a:ext cx="1788824" cy="577900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275731" y="840218"/>
            <a:ext cx="1861457" cy="577900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880987" y="1250143"/>
            <a:ext cx="1306962" cy="17015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approach to ensure reduced effluents, emissions and wastes</a:t>
            </a:r>
          </a:p>
        </p:txBody>
      </p:sp>
      <p:sp>
        <p:nvSpPr>
          <p:cNvPr id="17" name="Rectangle 16"/>
          <p:cNvSpPr/>
          <p:nvPr/>
        </p:nvSpPr>
        <p:spPr>
          <a:xfrm>
            <a:off x="2252453" y="1250143"/>
            <a:ext cx="1460418" cy="17015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 compliance register has been developed identifying the legal requirements that the </a:t>
            </a:r>
            <a:r>
              <a:rPr lang="en-US" sz="1050" dirty="0" err="1">
                <a:solidFill>
                  <a:schemeClr val="bg1"/>
                </a:solidFill>
              </a:rPr>
              <a:t>organisation</a:t>
            </a:r>
            <a:r>
              <a:rPr lang="en-US" sz="1050" dirty="0">
                <a:solidFill>
                  <a:schemeClr val="bg1"/>
                </a:solidFill>
              </a:rPr>
              <a:t> has to meet from environmental angle</a:t>
            </a:r>
          </a:p>
        </p:txBody>
      </p:sp>
      <p:sp>
        <p:nvSpPr>
          <p:cNvPr id="18" name="Rectangle 17"/>
          <p:cNvSpPr/>
          <p:nvPr/>
        </p:nvSpPr>
        <p:spPr>
          <a:xfrm>
            <a:off x="3760158" y="1250143"/>
            <a:ext cx="1705290" cy="17015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 compliance register has been developed identifying the legal requirements that the </a:t>
            </a:r>
            <a:r>
              <a:rPr lang="en-US" sz="1050" dirty="0" err="1">
                <a:solidFill>
                  <a:schemeClr val="bg1"/>
                </a:solidFill>
              </a:rPr>
              <a:t>organisation</a:t>
            </a:r>
            <a:r>
              <a:rPr lang="en-US" sz="1050" dirty="0">
                <a:solidFill>
                  <a:schemeClr val="bg1"/>
                </a:solidFill>
              </a:rPr>
              <a:t> has to meet from environmental angle and the requirements have been implemented</a:t>
            </a:r>
          </a:p>
        </p:txBody>
      </p:sp>
      <p:sp>
        <p:nvSpPr>
          <p:cNvPr id="19" name="Rectangle 18"/>
          <p:cNvSpPr/>
          <p:nvPr/>
        </p:nvSpPr>
        <p:spPr>
          <a:xfrm>
            <a:off x="5524648" y="1250143"/>
            <a:ext cx="1722342" cy="17015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put in place the environment management system </a:t>
            </a:r>
          </a:p>
        </p:txBody>
      </p:sp>
      <p:sp>
        <p:nvSpPr>
          <p:cNvPr id="20" name="Rectangle 19"/>
          <p:cNvSpPr/>
          <p:nvPr/>
        </p:nvSpPr>
        <p:spPr>
          <a:xfrm>
            <a:off x="7310320" y="1250143"/>
            <a:ext cx="1792276" cy="170159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System in place to benchmark the process in use against world's best for the products for minimum effluent, emission and waste release</a:t>
            </a:r>
          </a:p>
        </p:txBody>
      </p:sp>
      <p:sp>
        <p:nvSpPr>
          <p:cNvPr id="21" name="Rectangle 20"/>
          <p:cNvSpPr/>
          <p:nvPr/>
        </p:nvSpPr>
        <p:spPr>
          <a:xfrm>
            <a:off x="880987" y="3023964"/>
            <a:ext cx="1306962" cy="133802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No infrastructure in place to ensure environment performance </a:t>
            </a:r>
          </a:p>
        </p:txBody>
      </p:sp>
      <p:sp>
        <p:nvSpPr>
          <p:cNvPr id="22" name="Rectangle 21"/>
          <p:cNvSpPr/>
          <p:nvPr/>
        </p:nvSpPr>
        <p:spPr>
          <a:xfrm>
            <a:off x="2252453" y="3023964"/>
            <a:ext cx="1460418" cy="133802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Plant </a:t>
            </a:r>
            <a:r>
              <a:rPr lang="en-US" sz="1050" dirty="0" err="1">
                <a:solidFill>
                  <a:schemeClr val="bg1"/>
                </a:solidFill>
              </a:rPr>
              <a:t>equipments</a:t>
            </a:r>
            <a:r>
              <a:rPr lang="en-US" sz="1050" dirty="0">
                <a:solidFill>
                  <a:schemeClr val="bg1"/>
                </a:solidFill>
              </a:rPr>
              <a:t> are in place to address major effluents / emissions</a:t>
            </a:r>
          </a:p>
        </p:txBody>
      </p:sp>
      <p:sp>
        <p:nvSpPr>
          <p:cNvPr id="23" name="Rectangle 22"/>
          <p:cNvSpPr/>
          <p:nvPr/>
        </p:nvSpPr>
        <p:spPr>
          <a:xfrm>
            <a:off x="3760158" y="3023964"/>
            <a:ext cx="1705290" cy="133802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Plant </a:t>
            </a:r>
            <a:r>
              <a:rPr lang="en-US" sz="1050" dirty="0" err="1">
                <a:solidFill>
                  <a:schemeClr val="bg1"/>
                </a:solidFill>
              </a:rPr>
              <a:t>equipments</a:t>
            </a:r>
            <a:r>
              <a:rPr lang="en-US" sz="1050" dirty="0">
                <a:solidFill>
                  <a:schemeClr val="bg1"/>
                </a:solidFill>
              </a:rPr>
              <a:t> are in place to address complete compliance effluents / emissions and has systems to handle and disposal of wastes</a:t>
            </a:r>
          </a:p>
        </p:txBody>
      </p:sp>
      <p:sp>
        <p:nvSpPr>
          <p:cNvPr id="24" name="Rectangle 23"/>
          <p:cNvSpPr/>
          <p:nvPr/>
        </p:nvSpPr>
        <p:spPr>
          <a:xfrm>
            <a:off x="5524648" y="3023964"/>
            <a:ext cx="1722342" cy="133802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a:t>
            </a:r>
            <a:r>
              <a:rPr lang="en-US" sz="1050" dirty="0" err="1">
                <a:solidFill>
                  <a:schemeClr val="bg1"/>
                </a:solidFill>
              </a:rPr>
              <a:t>optimised</a:t>
            </a:r>
            <a:r>
              <a:rPr lang="en-US" sz="1050" dirty="0">
                <a:solidFill>
                  <a:schemeClr val="bg1"/>
                </a:solidFill>
              </a:rPr>
              <a:t> the use of raw materials and other inputs by extensive recycle and reuse</a:t>
            </a:r>
          </a:p>
        </p:txBody>
      </p:sp>
      <p:sp>
        <p:nvSpPr>
          <p:cNvPr id="25" name="Rectangle 24"/>
          <p:cNvSpPr/>
          <p:nvPr/>
        </p:nvSpPr>
        <p:spPr>
          <a:xfrm>
            <a:off x="7310320" y="3023964"/>
            <a:ext cx="1792276" cy="133802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Continually upgrades technology/process to phase out use of hazardous substances and improve environmental performance going beyond statutory norms</a:t>
            </a:r>
          </a:p>
        </p:txBody>
      </p:sp>
      <p:sp>
        <p:nvSpPr>
          <p:cNvPr id="31" name="Rectangle 30"/>
          <p:cNvSpPr/>
          <p:nvPr/>
        </p:nvSpPr>
        <p:spPr>
          <a:xfrm>
            <a:off x="880987" y="4440921"/>
            <a:ext cx="1306962" cy="110580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mechanism for ensuring environmental compliance</a:t>
            </a:r>
          </a:p>
        </p:txBody>
      </p:sp>
      <p:sp>
        <p:nvSpPr>
          <p:cNvPr id="32" name="Rectangle 31"/>
          <p:cNvSpPr/>
          <p:nvPr/>
        </p:nvSpPr>
        <p:spPr>
          <a:xfrm>
            <a:off x="2252453" y="4440921"/>
            <a:ext cx="1460418" cy="110580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System in place for yearly checking of environmental compliance</a:t>
            </a:r>
          </a:p>
        </p:txBody>
      </p:sp>
      <p:sp>
        <p:nvSpPr>
          <p:cNvPr id="33" name="Rectangle 32"/>
          <p:cNvSpPr/>
          <p:nvPr/>
        </p:nvSpPr>
        <p:spPr>
          <a:xfrm>
            <a:off x="3760158" y="4440921"/>
            <a:ext cx="1705290" cy="110580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System in place for semi-annually checking of environmental compliance</a:t>
            </a:r>
          </a:p>
        </p:txBody>
      </p:sp>
      <p:sp>
        <p:nvSpPr>
          <p:cNvPr id="34" name="Rectangle 33"/>
          <p:cNvSpPr/>
          <p:nvPr/>
        </p:nvSpPr>
        <p:spPr>
          <a:xfrm>
            <a:off x="5524648" y="4440921"/>
            <a:ext cx="1722342" cy="110580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Quarterly internal audit and yearly external audit of environmental compliance is carried out </a:t>
            </a:r>
          </a:p>
        </p:txBody>
      </p:sp>
      <p:sp>
        <p:nvSpPr>
          <p:cNvPr id="35" name="Rectangle 34"/>
          <p:cNvSpPr/>
          <p:nvPr/>
        </p:nvSpPr>
        <p:spPr>
          <a:xfrm>
            <a:off x="7310320" y="4440921"/>
            <a:ext cx="1792276" cy="110580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Publishes its 'sustainability report' addressing Triple bottom line Impact measurement (Environment, social and economic)</a:t>
            </a:r>
          </a:p>
        </p:txBody>
      </p:sp>
      <p:sp>
        <p:nvSpPr>
          <p:cNvPr id="36" name="Rectangle 35"/>
          <p:cNvSpPr/>
          <p:nvPr/>
        </p:nvSpPr>
        <p:spPr>
          <a:xfrm>
            <a:off x="893863" y="861580"/>
            <a:ext cx="128121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266841" y="861580"/>
            <a:ext cx="14316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760158" y="861580"/>
            <a:ext cx="170529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524648" y="861580"/>
            <a:ext cx="1722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10320" y="861580"/>
            <a:ext cx="1792276"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880987" y="5607616"/>
            <a:ext cx="1306962" cy="98806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No improvement observed in environmental variances</a:t>
            </a:r>
          </a:p>
        </p:txBody>
      </p:sp>
      <p:sp>
        <p:nvSpPr>
          <p:cNvPr id="42" name="Rectangle 41"/>
          <p:cNvSpPr/>
          <p:nvPr/>
        </p:nvSpPr>
        <p:spPr>
          <a:xfrm>
            <a:off x="2252453" y="5607616"/>
            <a:ext cx="1460418" cy="98806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 &lt;50% improvement observed in environmental variances</a:t>
            </a:r>
          </a:p>
        </p:txBody>
      </p:sp>
      <p:sp>
        <p:nvSpPr>
          <p:cNvPr id="43" name="Rectangle 42"/>
          <p:cNvSpPr/>
          <p:nvPr/>
        </p:nvSpPr>
        <p:spPr>
          <a:xfrm>
            <a:off x="3760158" y="5607616"/>
            <a:ext cx="1705290" cy="98806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 50%-75% improvement observed in environmental variances</a:t>
            </a:r>
          </a:p>
        </p:txBody>
      </p:sp>
      <p:sp>
        <p:nvSpPr>
          <p:cNvPr id="44" name="Rectangle 43"/>
          <p:cNvSpPr/>
          <p:nvPr/>
        </p:nvSpPr>
        <p:spPr>
          <a:xfrm>
            <a:off x="5524648" y="5607616"/>
            <a:ext cx="1722342" cy="98806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75%-95% improvement observed in environmental variances</a:t>
            </a:r>
          </a:p>
        </p:txBody>
      </p:sp>
      <p:sp>
        <p:nvSpPr>
          <p:cNvPr id="45" name="Rectangle 44"/>
          <p:cNvSpPr/>
          <p:nvPr/>
        </p:nvSpPr>
        <p:spPr>
          <a:xfrm>
            <a:off x="7310320" y="5607616"/>
            <a:ext cx="1792276" cy="98806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&gt;95% improvement observed in environmental variances</a:t>
            </a:r>
          </a:p>
        </p:txBody>
      </p:sp>
      <p:sp>
        <p:nvSpPr>
          <p:cNvPr id="46" name="Rectangle 45"/>
          <p:cNvSpPr/>
          <p:nvPr/>
        </p:nvSpPr>
        <p:spPr>
          <a:xfrm>
            <a:off x="99267" y="5599448"/>
            <a:ext cx="707596" cy="10052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1000"/>
                                        <p:tgtEl>
                                          <p:spTgt spid="33"/>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10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000"/>
                                        <p:tgtEl>
                                          <p:spTgt spid="34"/>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1000"/>
                                        <p:tgtEl>
                                          <p:spTgt spid="4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0"/>
                                        <p:tgtEl>
                                          <p:spTgt spid="35"/>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Exercise - 3 </a:t>
            </a:r>
          </a:p>
        </p:txBody>
      </p:sp>
      <p:graphicFrame>
        <p:nvGraphicFramePr>
          <p:cNvPr id="4" name="Table Placeholder 3"/>
          <p:cNvGraphicFramePr>
            <a:graphicFrameLocks noGrp="1"/>
          </p:cNvGraphicFramePr>
          <p:nvPr>
            <p:ph type="tbl" idx="4294967295"/>
          </p:nvPr>
        </p:nvGraphicFramePr>
        <p:xfrm>
          <a:off x="489854" y="3309257"/>
          <a:ext cx="8229600" cy="617220"/>
        </p:xfrm>
        <a:graphic>
          <a:graphicData uri="http://schemas.openxmlformats.org/drawingml/2006/table">
            <a:tbl>
              <a:tblPr firstRow="1" bandRow="1">
                <a:tableStyleId>{5C22544A-7EE6-4342-B048-85BDC9FD1C3A}</a:tableStyleId>
              </a:tblPr>
              <a:tblGrid>
                <a:gridCol w="8229600">
                  <a:extLst>
                    <a:ext uri="{9D8B030D-6E8A-4147-A177-3AD203B41FA5}">
                      <a16:colId xmlns:a16="http://schemas.microsoft.com/office/drawing/2014/main" val="20000"/>
                    </a:ext>
                  </a:extLst>
                </a:gridCol>
              </a:tblGrid>
              <a:tr h="617220">
                <a:tc>
                  <a:txBody>
                    <a:bodyPr/>
                    <a:lstStyle/>
                    <a:p>
                      <a:pPr algn="ctr"/>
                      <a:r>
                        <a:rPr lang="en-IN" sz="1800" dirty="0">
                          <a:solidFill>
                            <a:schemeClr val="tx1"/>
                          </a:solidFill>
                        </a:rPr>
                        <a:t>Give 3 examples of what are to be checked for environmental compliance by a manufacturing unit</a:t>
                      </a: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68288" y="2629947"/>
            <a:ext cx="4942114" cy="1523494"/>
          </a:xfrm>
        </p:spPr>
        <p:txBody>
          <a:bodyPr>
            <a:normAutofit fontScale="90000"/>
          </a:bodyPr>
          <a:lstStyle/>
          <a:p>
            <a:pPr algn="ctr"/>
            <a:r>
              <a:rPr lang="en-US" dirty="0"/>
              <a:t>G-1</a:t>
            </a:r>
            <a:br>
              <a:rPr lang="en-US" dirty="0"/>
            </a:br>
            <a:r>
              <a:rPr lang="en-US" dirty="0"/>
              <a:t>Environmental Protection Equipment</a:t>
            </a:r>
            <a:endParaRPr lang="en-IN" dirty="0"/>
          </a:p>
        </p:txBody>
      </p:sp>
    </p:spTree>
    <p:custDataLst>
      <p:tags r:id="rId1"/>
    </p:custDataLst>
  </p:cSld>
  <p:clrMapOvr>
    <a:masterClrMapping/>
  </p:clrMapOvr>
  <p:transition spd="slow">
    <p:wipe dir="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61999" y="3841790"/>
            <a:ext cx="7576458" cy="2297753"/>
          </a:xfrm>
        </p:spPr>
        <p:txBody>
          <a:bodyPr/>
          <a:lstStyle/>
          <a:p>
            <a:pPr algn="ctr"/>
            <a:r>
              <a:rPr lang="en-GB" sz="2800" dirty="0">
                <a:solidFill>
                  <a:srgbClr val="000000"/>
                </a:solidFill>
                <a:ea typeface="MS Mincho" panose="02020609040205080304" charset="-128"/>
                <a:cs typeface="Arial" panose="020B0604020202020204"/>
              </a:rPr>
              <a:t>Install Plant &amp; equipment, monitoring mechanisms required to eliminate, reduce, treat and dispose effluents/emissions and solid wastes as per design for every new process or product line </a:t>
            </a:r>
            <a:endParaRPr lang="en-IN" sz="2800" dirty="0"/>
          </a:p>
        </p:txBody>
      </p:sp>
      <p:sp>
        <p:nvSpPr>
          <p:cNvPr id="2" name="Title 1"/>
          <p:cNvSpPr>
            <a:spLocks noGrp="1"/>
          </p:cNvSpPr>
          <p:nvPr>
            <p:ph type="title" idx="4294967295"/>
          </p:nvPr>
        </p:nvSpPr>
        <p:spPr>
          <a:xfrm>
            <a:off x="74748" y="116966"/>
            <a:ext cx="7695724" cy="615553"/>
          </a:xfrm>
        </p:spPr>
        <p:txBody>
          <a:bodyPr/>
          <a:lstStyle/>
          <a:p>
            <a:r>
              <a:rPr lang="en-IN" sz="2000" dirty="0"/>
              <a:t>Installation of environmental protection and measuring equipment</a:t>
            </a:r>
          </a:p>
        </p:txBody>
      </p:sp>
    </p:spTree>
    <p:custDataLst>
      <p:tags r:id="rId1"/>
    </p:custDataLst>
  </p:cSld>
  <p:clrMapOvr>
    <a:masterClrMapping/>
  </p:clrMapOvr>
  <p:transition spd="slow">
    <p:wipe dir="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Air Pollution Control</a:t>
            </a:r>
            <a:endParaRPr lang="en-IN" sz="1800" dirty="0"/>
          </a:p>
        </p:txBody>
      </p:sp>
      <p:pic>
        <p:nvPicPr>
          <p:cNvPr id="2050" name="Picture 2" descr="http://www.yourarticlelibrary.com/wp-content/uploads/2014/02/clip_image0022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260" y="1939449"/>
            <a:ext cx="5324421" cy="3402378"/>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Water Pollution Control</a:t>
            </a:r>
          </a:p>
        </p:txBody>
      </p:sp>
      <p:graphicFrame>
        <p:nvGraphicFramePr>
          <p:cNvPr id="3" name="Table 2"/>
          <p:cNvGraphicFramePr>
            <a:graphicFrameLocks noGrp="1"/>
          </p:cNvGraphicFramePr>
          <p:nvPr/>
        </p:nvGraphicFramePr>
        <p:xfrm>
          <a:off x="888428" y="1771650"/>
          <a:ext cx="2123768" cy="3909060"/>
        </p:xfrm>
        <a:graphic>
          <a:graphicData uri="http://schemas.openxmlformats.org/drawingml/2006/table">
            <a:tbl>
              <a:tblPr firstRow="1" bandRow="1">
                <a:tableStyleId>{5C22544A-7EE6-4342-B048-85BDC9FD1C3A}</a:tableStyleId>
              </a:tblPr>
              <a:tblGrid>
                <a:gridCol w="2123768">
                  <a:extLst>
                    <a:ext uri="{9D8B030D-6E8A-4147-A177-3AD203B41FA5}">
                      <a16:colId xmlns:a16="http://schemas.microsoft.com/office/drawing/2014/main" val="20000"/>
                    </a:ext>
                  </a:extLst>
                </a:gridCol>
              </a:tblGrid>
              <a:tr h="3794760">
                <a:tc>
                  <a:txBody>
                    <a:bodyPr/>
                    <a:lstStyle/>
                    <a:p>
                      <a:pPr>
                        <a:lnSpc>
                          <a:spcPct val="200000"/>
                        </a:lnSpc>
                      </a:pPr>
                      <a:r>
                        <a:rPr lang="en-IN" sz="1700" u="sng" dirty="0">
                          <a:solidFill>
                            <a:srgbClr val="0000FF"/>
                          </a:solidFill>
                        </a:rPr>
                        <a:t>Physical Treatment </a:t>
                      </a:r>
                      <a:endParaRPr lang="en-IN" sz="1700" dirty="0">
                        <a:solidFill>
                          <a:srgbClr val="0000FF"/>
                        </a:solidFill>
                      </a:endParaRPr>
                    </a:p>
                    <a:p>
                      <a:pPr marL="285750" indent="-285750">
                        <a:lnSpc>
                          <a:spcPct val="200000"/>
                        </a:lnSpc>
                        <a:buFont typeface="Arial" panose="020B0604020202020204" pitchFamily="34" charset="0"/>
                        <a:buChar char="•"/>
                      </a:pPr>
                      <a:r>
                        <a:rPr lang="en-IN" sz="1700" dirty="0">
                          <a:solidFill>
                            <a:schemeClr val="tx1"/>
                          </a:solidFill>
                        </a:rPr>
                        <a:t>Equalisation</a:t>
                      </a:r>
                    </a:p>
                    <a:p>
                      <a:pPr marL="285750" indent="-285750">
                        <a:lnSpc>
                          <a:spcPct val="200000"/>
                        </a:lnSpc>
                        <a:buFont typeface="Arial" panose="020B0604020202020204" pitchFamily="34" charset="0"/>
                        <a:buChar char="•"/>
                      </a:pPr>
                      <a:r>
                        <a:rPr lang="en-IN" sz="1700" dirty="0">
                          <a:solidFill>
                            <a:schemeClr val="tx1"/>
                          </a:solidFill>
                        </a:rPr>
                        <a:t>Settling</a:t>
                      </a:r>
                    </a:p>
                    <a:p>
                      <a:pPr marL="285750" indent="-285750">
                        <a:lnSpc>
                          <a:spcPct val="200000"/>
                        </a:lnSpc>
                        <a:buFont typeface="Arial" panose="020B0604020202020204" pitchFamily="34" charset="0"/>
                        <a:buChar char="•"/>
                      </a:pPr>
                      <a:r>
                        <a:rPr lang="en-IN" sz="1700" dirty="0">
                          <a:solidFill>
                            <a:schemeClr val="tx1"/>
                          </a:solidFill>
                        </a:rPr>
                        <a:t>Floatation</a:t>
                      </a:r>
                    </a:p>
                    <a:p>
                      <a:pPr marL="285750" indent="-285750">
                        <a:lnSpc>
                          <a:spcPct val="200000"/>
                        </a:lnSpc>
                        <a:buFont typeface="Arial" panose="020B0604020202020204" pitchFamily="34" charset="0"/>
                        <a:buChar char="•"/>
                      </a:pPr>
                      <a:r>
                        <a:rPr lang="en-IN" sz="1700" dirty="0">
                          <a:solidFill>
                            <a:schemeClr val="tx1"/>
                          </a:solidFill>
                        </a:rPr>
                        <a:t>Filtration  </a:t>
                      </a:r>
                    </a:p>
                    <a:p>
                      <a:pPr marL="285750" indent="-285750">
                        <a:lnSpc>
                          <a:spcPct val="200000"/>
                        </a:lnSpc>
                        <a:buFont typeface="Arial" panose="020B0604020202020204" pitchFamily="34" charset="0"/>
                        <a:buChar char="•"/>
                      </a:pPr>
                      <a:r>
                        <a:rPr lang="en-IN" sz="1700" dirty="0">
                          <a:solidFill>
                            <a:schemeClr val="tx1"/>
                          </a:solidFill>
                        </a:rPr>
                        <a:t>Reverse Osmosis</a:t>
                      </a:r>
                    </a:p>
                    <a:p>
                      <a:pPr marL="0" indent="0">
                        <a:lnSpc>
                          <a:spcPct val="200000"/>
                        </a:lnSpc>
                        <a:buFont typeface="Arial" panose="020B0604020202020204" pitchFamily="34" charset="0"/>
                        <a:buNone/>
                      </a:pPr>
                      <a:endParaRPr lang="en-IN" sz="1700" dirty="0">
                        <a:solidFill>
                          <a:schemeClr val="tx1"/>
                        </a:solidFill>
                      </a:endParaRPr>
                    </a:p>
                    <a:p>
                      <a:pPr marL="285750" indent="-285750">
                        <a:buFont typeface="Arial" panose="020B0604020202020204" pitchFamily="34" charset="0"/>
                        <a:buChar char="•"/>
                      </a:pPr>
                      <a:endParaRPr lang="en-IN" sz="1400" baseline="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3255544" y="1771650"/>
          <a:ext cx="2516736" cy="3498573"/>
        </p:xfrm>
        <a:graphic>
          <a:graphicData uri="http://schemas.openxmlformats.org/drawingml/2006/table">
            <a:tbl>
              <a:tblPr firstRow="1" bandRow="1">
                <a:tableStyleId>{5C22544A-7EE6-4342-B048-85BDC9FD1C3A}</a:tableStyleId>
              </a:tblPr>
              <a:tblGrid>
                <a:gridCol w="2516736">
                  <a:extLst>
                    <a:ext uri="{9D8B030D-6E8A-4147-A177-3AD203B41FA5}">
                      <a16:colId xmlns:a16="http://schemas.microsoft.com/office/drawing/2014/main" val="20000"/>
                    </a:ext>
                  </a:extLst>
                </a:gridCol>
              </a:tblGrid>
              <a:tr h="3498573">
                <a:tc>
                  <a:txBody>
                    <a:bodyPr/>
                    <a:lstStyle/>
                    <a:p>
                      <a:pPr marL="0" indent="0">
                        <a:lnSpc>
                          <a:spcPct val="250000"/>
                        </a:lnSpc>
                        <a:buFont typeface="Arial" panose="020B0604020202020204" pitchFamily="34" charset="0"/>
                        <a:buNone/>
                      </a:pPr>
                      <a:r>
                        <a:rPr lang="en-IN" sz="1700" u="sng" dirty="0">
                          <a:solidFill>
                            <a:srgbClr val="0000FF"/>
                          </a:solidFill>
                        </a:rPr>
                        <a:t>Chemical</a:t>
                      </a:r>
                      <a:r>
                        <a:rPr lang="en-IN" sz="1700" u="sng" baseline="0" dirty="0">
                          <a:solidFill>
                            <a:srgbClr val="0000FF"/>
                          </a:solidFill>
                        </a:rPr>
                        <a:t> Treatment</a:t>
                      </a:r>
                    </a:p>
                    <a:p>
                      <a:pPr marL="285750" indent="-285750">
                        <a:lnSpc>
                          <a:spcPct val="250000"/>
                        </a:lnSpc>
                        <a:buFont typeface="Arial" panose="020B0604020202020204" pitchFamily="34" charset="0"/>
                        <a:buChar char="•"/>
                      </a:pPr>
                      <a:r>
                        <a:rPr lang="en-IN" sz="1700" baseline="0" dirty="0">
                          <a:solidFill>
                            <a:schemeClr val="tx1"/>
                          </a:solidFill>
                        </a:rPr>
                        <a:t>Chlorination</a:t>
                      </a:r>
                    </a:p>
                    <a:p>
                      <a:pPr marL="285750" indent="-285750">
                        <a:lnSpc>
                          <a:spcPct val="250000"/>
                        </a:lnSpc>
                        <a:buFont typeface="Arial" panose="020B0604020202020204" pitchFamily="34" charset="0"/>
                        <a:buChar char="•"/>
                      </a:pPr>
                      <a:r>
                        <a:rPr lang="en-IN" sz="1700" baseline="0" dirty="0">
                          <a:solidFill>
                            <a:schemeClr val="tx1"/>
                          </a:solidFill>
                        </a:rPr>
                        <a:t>Demineralisation</a:t>
                      </a:r>
                    </a:p>
                    <a:p>
                      <a:pPr marL="285750" indent="-285750">
                        <a:lnSpc>
                          <a:spcPct val="250000"/>
                        </a:lnSpc>
                        <a:buFont typeface="Arial" panose="020B0604020202020204" pitchFamily="34" charset="0"/>
                        <a:buChar char="•"/>
                      </a:pPr>
                      <a:r>
                        <a:rPr lang="en-IN" sz="1700" baseline="0" dirty="0">
                          <a:solidFill>
                            <a:schemeClr val="tx1"/>
                          </a:solidFill>
                        </a:rPr>
                        <a:t>Softening</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5881611" y="1771650"/>
          <a:ext cx="2307269" cy="3498573"/>
        </p:xfrm>
        <a:graphic>
          <a:graphicData uri="http://schemas.openxmlformats.org/drawingml/2006/table">
            <a:tbl>
              <a:tblPr firstRow="1" bandRow="1">
                <a:tableStyleId>{5C22544A-7EE6-4342-B048-85BDC9FD1C3A}</a:tableStyleId>
              </a:tblPr>
              <a:tblGrid>
                <a:gridCol w="2307269">
                  <a:extLst>
                    <a:ext uri="{9D8B030D-6E8A-4147-A177-3AD203B41FA5}">
                      <a16:colId xmlns:a16="http://schemas.microsoft.com/office/drawing/2014/main" val="20000"/>
                    </a:ext>
                  </a:extLst>
                </a:gridCol>
              </a:tblGrid>
              <a:tr h="3498573">
                <a:tc>
                  <a:txBody>
                    <a:bodyPr/>
                    <a:lstStyle/>
                    <a:p>
                      <a:pPr marL="0" indent="0">
                        <a:lnSpc>
                          <a:spcPct val="250000"/>
                        </a:lnSpc>
                        <a:buFont typeface="Arial" panose="020B0604020202020204" pitchFamily="34" charset="0"/>
                        <a:buNone/>
                      </a:pPr>
                      <a:r>
                        <a:rPr lang="en-IN" sz="1700" u="sng" baseline="0" dirty="0">
                          <a:solidFill>
                            <a:srgbClr val="0000FF"/>
                          </a:solidFill>
                        </a:rPr>
                        <a:t>Biological Treatment</a:t>
                      </a:r>
                    </a:p>
                    <a:p>
                      <a:pPr marL="285750" indent="-285750">
                        <a:lnSpc>
                          <a:spcPct val="250000"/>
                        </a:lnSpc>
                        <a:buFont typeface="Arial" panose="020B0604020202020204" pitchFamily="34" charset="0"/>
                        <a:buChar char="•"/>
                      </a:pPr>
                      <a:r>
                        <a:rPr lang="en-IN" sz="1700" dirty="0">
                          <a:solidFill>
                            <a:schemeClr val="tx1"/>
                          </a:solidFill>
                        </a:rPr>
                        <a:t> Anaerobic treatment</a:t>
                      </a:r>
                    </a:p>
                    <a:p>
                      <a:pPr marL="285750" indent="-285750">
                        <a:lnSpc>
                          <a:spcPct val="250000"/>
                        </a:lnSpc>
                        <a:buFont typeface="Arial" panose="020B0604020202020204" pitchFamily="34" charset="0"/>
                        <a:buChar char="•"/>
                      </a:pPr>
                      <a:r>
                        <a:rPr lang="en-IN" sz="1700" dirty="0">
                          <a:solidFill>
                            <a:schemeClr val="tx1"/>
                          </a:solidFill>
                        </a:rPr>
                        <a:t>Aerobic treatment</a:t>
                      </a:r>
                    </a:p>
                    <a:p>
                      <a:endParaRPr lang="en-IN" sz="1400" dirty="0"/>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
            </p:custData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104467" name="think-cell Slide" r:id="rId6" imgW="12700" imgH="12700" progId="TCLayout.ActiveDocument.1">
                  <p:embed/>
                </p:oleObj>
              </mc:Choice>
              <mc:Fallback>
                <p:oleObj name="think-cell Slide" r:id="rId6" imgW="12700" imgH="12700" progId="TCLayout.ActiveDocument.1">
                  <p:embed/>
                  <p:pic>
                    <p:nvPicPr>
                      <p:cNvPr id="0" name="Picture 45632"/>
                      <p:cNvPicPr/>
                      <p:nvPr/>
                    </p:nvPicPr>
                    <p:blipFill>
                      <a:blip r:embed="rId7"/>
                      <a:stretch>
                        <a:fillRect/>
                      </a:stretch>
                    </p:blipFill>
                    <p:spPr>
                      <a:xfrm>
                        <a:off x="267880" y="201284"/>
                        <a:ext cx="1495" cy="1495"/>
                      </a:xfrm>
                      <a:prstGeom prst="rect">
                        <a:avLst/>
                      </a:prstGeom>
                    </p:spPr>
                  </p:pic>
                </p:oleObj>
              </mc:Fallback>
            </mc:AlternateContent>
          </a:graphicData>
        </a:graphic>
      </p:graphicFrame>
      <p:grpSp>
        <p:nvGrpSpPr>
          <p:cNvPr id="59" name="Group 58"/>
          <p:cNvGrpSpPr/>
          <p:nvPr/>
        </p:nvGrpSpPr>
        <p:grpSpPr>
          <a:xfrm>
            <a:off x="111476" y="994032"/>
            <a:ext cx="4844146" cy="5127669"/>
            <a:chOff x="182233" y="938469"/>
            <a:chExt cx="5040000" cy="5444913"/>
          </a:xfrm>
        </p:grpSpPr>
        <p:sp>
          <p:nvSpPr>
            <p:cNvPr id="26" name="Rectangle 25"/>
            <p:cNvSpPr/>
            <p:nvPr/>
          </p:nvSpPr>
          <p:spPr>
            <a:xfrm>
              <a:off x="182233" y="938469"/>
              <a:ext cx="5040000" cy="544491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sp>
          <p:nvSpPr>
            <p:cNvPr id="9" name="Rectangle 9"/>
            <p:cNvSpPr txBox="1"/>
            <p:nvPr/>
          </p:nvSpPr>
          <p:spPr>
            <a:xfrm>
              <a:off x="182233" y="938470"/>
              <a:ext cx="5040000" cy="391646"/>
            </a:xfrm>
            <a:prstGeom prst="rect">
              <a:avLst/>
            </a:prstGeom>
            <a:solidFill>
              <a:schemeClr val="accent3"/>
            </a:solidFill>
            <a:ln w="9525">
              <a:no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sz="1505" b="1" dirty="0">
                  <a:solidFill>
                    <a:srgbClr val="FFFFFF"/>
                  </a:solidFill>
                </a:rPr>
                <a:t>5 levels of ZED rating system</a:t>
              </a:r>
            </a:p>
          </p:txBody>
        </p:sp>
      </p:grpSp>
      <p:sp>
        <p:nvSpPr>
          <p:cNvPr id="2" name="Title 1"/>
          <p:cNvSpPr>
            <a:spLocks noGrp="1"/>
          </p:cNvSpPr>
          <p:nvPr>
            <p:ph type="title"/>
          </p:nvPr>
        </p:nvSpPr>
        <p:spPr>
          <a:xfrm>
            <a:off x="172517" y="380591"/>
            <a:ext cx="6996687" cy="307777"/>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US" sz="2000" dirty="0"/>
              <a:t>How does ZED rating system work?</a:t>
            </a:r>
            <a:endParaRPr lang="en-GB" sz="2000" dirty="0"/>
          </a:p>
        </p:txBody>
      </p:sp>
      <p:grpSp>
        <p:nvGrpSpPr>
          <p:cNvPr id="134160" name="Group 134159"/>
          <p:cNvGrpSpPr/>
          <p:nvPr/>
        </p:nvGrpSpPr>
        <p:grpSpPr>
          <a:xfrm>
            <a:off x="5146869" y="981090"/>
            <a:ext cx="3489343" cy="5127669"/>
            <a:chOff x="5305425" y="938469"/>
            <a:chExt cx="3705225" cy="5444913"/>
          </a:xfrm>
        </p:grpSpPr>
        <p:sp>
          <p:nvSpPr>
            <p:cNvPr id="30" name="Rectangle 29"/>
            <p:cNvSpPr/>
            <p:nvPr/>
          </p:nvSpPr>
          <p:spPr>
            <a:xfrm>
              <a:off x="5305425" y="938469"/>
              <a:ext cx="3705225" cy="544491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0" dirty="0" err="1">
                <a:solidFill>
                  <a:srgbClr val="000000"/>
                </a:solidFill>
              </a:endParaRPr>
            </a:p>
          </p:txBody>
        </p:sp>
        <p:sp>
          <p:nvSpPr>
            <p:cNvPr id="31" name="Rectangle 3"/>
            <p:cNvSpPr txBox="1"/>
            <p:nvPr/>
          </p:nvSpPr>
          <p:spPr>
            <a:xfrm>
              <a:off x="5305425" y="938469"/>
              <a:ext cx="3705225" cy="360000"/>
            </a:xfrm>
            <a:prstGeom prst="rect">
              <a:avLst/>
            </a:prstGeom>
            <a:solidFill>
              <a:schemeClr val="accent3"/>
            </a:solidFill>
            <a:ln w="9525">
              <a:noFill/>
              <a:miter lim="800000"/>
            </a:ln>
            <a:effectLst/>
          </p:spPr>
          <p:txBody>
            <a:bodyPr vert="horz" wrap="square" lIns="67813" tIns="67813" rIns="67813" bIns="67813" numCol="1" anchor="ctr" anchorCtr="0" compatLnSpc="1">
              <a:no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sz="1505" b="1" dirty="0">
                  <a:solidFill>
                    <a:srgbClr val="FFFFFF"/>
                  </a:solidFill>
                </a:rPr>
                <a:t>An example</a:t>
              </a:r>
            </a:p>
          </p:txBody>
        </p:sp>
        <p:sp>
          <p:nvSpPr>
            <p:cNvPr id="67" name="Rectangle 72"/>
            <p:cNvSpPr txBox="1"/>
            <p:nvPr/>
          </p:nvSpPr>
          <p:spPr>
            <a:xfrm>
              <a:off x="5492906" y="1340170"/>
              <a:ext cx="3330263" cy="215564"/>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a:buClr>
                  <a:srgbClr val="000000"/>
                </a:buClr>
              </a:pPr>
              <a:r>
                <a:rPr lang="en-US" sz="1320" b="1" dirty="0">
                  <a:solidFill>
                    <a:srgbClr val="000000"/>
                  </a:solidFill>
                </a:rPr>
                <a:t>Company X is being rated on 30 parameters </a:t>
              </a:r>
            </a:p>
          </p:txBody>
        </p:sp>
        <p:grpSp>
          <p:nvGrpSpPr>
            <p:cNvPr id="134155" name="!RnmB-00713"/>
            <p:cNvGrpSpPr/>
            <p:nvPr/>
          </p:nvGrpSpPr>
          <p:grpSpPr>
            <a:xfrm>
              <a:off x="5385792" y="3341850"/>
              <a:ext cx="3532783" cy="1526623"/>
              <a:chOff x="5385792" y="3254944"/>
              <a:chExt cx="3532783" cy="1526623"/>
            </a:xfrm>
          </p:grpSpPr>
          <p:sp>
            <p:nvSpPr>
              <p:cNvPr id="106" name="Rectangle 14"/>
              <p:cNvSpPr txBox="1"/>
              <p:nvPr/>
            </p:nvSpPr>
            <p:spPr>
              <a:xfrm>
                <a:off x="5385792" y="3254944"/>
                <a:ext cx="936000" cy="1526623"/>
              </a:xfrm>
              <a:prstGeom prst="rect">
                <a:avLst/>
              </a:prstGeom>
              <a:solidFill>
                <a:schemeClr val="accent1"/>
              </a:solidFill>
              <a:ln w="9525">
                <a:noFill/>
                <a:miter lim="800000"/>
              </a:ln>
              <a:effectLst>
                <a:outerShdw dist="35921" dir="2700000" algn="ctr" rotWithShape="0">
                  <a:schemeClr val="bg2">
                    <a:alpha val="40000"/>
                  </a:schemeClr>
                </a:outerShdw>
              </a:effectLst>
            </p:spPr>
            <p:txBody>
              <a:bodyPr vert="horz" wrap="square" lIns="36000" tIns="36000" rIns="36000" bIns="36000" numCol="1" anchor="ctr"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defRPr/>
                </a:pPr>
                <a:r>
                  <a:rPr lang="en-US" sz="1320" b="1" dirty="0">
                    <a:solidFill>
                      <a:srgbClr val="000000"/>
                    </a:solidFill>
                    <a:cs typeface="Arial" panose="020B0604020202020204"/>
                  </a:rPr>
                  <a:t>Hence, the scores will be </a:t>
                </a:r>
                <a:r>
                  <a:rPr lang="en-US" sz="1320" b="1" dirty="0" err="1">
                    <a:solidFill>
                      <a:srgbClr val="000000"/>
                    </a:solidFill>
                    <a:cs typeface="Arial" panose="020B0604020202020204"/>
                  </a:rPr>
                  <a:t>calcu-lated</a:t>
                </a:r>
                <a:r>
                  <a:rPr lang="en-US" sz="1320" b="1" dirty="0">
                    <a:solidFill>
                      <a:srgbClr val="000000"/>
                    </a:solidFill>
                    <a:cs typeface="Arial" panose="020B0604020202020204"/>
                  </a:rPr>
                  <a:t> as</a:t>
                </a:r>
              </a:p>
            </p:txBody>
          </p:sp>
          <p:grpSp>
            <p:nvGrpSpPr>
              <p:cNvPr id="110" name="Group 109"/>
              <p:cNvGrpSpPr/>
              <p:nvPr/>
            </p:nvGrpSpPr>
            <p:grpSpPr>
              <a:xfrm>
                <a:off x="6400800" y="3309527"/>
                <a:ext cx="901700" cy="233774"/>
                <a:chOff x="6400800" y="3258727"/>
                <a:chExt cx="901700" cy="233774"/>
              </a:xfrm>
            </p:grpSpPr>
            <p:sp>
              <p:nvSpPr>
                <p:cNvPr id="107" name="!RnmA-00709"/>
                <p:cNvSpPr txBox="1"/>
                <p:nvPr/>
              </p:nvSpPr>
              <p:spPr>
                <a:xfrm>
                  <a:off x="6400800" y="3258727"/>
                  <a:ext cx="901700" cy="233774"/>
                </a:xfrm>
                <a:prstGeom prst="leftRightArrow">
                  <a:avLst>
                    <a:gd name="adj1" fmla="val 100000"/>
                    <a:gd name="adj2" fmla="val 0"/>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16983" numCol="1" anchor="b"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b="1" dirty="0">
                      <a:solidFill>
                        <a:srgbClr val="000000"/>
                      </a:solidFill>
                      <a:ea typeface="Arial Unicode MS"/>
                      <a:cs typeface="Arial Unicode MS"/>
                    </a:rPr>
                    <a:t>Parameters</a:t>
                  </a:r>
                </a:p>
              </p:txBody>
            </p:sp>
            <p:cxnSp>
              <p:nvCxnSpPr>
                <p:cNvPr id="77" name="Straight Arrow Connector 76"/>
                <p:cNvCxnSpPr>
                  <a:stCxn id="107" idx="4"/>
                  <a:endCxn id="107" idx="6"/>
                </p:cNvCxnSpPr>
                <p:nvPr/>
              </p:nvCxnSpPr>
              <p:spPr>
                <a:xfrm>
                  <a:off x="6400800" y="3492501"/>
                  <a:ext cx="901700" cy="0"/>
                </a:xfrm>
                <a:prstGeom prst="straightConnector1">
                  <a:avLst/>
                </a:prstGeom>
                <a:ln w="19050" cmpd="sng">
                  <a:solidFill>
                    <a:srgbClr val="EA5F00"/>
                  </a:solidFill>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7424737" y="3309527"/>
                <a:ext cx="685800" cy="233774"/>
                <a:chOff x="7442200" y="3271427"/>
                <a:chExt cx="685800" cy="233774"/>
              </a:xfrm>
            </p:grpSpPr>
            <p:sp>
              <p:nvSpPr>
                <p:cNvPr id="108" name="!RnmB-00537"/>
                <p:cNvSpPr txBox="1"/>
                <p:nvPr/>
              </p:nvSpPr>
              <p:spPr>
                <a:xfrm>
                  <a:off x="7442200" y="3271427"/>
                  <a:ext cx="685800" cy="233774"/>
                </a:xfrm>
                <a:prstGeom prst="leftRightArrow">
                  <a:avLst>
                    <a:gd name="adj1" fmla="val 100000"/>
                    <a:gd name="adj2" fmla="val 0"/>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16983" numCol="1" anchor="b"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b="1" dirty="0">
                      <a:solidFill>
                        <a:srgbClr val="000000"/>
                      </a:solidFill>
                      <a:ea typeface="Arial Unicode MS"/>
                      <a:cs typeface="Arial Unicode MS"/>
                    </a:rPr>
                    <a:t>Level</a:t>
                  </a:r>
                </a:p>
              </p:txBody>
            </p:sp>
            <p:cxnSp>
              <p:nvCxnSpPr>
                <p:cNvPr id="111" name="Straight Arrow Connector 110"/>
                <p:cNvCxnSpPr>
                  <a:stCxn id="108" idx="4"/>
                  <a:endCxn id="108" idx="6"/>
                </p:cNvCxnSpPr>
                <p:nvPr/>
              </p:nvCxnSpPr>
              <p:spPr>
                <a:xfrm>
                  <a:off x="7442200" y="3505201"/>
                  <a:ext cx="6858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8232775" y="3309527"/>
                <a:ext cx="685800" cy="233774"/>
                <a:chOff x="8280400" y="3271427"/>
                <a:chExt cx="685800" cy="233774"/>
              </a:xfrm>
            </p:grpSpPr>
            <p:sp>
              <p:nvSpPr>
                <p:cNvPr id="109" name="!RnmC-00583"/>
                <p:cNvSpPr txBox="1"/>
                <p:nvPr/>
              </p:nvSpPr>
              <p:spPr>
                <a:xfrm>
                  <a:off x="8280400" y="3271427"/>
                  <a:ext cx="685800" cy="233774"/>
                </a:xfrm>
                <a:prstGeom prst="leftRightArrow">
                  <a:avLst>
                    <a:gd name="adj1" fmla="val 100000"/>
                    <a:gd name="adj2" fmla="val 0"/>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16983" numCol="1" anchor="b"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b="1" dirty="0">
                      <a:solidFill>
                        <a:srgbClr val="000000"/>
                      </a:solidFill>
                      <a:ea typeface="Arial Unicode MS"/>
                      <a:cs typeface="Arial Unicode MS"/>
                    </a:rPr>
                    <a:t>Marks</a:t>
                  </a:r>
                </a:p>
              </p:txBody>
            </p:sp>
            <p:cxnSp>
              <p:nvCxnSpPr>
                <p:cNvPr id="113" name="Straight Arrow Connector 112"/>
                <p:cNvCxnSpPr>
                  <a:stCxn id="109" idx="4"/>
                  <a:endCxn id="109" idx="6"/>
                </p:cNvCxnSpPr>
                <p:nvPr/>
              </p:nvCxnSpPr>
              <p:spPr>
                <a:xfrm>
                  <a:off x="8280400" y="3505201"/>
                  <a:ext cx="6858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115" name="!RnmB-00305"/>
              <p:cNvGrpSpPr/>
              <p:nvPr/>
            </p:nvGrpSpPr>
            <p:grpSpPr>
              <a:xfrm>
                <a:off x="6400800" y="3633802"/>
                <a:ext cx="2517775" cy="215564"/>
                <a:chOff x="6400800" y="3633802"/>
                <a:chExt cx="2517775" cy="215564"/>
              </a:xfrm>
            </p:grpSpPr>
            <p:sp>
              <p:nvSpPr>
                <p:cNvPr id="116" name="Rectangle 17"/>
                <p:cNvSpPr txBox="1"/>
                <p:nvPr/>
              </p:nvSpPr>
              <p:spPr>
                <a:xfrm>
                  <a:off x="6400800" y="3633802"/>
                  <a:ext cx="901700" cy="215564"/>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4</a:t>
                  </a:r>
                </a:p>
              </p:txBody>
            </p:sp>
            <p:sp>
              <p:nvSpPr>
                <p:cNvPr id="117" name="Rectangle 17"/>
                <p:cNvSpPr txBox="1"/>
                <p:nvPr/>
              </p:nvSpPr>
              <p:spPr>
                <a:xfrm>
                  <a:off x="7424737" y="3633802"/>
                  <a:ext cx="685800" cy="215564"/>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4</a:t>
                  </a:r>
                </a:p>
              </p:txBody>
            </p:sp>
            <p:sp>
              <p:nvSpPr>
                <p:cNvPr id="118" name="Rectangle 17"/>
                <p:cNvSpPr txBox="1"/>
                <p:nvPr/>
              </p:nvSpPr>
              <p:spPr>
                <a:xfrm>
                  <a:off x="8232775" y="3633802"/>
                  <a:ext cx="685800" cy="215564"/>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16</a:t>
                  </a:r>
                </a:p>
              </p:txBody>
            </p:sp>
          </p:grpSp>
          <p:grpSp>
            <p:nvGrpSpPr>
              <p:cNvPr id="127" name="!RnmC-00778"/>
              <p:cNvGrpSpPr/>
              <p:nvPr/>
            </p:nvGrpSpPr>
            <p:grpSpPr>
              <a:xfrm>
                <a:off x="6400800" y="3930019"/>
                <a:ext cx="2517775" cy="215564"/>
                <a:chOff x="6400800" y="3910533"/>
                <a:chExt cx="2517775" cy="215564"/>
              </a:xfrm>
            </p:grpSpPr>
            <p:sp>
              <p:nvSpPr>
                <p:cNvPr id="119" name="Rectangle 17"/>
                <p:cNvSpPr txBox="1"/>
                <p:nvPr/>
              </p:nvSpPr>
              <p:spPr>
                <a:xfrm>
                  <a:off x="6400800" y="3910533"/>
                  <a:ext cx="901700" cy="215564"/>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8</a:t>
                  </a:r>
                </a:p>
              </p:txBody>
            </p:sp>
            <p:sp>
              <p:nvSpPr>
                <p:cNvPr id="120" name="Rectangle 17"/>
                <p:cNvSpPr txBox="1"/>
                <p:nvPr/>
              </p:nvSpPr>
              <p:spPr>
                <a:xfrm>
                  <a:off x="7424737" y="3910533"/>
                  <a:ext cx="685800" cy="215564"/>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3</a:t>
                  </a:r>
                </a:p>
              </p:txBody>
            </p:sp>
            <p:sp>
              <p:nvSpPr>
                <p:cNvPr id="121" name="Rectangle 17"/>
                <p:cNvSpPr txBox="1"/>
                <p:nvPr/>
              </p:nvSpPr>
              <p:spPr>
                <a:xfrm>
                  <a:off x="8232775" y="3910533"/>
                  <a:ext cx="685800" cy="215564"/>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24</a:t>
                  </a:r>
                </a:p>
              </p:txBody>
            </p:sp>
          </p:grpSp>
          <p:grpSp>
            <p:nvGrpSpPr>
              <p:cNvPr id="134144" name="!RnmA-00293"/>
              <p:cNvGrpSpPr/>
              <p:nvPr/>
            </p:nvGrpSpPr>
            <p:grpSpPr>
              <a:xfrm>
                <a:off x="6400800" y="4226236"/>
                <a:ext cx="2517775" cy="215564"/>
                <a:chOff x="6400800" y="4227038"/>
                <a:chExt cx="2517775" cy="215564"/>
              </a:xfrm>
            </p:grpSpPr>
            <p:sp>
              <p:nvSpPr>
                <p:cNvPr id="122" name="Rectangle 17"/>
                <p:cNvSpPr txBox="1"/>
                <p:nvPr/>
              </p:nvSpPr>
              <p:spPr>
                <a:xfrm>
                  <a:off x="6400800" y="4227038"/>
                  <a:ext cx="901700" cy="215564"/>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18</a:t>
                  </a:r>
                </a:p>
              </p:txBody>
            </p:sp>
            <p:sp>
              <p:nvSpPr>
                <p:cNvPr id="123" name="Rectangle 17"/>
                <p:cNvSpPr txBox="1"/>
                <p:nvPr/>
              </p:nvSpPr>
              <p:spPr>
                <a:xfrm>
                  <a:off x="7424737" y="4227038"/>
                  <a:ext cx="685800" cy="215564"/>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2</a:t>
                  </a:r>
                </a:p>
              </p:txBody>
            </p:sp>
            <p:sp>
              <p:nvSpPr>
                <p:cNvPr id="124" name="Rectangle 17"/>
                <p:cNvSpPr txBox="1"/>
                <p:nvPr/>
              </p:nvSpPr>
              <p:spPr>
                <a:xfrm>
                  <a:off x="8232775" y="4227038"/>
                  <a:ext cx="685800" cy="215564"/>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36</a:t>
                  </a:r>
                </a:p>
              </p:txBody>
            </p:sp>
          </p:grpSp>
          <p:grpSp>
            <p:nvGrpSpPr>
              <p:cNvPr id="134148" name="Group 134147"/>
              <p:cNvGrpSpPr/>
              <p:nvPr/>
            </p:nvGrpSpPr>
            <p:grpSpPr>
              <a:xfrm>
                <a:off x="7135866" y="4522453"/>
                <a:ext cx="1782709" cy="226728"/>
                <a:chOff x="7135866" y="4522453"/>
                <a:chExt cx="1782709" cy="226728"/>
              </a:xfrm>
            </p:grpSpPr>
            <p:sp>
              <p:nvSpPr>
                <p:cNvPr id="125" name="Rectangle 17"/>
                <p:cNvSpPr txBox="1"/>
                <p:nvPr/>
              </p:nvSpPr>
              <p:spPr>
                <a:xfrm>
                  <a:off x="7135866" y="4533618"/>
                  <a:ext cx="901700" cy="215563"/>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b="1" dirty="0">
                      <a:solidFill>
                        <a:srgbClr val="000000"/>
                      </a:solidFill>
                      <a:ea typeface="Arial Unicode MS"/>
                      <a:cs typeface="Arial Unicode MS"/>
                    </a:rPr>
                    <a:t>Total</a:t>
                  </a:r>
                </a:p>
              </p:txBody>
            </p:sp>
            <p:sp>
              <p:nvSpPr>
                <p:cNvPr id="126" name="Rectangle 17"/>
                <p:cNvSpPr txBox="1"/>
                <p:nvPr/>
              </p:nvSpPr>
              <p:spPr>
                <a:xfrm>
                  <a:off x="8232775" y="4522453"/>
                  <a:ext cx="685800" cy="215564"/>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algn="ctr" fontAlgn="base">
                    <a:spcBef>
                      <a:spcPct val="0"/>
                    </a:spcBef>
                    <a:spcAft>
                      <a:spcPct val="0"/>
                    </a:spcAft>
                    <a:buClr>
                      <a:srgbClr val="002960"/>
                    </a:buClr>
                  </a:pPr>
                  <a:r>
                    <a:rPr lang="en-US" sz="1320" dirty="0">
                      <a:solidFill>
                        <a:srgbClr val="000000"/>
                      </a:solidFill>
                      <a:ea typeface="Arial Unicode MS"/>
                      <a:cs typeface="Arial Unicode MS"/>
                    </a:rPr>
                    <a:t>76</a:t>
                  </a:r>
                </a:p>
              </p:txBody>
            </p:sp>
          </p:grpSp>
          <p:cxnSp>
            <p:nvCxnSpPr>
              <p:cNvPr id="134145" name="Straight Connector 134144"/>
              <p:cNvCxnSpPr/>
              <p:nvPr/>
            </p:nvCxnSpPr>
            <p:spPr>
              <a:xfrm>
                <a:off x="6400800" y="4482066"/>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34146" name="Straight Connector 134145"/>
              <p:cNvCxnSpPr/>
              <p:nvPr/>
            </p:nvCxnSpPr>
            <p:spPr>
              <a:xfrm>
                <a:off x="6400800" y="3889632"/>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34147" name="Straight Connector 134146"/>
              <p:cNvCxnSpPr/>
              <p:nvPr/>
            </p:nvCxnSpPr>
            <p:spPr>
              <a:xfrm>
                <a:off x="6400800" y="4185850"/>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nvGrpSpPr>
            <p:cNvPr id="134156" name="!RnmA-00818"/>
            <p:cNvGrpSpPr/>
            <p:nvPr/>
          </p:nvGrpSpPr>
          <p:grpSpPr>
            <a:xfrm>
              <a:off x="5385792" y="1619113"/>
              <a:ext cx="3532783" cy="1526865"/>
              <a:chOff x="5385792" y="1619113"/>
              <a:chExt cx="3532783" cy="1526865"/>
            </a:xfrm>
          </p:grpSpPr>
          <p:sp>
            <p:nvSpPr>
              <p:cNvPr id="68" name="Rectangle 14"/>
              <p:cNvSpPr txBox="1"/>
              <p:nvPr/>
            </p:nvSpPr>
            <p:spPr>
              <a:xfrm>
                <a:off x="5385792" y="1619113"/>
                <a:ext cx="936000" cy="1526623"/>
              </a:xfrm>
              <a:prstGeom prst="rect">
                <a:avLst/>
              </a:prstGeom>
              <a:solidFill>
                <a:schemeClr val="accent1"/>
              </a:solidFill>
              <a:ln w="9525">
                <a:noFill/>
                <a:miter lim="800000"/>
              </a:ln>
              <a:effectLst>
                <a:outerShdw dist="35921" dir="2700000" algn="ctr" rotWithShape="0">
                  <a:schemeClr val="bg2">
                    <a:alpha val="40000"/>
                  </a:schemeClr>
                </a:outerShdw>
              </a:effectLst>
            </p:spPr>
            <p:txBody>
              <a:bodyPr vert="horz" wrap="square" lIns="36000" tIns="36000" rIns="36000" bIns="36000" numCol="1" anchor="ctr"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defRPr/>
                </a:pPr>
                <a:r>
                  <a:rPr lang="en-US" sz="1320" b="1" dirty="0">
                    <a:solidFill>
                      <a:srgbClr val="000000"/>
                    </a:solidFill>
                    <a:cs typeface="Arial" panose="020B0604020202020204"/>
                  </a:rPr>
                  <a:t>Of these </a:t>
                </a:r>
              </a:p>
              <a:p>
                <a:pPr fontAlgn="base">
                  <a:spcBef>
                    <a:spcPct val="0"/>
                  </a:spcBef>
                  <a:spcAft>
                    <a:spcPct val="0"/>
                  </a:spcAft>
                  <a:buClr>
                    <a:srgbClr val="002960"/>
                  </a:buClr>
                  <a:defRPr/>
                </a:pPr>
                <a:r>
                  <a:rPr lang="en-US" sz="1320" b="1" dirty="0">
                    <a:solidFill>
                      <a:srgbClr val="000000"/>
                    </a:solidFill>
                    <a:cs typeface="Arial" panose="020B0604020202020204"/>
                  </a:rPr>
                  <a:t>30 para-meters</a:t>
                </a:r>
              </a:p>
            </p:txBody>
          </p:sp>
          <p:sp>
            <p:nvSpPr>
              <p:cNvPr id="70" name="!RnmA-00018"/>
              <p:cNvSpPr txBox="1"/>
              <p:nvPr/>
            </p:nvSpPr>
            <p:spPr>
              <a:xfrm>
                <a:off x="6400800" y="1619113"/>
                <a:ext cx="1990785" cy="431129"/>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dirty="0">
                    <a:solidFill>
                      <a:srgbClr val="000000"/>
                    </a:solidFill>
                    <a:ea typeface="Arial Unicode MS"/>
                    <a:cs typeface="Arial Unicode MS"/>
                  </a:rPr>
                  <a:t>On 4 parameters the MSME is at Level 4</a:t>
                </a:r>
              </a:p>
            </p:txBody>
          </p:sp>
          <p:sp>
            <p:nvSpPr>
              <p:cNvPr id="71" name="!RnmB-00764"/>
              <p:cNvSpPr txBox="1"/>
              <p:nvPr/>
            </p:nvSpPr>
            <p:spPr>
              <a:xfrm>
                <a:off x="6400800" y="2166982"/>
                <a:ext cx="1990785" cy="431129"/>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dirty="0">
                    <a:solidFill>
                      <a:srgbClr val="000000"/>
                    </a:solidFill>
                    <a:ea typeface="Arial Unicode MS"/>
                    <a:cs typeface="Arial Unicode MS"/>
                  </a:rPr>
                  <a:t>On another 8 parameters it is at Level 3</a:t>
                </a:r>
              </a:p>
            </p:txBody>
          </p:sp>
          <p:sp>
            <p:nvSpPr>
              <p:cNvPr id="72" name="Rectangle 17"/>
              <p:cNvSpPr txBox="1"/>
              <p:nvPr/>
            </p:nvSpPr>
            <p:spPr>
              <a:xfrm>
                <a:off x="6400800" y="2714849"/>
                <a:ext cx="1990785" cy="431129"/>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dirty="0">
                    <a:solidFill>
                      <a:srgbClr val="000000"/>
                    </a:solidFill>
                    <a:ea typeface="Arial Unicode MS"/>
                    <a:cs typeface="Arial Unicode MS"/>
                  </a:rPr>
                  <a:t>On remaining 18 parameters it is at Level 2</a:t>
                </a:r>
              </a:p>
            </p:txBody>
          </p:sp>
          <p:cxnSp>
            <p:nvCxnSpPr>
              <p:cNvPr id="134149" name="Straight Connector 134148"/>
              <p:cNvCxnSpPr/>
              <p:nvPr/>
            </p:nvCxnSpPr>
            <p:spPr>
              <a:xfrm>
                <a:off x="6400800" y="2108491"/>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34150" name="Straight Connector 134149"/>
              <p:cNvCxnSpPr/>
              <p:nvPr/>
            </p:nvCxnSpPr>
            <p:spPr>
              <a:xfrm>
                <a:off x="6400800" y="2656360"/>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nvGrpSpPr>
            <p:cNvPr id="134154" name="Group 134153"/>
            <p:cNvGrpSpPr/>
            <p:nvPr/>
          </p:nvGrpSpPr>
          <p:grpSpPr>
            <a:xfrm>
              <a:off x="5385792" y="5064585"/>
              <a:ext cx="3532783" cy="1188000"/>
              <a:chOff x="5385792" y="5064585"/>
              <a:chExt cx="3532783" cy="1188000"/>
            </a:xfrm>
          </p:grpSpPr>
          <p:sp>
            <p:nvSpPr>
              <p:cNvPr id="137" name="Rectangle 14"/>
              <p:cNvSpPr txBox="1"/>
              <p:nvPr/>
            </p:nvSpPr>
            <p:spPr>
              <a:xfrm>
                <a:off x="5385792" y="5064585"/>
                <a:ext cx="936000" cy="1188000"/>
              </a:xfrm>
              <a:prstGeom prst="rect">
                <a:avLst/>
              </a:prstGeom>
              <a:solidFill>
                <a:schemeClr val="accent1"/>
              </a:solidFill>
              <a:ln w="9525">
                <a:noFill/>
                <a:miter lim="800000"/>
              </a:ln>
              <a:effectLst>
                <a:outerShdw dist="35921" dir="2700000" algn="ctr" rotWithShape="0">
                  <a:schemeClr val="bg2">
                    <a:alpha val="40000"/>
                  </a:schemeClr>
                </a:outerShdw>
              </a:effectLst>
            </p:spPr>
            <p:txBody>
              <a:bodyPr vert="horz" wrap="square" lIns="36000" tIns="36000" rIns="36000" bIns="36000" numCol="1" anchor="ctr"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defRPr/>
                </a:pPr>
                <a:r>
                  <a:rPr lang="en-US" sz="1320" b="1" dirty="0">
                    <a:solidFill>
                      <a:srgbClr val="000000"/>
                    </a:solidFill>
                    <a:cs typeface="Arial" panose="020B0604020202020204"/>
                  </a:rPr>
                  <a:t>Company X Rating</a:t>
                </a:r>
              </a:p>
            </p:txBody>
          </p:sp>
          <p:grpSp>
            <p:nvGrpSpPr>
              <p:cNvPr id="134153" name="Group 134152"/>
              <p:cNvGrpSpPr/>
              <p:nvPr/>
            </p:nvGrpSpPr>
            <p:grpSpPr>
              <a:xfrm>
                <a:off x="6400800" y="5064585"/>
                <a:ext cx="2517775" cy="1077460"/>
                <a:chOff x="6400800" y="4973964"/>
                <a:chExt cx="2517775" cy="1077460"/>
              </a:xfrm>
            </p:grpSpPr>
            <p:sp>
              <p:nvSpPr>
                <p:cNvPr id="135" name="Rectangle 83"/>
                <p:cNvSpPr txBox="1"/>
                <p:nvPr/>
              </p:nvSpPr>
              <p:spPr>
                <a:xfrm>
                  <a:off x="6400800" y="4973964"/>
                  <a:ext cx="2087999" cy="431129"/>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dirty="0">
                      <a:solidFill>
                        <a:srgbClr val="000000"/>
                      </a:solidFill>
                    </a:rPr>
                    <a:t>(Total points/applicable parameters): 76 / 30 = 2.53</a:t>
                  </a:r>
                </a:p>
              </p:txBody>
            </p:sp>
            <p:sp>
              <p:nvSpPr>
                <p:cNvPr id="136" name="Rectangle 83"/>
                <p:cNvSpPr txBox="1"/>
                <p:nvPr/>
              </p:nvSpPr>
              <p:spPr>
                <a:xfrm>
                  <a:off x="6400800" y="5620295"/>
                  <a:ext cx="2087999" cy="431129"/>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fontAlgn="base">
                    <a:spcBef>
                      <a:spcPct val="0"/>
                    </a:spcBef>
                    <a:spcAft>
                      <a:spcPct val="0"/>
                    </a:spcAft>
                    <a:buClr>
                      <a:srgbClr val="002960"/>
                    </a:buClr>
                  </a:pPr>
                  <a:r>
                    <a:rPr lang="en-US" sz="1320" dirty="0">
                      <a:solidFill>
                        <a:srgbClr val="000000"/>
                      </a:solidFill>
                    </a:rPr>
                    <a:t>COMPANY X is rated as: </a:t>
                  </a:r>
                  <a:br>
                    <a:rPr lang="en-US" sz="1320" dirty="0">
                      <a:solidFill>
                        <a:srgbClr val="000000"/>
                      </a:solidFill>
                    </a:rPr>
                  </a:br>
                  <a:r>
                    <a:rPr lang="en-US" sz="1320" b="1" dirty="0">
                      <a:solidFill>
                        <a:srgbClr val="0092E1"/>
                      </a:solidFill>
                    </a:rPr>
                    <a:t>ZED SILVER</a:t>
                  </a:r>
                </a:p>
              </p:txBody>
            </p:sp>
            <p:cxnSp>
              <p:nvCxnSpPr>
                <p:cNvPr id="141" name="Straight Connector 140"/>
                <p:cNvCxnSpPr/>
                <p:nvPr/>
              </p:nvCxnSpPr>
              <p:spPr>
                <a:xfrm>
                  <a:off x="6400800" y="5512573"/>
                  <a:ext cx="2517775" cy="0"/>
                </a:xfrm>
                <a:prstGeom prst="line">
                  <a:avLst/>
                </a:prstGeom>
                <a:ln w="9525">
                  <a:solidFill>
                    <a:srgbClr val="808080"/>
                  </a:solidFill>
                  <a:prstDash val="dash"/>
                </a:ln>
              </p:spPr>
              <p:style>
                <a:lnRef idx="1">
                  <a:schemeClr val="accent1"/>
                </a:lnRef>
                <a:fillRef idx="0">
                  <a:schemeClr val="accent1"/>
                </a:fillRef>
                <a:effectRef idx="0">
                  <a:schemeClr val="accent1"/>
                </a:effectRef>
                <a:fontRef idx="minor">
                  <a:schemeClr val="tx1"/>
                </a:fontRef>
              </p:style>
            </p:cxnSp>
          </p:grpSp>
        </p:grpSp>
        <p:cxnSp>
          <p:nvCxnSpPr>
            <p:cNvPr id="134157" name="Straight Connector 134156"/>
            <p:cNvCxnSpPr/>
            <p:nvPr/>
          </p:nvCxnSpPr>
          <p:spPr>
            <a:xfrm>
              <a:off x="5385792" y="3243793"/>
              <a:ext cx="3532783" cy="0"/>
            </a:xfrm>
            <a:prstGeom prst="line">
              <a:avLst/>
            </a:prstGeom>
            <a:ln w="1905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34158" name="Straight Connector 134157"/>
            <p:cNvCxnSpPr/>
            <p:nvPr/>
          </p:nvCxnSpPr>
          <p:spPr>
            <a:xfrm>
              <a:off x="5385792" y="4966530"/>
              <a:ext cx="3532783" cy="0"/>
            </a:xfrm>
            <a:prstGeom prst="line">
              <a:avLst/>
            </a:prstGeom>
            <a:ln w="19050" cmpd="sng">
              <a:solidFill>
                <a:srgbClr val="808080"/>
              </a:solidFill>
              <a:prstDash val="sysDot"/>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419101" y="1562390"/>
            <a:ext cx="4469666" cy="4386009"/>
            <a:chOff x="569995" y="1874167"/>
            <a:chExt cx="4318771" cy="4121857"/>
          </a:xfrm>
        </p:grpSpPr>
        <p:grpSp>
          <p:nvGrpSpPr>
            <p:cNvPr id="79" name="Group 78"/>
            <p:cNvGrpSpPr/>
            <p:nvPr/>
          </p:nvGrpSpPr>
          <p:grpSpPr>
            <a:xfrm>
              <a:off x="569995" y="4013950"/>
              <a:ext cx="4318770" cy="1982074"/>
              <a:chOff x="4184783" y="3957191"/>
              <a:chExt cx="4865141" cy="2232828"/>
            </a:xfrm>
          </p:grpSpPr>
          <p:sp>
            <p:nvSpPr>
              <p:cNvPr id="80" name="Freeform 79"/>
              <p:cNvSpPr/>
              <p:nvPr/>
            </p:nvSpPr>
            <p:spPr>
              <a:xfrm>
                <a:off x="4184783" y="4123408"/>
                <a:ext cx="1902328" cy="2061228"/>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1" fmla="*/ 114300 w 6972300"/>
                  <a:gd name="connsiteY0-2" fmla="*/ 1257300 h 5600700"/>
                  <a:gd name="connsiteX1-3" fmla="*/ 114300 w 6972300"/>
                  <a:gd name="connsiteY1-4" fmla="*/ 0 h 5600700"/>
                  <a:gd name="connsiteX2-5" fmla="*/ 6901420 w 6972300"/>
                  <a:gd name="connsiteY2-6" fmla="*/ 3780972 h 5600700"/>
                  <a:gd name="connsiteX3-7" fmla="*/ 6972300 w 6972300"/>
                  <a:gd name="connsiteY3-8" fmla="*/ 5600700 h 5600700"/>
                  <a:gd name="connsiteX4-9" fmla="*/ 0 w 6972300"/>
                  <a:gd name="connsiteY4-10" fmla="*/ 1295400 h 5600700"/>
                  <a:gd name="connsiteX0-11" fmla="*/ 114300 w 6915595"/>
                  <a:gd name="connsiteY0-12" fmla="*/ 1257300 h 5586186"/>
                  <a:gd name="connsiteX1-13" fmla="*/ 114300 w 6915595"/>
                  <a:gd name="connsiteY1-14" fmla="*/ 0 h 5586186"/>
                  <a:gd name="connsiteX2-15" fmla="*/ 6901420 w 6915595"/>
                  <a:gd name="connsiteY2-16" fmla="*/ 3780972 h 5586186"/>
                  <a:gd name="connsiteX3-17" fmla="*/ 6915595 w 6915595"/>
                  <a:gd name="connsiteY3-18" fmla="*/ 5586186 h 5586186"/>
                  <a:gd name="connsiteX4-19" fmla="*/ 0 w 6915595"/>
                  <a:gd name="connsiteY4-20" fmla="*/ 1295400 h 5586186"/>
                  <a:gd name="connsiteX0-21" fmla="*/ 114300 w 6915595"/>
                  <a:gd name="connsiteY0-22" fmla="*/ 1257300 h 5557158"/>
                  <a:gd name="connsiteX1-23" fmla="*/ 114300 w 6915595"/>
                  <a:gd name="connsiteY1-24" fmla="*/ 0 h 5557158"/>
                  <a:gd name="connsiteX2-25" fmla="*/ 6901420 w 6915595"/>
                  <a:gd name="connsiteY2-26" fmla="*/ 3780972 h 5557158"/>
                  <a:gd name="connsiteX3-27" fmla="*/ 6915595 w 6915595"/>
                  <a:gd name="connsiteY3-28" fmla="*/ 5557158 h 5557158"/>
                  <a:gd name="connsiteX4-29" fmla="*/ 0 w 6915595"/>
                  <a:gd name="connsiteY4-30" fmla="*/ 1295400 h 5557158"/>
                  <a:gd name="connsiteX0-31" fmla="*/ 114300 w 6901420"/>
                  <a:gd name="connsiteY0-32" fmla="*/ 1257300 h 5557158"/>
                  <a:gd name="connsiteX1-33" fmla="*/ 114300 w 6901420"/>
                  <a:gd name="connsiteY1-34" fmla="*/ 0 h 5557158"/>
                  <a:gd name="connsiteX2-35" fmla="*/ 6901420 w 6901420"/>
                  <a:gd name="connsiteY2-36" fmla="*/ 3780972 h 5557158"/>
                  <a:gd name="connsiteX3-37" fmla="*/ 6873066 w 6901420"/>
                  <a:gd name="connsiteY3-38" fmla="*/ 5557158 h 5557158"/>
                  <a:gd name="connsiteX4-39" fmla="*/ 0 w 6901420"/>
                  <a:gd name="connsiteY4-40" fmla="*/ 1295400 h 5557158"/>
                  <a:gd name="connsiteX0-41" fmla="*/ 114300 w 6901420"/>
                  <a:gd name="connsiteY0-42" fmla="*/ 1257300 h 5557158"/>
                  <a:gd name="connsiteX1-43" fmla="*/ 114300 w 6901420"/>
                  <a:gd name="connsiteY1-44" fmla="*/ 0 h 5557158"/>
                  <a:gd name="connsiteX2-45" fmla="*/ 6901420 w 6901420"/>
                  <a:gd name="connsiteY2-46" fmla="*/ 3780972 h 5557158"/>
                  <a:gd name="connsiteX3-47" fmla="*/ 6901418 w 6901420"/>
                  <a:gd name="connsiteY3-48" fmla="*/ 5557158 h 5557158"/>
                  <a:gd name="connsiteX4-49" fmla="*/ 0 w 6901420"/>
                  <a:gd name="connsiteY4-50" fmla="*/ 1295400 h 5557158"/>
                  <a:gd name="connsiteX0-51" fmla="*/ -1 w 6787119"/>
                  <a:gd name="connsiteY0-52" fmla="*/ 1257300 h 5557158"/>
                  <a:gd name="connsiteX1-53" fmla="*/ -1 w 6787119"/>
                  <a:gd name="connsiteY1-54" fmla="*/ 0 h 5557158"/>
                  <a:gd name="connsiteX2-55" fmla="*/ 6787119 w 6787119"/>
                  <a:gd name="connsiteY2-56" fmla="*/ 3780972 h 5557158"/>
                  <a:gd name="connsiteX3-57" fmla="*/ 6787117 w 6787119"/>
                  <a:gd name="connsiteY3-58" fmla="*/ 5557158 h 5557158"/>
                </a:gdLst>
                <a:ahLst/>
                <a:cxnLst>
                  <a:cxn ang="0">
                    <a:pos x="connsiteX0-1" y="connsiteY0-2"/>
                  </a:cxn>
                  <a:cxn ang="0">
                    <a:pos x="connsiteX1-3" y="connsiteY1-4"/>
                  </a:cxn>
                  <a:cxn ang="0">
                    <a:pos x="connsiteX2-5" y="connsiteY2-6"/>
                  </a:cxn>
                  <a:cxn ang="0">
                    <a:pos x="connsiteX3-7" y="connsiteY3-8"/>
                  </a:cxn>
                </a:cxnLst>
                <a:rect l="l" t="t" r="r" b="b"/>
                <a:pathLst>
                  <a:path w="6787119" h="5557158">
                    <a:moveTo>
                      <a:pt x="-1" y="1257300"/>
                    </a:moveTo>
                    <a:lnTo>
                      <a:pt x="-1" y="0"/>
                    </a:lnTo>
                    <a:lnTo>
                      <a:pt x="6787119" y="3780972"/>
                    </a:lnTo>
                    <a:cubicBezTo>
                      <a:pt x="6787118" y="4373034"/>
                      <a:pt x="6787118" y="4965096"/>
                      <a:pt x="6787117" y="5557158"/>
                    </a:cubicBezTo>
                  </a:path>
                </a:pathLst>
              </a:custGeom>
              <a:gradFill flip="none" rotWithShape="1">
                <a:gsLst>
                  <a:gs pos="0">
                    <a:schemeClr val="accent1">
                      <a:lumMod val="5000"/>
                      <a:lumOff val="95000"/>
                    </a:schemeClr>
                  </a:gs>
                  <a:gs pos="55000">
                    <a:schemeClr val="bg1"/>
                  </a:gs>
                  <a:gs pos="80000">
                    <a:srgbClr val="9F704E"/>
                  </a:gs>
                  <a:gs pos="37000">
                    <a:srgbClr val="AD8467"/>
                  </a:gs>
                  <a:gs pos="4000">
                    <a:schemeClr val="accent3">
                      <a:lumMod val="50000"/>
                    </a:schemeClr>
                  </a:gs>
                  <a:gs pos="100000">
                    <a:schemeClr val="accent3">
                      <a:lumMod val="5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1" name="Freeform 80"/>
              <p:cNvSpPr/>
              <p:nvPr/>
            </p:nvSpPr>
            <p:spPr>
              <a:xfrm>
                <a:off x="6110950" y="4801735"/>
                <a:ext cx="2938974" cy="1388284"/>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1" fmla="*/ 0 w 10885480"/>
                  <a:gd name="connsiteY0-2" fmla="*/ 3628572 h 3742872"/>
                  <a:gd name="connsiteX1-3" fmla="*/ 0 w 10885480"/>
                  <a:gd name="connsiteY1-4" fmla="*/ 1952172 h 3742872"/>
                  <a:gd name="connsiteX2-5" fmla="*/ 10885480 w 10885480"/>
                  <a:gd name="connsiteY2-6" fmla="*/ 0 h 3742872"/>
                  <a:gd name="connsiteX3-7" fmla="*/ 10858500 w 10885480"/>
                  <a:gd name="connsiteY3-8" fmla="*/ 1571172 h 3742872"/>
                  <a:gd name="connsiteX4-9" fmla="*/ 0 w 10885480"/>
                  <a:gd name="connsiteY4-10" fmla="*/ 3742872 h 3742872"/>
                  <a:gd name="connsiteX0-11" fmla="*/ 0 w 10902720"/>
                  <a:gd name="connsiteY0-12" fmla="*/ 3628572 h 3742872"/>
                  <a:gd name="connsiteX1-13" fmla="*/ 0 w 10902720"/>
                  <a:gd name="connsiteY1-14" fmla="*/ 1952172 h 3742872"/>
                  <a:gd name="connsiteX2-15" fmla="*/ 10885480 w 10902720"/>
                  <a:gd name="connsiteY2-16" fmla="*/ 0 h 3742872"/>
                  <a:gd name="connsiteX3-17" fmla="*/ 10902720 w 10902720"/>
                  <a:gd name="connsiteY3-18" fmla="*/ 1556658 h 3742872"/>
                  <a:gd name="connsiteX4-19" fmla="*/ 0 w 10902720"/>
                  <a:gd name="connsiteY4-20" fmla="*/ 3742872 h 37428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902720" h="3742872">
                    <a:moveTo>
                      <a:pt x="0" y="3628572"/>
                    </a:moveTo>
                    <a:lnTo>
                      <a:pt x="0" y="1952172"/>
                    </a:lnTo>
                    <a:lnTo>
                      <a:pt x="10885480" y="0"/>
                    </a:lnTo>
                    <a:lnTo>
                      <a:pt x="10902720" y="1556658"/>
                    </a:lnTo>
                    <a:lnTo>
                      <a:pt x="0" y="3742872"/>
                    </a:lnTo>
                  </a:path>
                </a:pathLst>
              </a:custGeom>
              <a:gradFill>
                <a:gsLst>
                  <a:gs pos="0">
                    <a:schemeClr val="accent1">
                      <a:lumMod val="5000"/>
                      <a:lumOff val="95000"/>
                    </a:schemeClr>
                  </a:gs>
                  <a:gs pos="76081">
                    <a:schemeClr val="accent3">
                      <a:lumMod val="50000"/>
                    </a:schemeClr>
                  </a:gs>
                  <a:gs pos="25000">
                    <a:schemeClr val="accent3">
                      <a:lumMod val="50000"/>
                    </a:schemeClr>
                  </a:gs>
                  <a:gs pos="51000">
                    <a:schemeClr val="bg1"/>
                  </a:gs>
                  <a:gs pos="0">
                    <a:schemeClr val="accent3">
                      <a:lumMod val="50000"/>
                    </a:schemeClr>
                  </a:gs>
                  <a:gs pos="100000">
                    <a:schemeClr val="accent3">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2" name="Freeform 81"/>
              <p:cNvSpPr/>
              <p:nvPr/>
            </p:nvSpPr>
            <p:spPr>
              <a:xfrm>
                <a:off x="4229730" y="3957191"/>
                <a:ext cx="2409352" cy="1547771"/>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1" fmla="*/ 1562100 w 8801100"/>
                  <a:gd name="connsiteY0-2" fmla="*/ 76200 h 4129314"/>
                  <a:gd name="connsiteX1-3" fmla="*/ 0 w 8801100"/>
                  <a:gd name="connsiteY1-4" fmla="*/ 381000 h 4129314"/>
                  <a:gd name="connsiteX2-5" fmla="*/ 6874329 w 8801100"/>
                  <a:gd name="connsiteY2-6" fmla="*/ 4129314 h 4129314"/>
                  <a:gd name="connsiteX3-7" fmla="*/ 8801100 w 8801100"/>
                  <a:gd name="connsiteY3-8" fmla="*/ 3810000 h 4129314"/>
                  <a:gd name="connsiteX4-9" fmla="*/ 1638300 w 8801100"/>
                  <a:gd name="connsiteY4-10" fmla="*/ 0 h 4129314"/>
                  <a:gd name="connsiteX0-11" fmla="*/ 1562100 w 8801100"/>
                  <a:gd name="connsiteY0-12" fmla="*/ 76200 h 4172857"/>
                  <a:gd name="connsiteX1-13" fmla="*/ 0 w 8801100"/>
                  <a:gd name="connsiteY1-14" fmla="*/ 381000 h 4172857"/>
                  <a:gd name="connsiteX2-15" fmla="*/ 6874329 w 8801100"/>
                  <a:gd name="connsiteY2-16" fmla="*/ 4172857 h 4172857"/>
                  <a:gd name="connsiteX3-17" fmla="*/ 8801100 w 8801100"/>
                  <a:gd name="connsiteY3-18" fmla="*/ 3810000 h 4172857"/>
                  <a:gd name="connsiteX4-19" fmla="*/ 1638300 w 8801100"/>
                  <a:gd name="connsiteY4-20" fmla="*/ 0 h 417285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801100" h="4172857">
                    <a:moveTo>
                      <a:pt x="1562100" y="76200"/>
                    </a:moveTo>
                    <a:lnTo>
                      <a:pt x="0" y="381000"/>
                    </a:lnTo>
                    <a:lnTo>
                      <a:pt x="6874329" y="4172857"/>
                    </a:lnTo>
                    <a:lnTo>
                      <a:pt x="8801100" y="3810000"/>
                    </a:lnTo>
                    <a:lnTo>
                      <a:pt x="1638300" y="0"/>
                    </a:lnTo>
                  </a:path>
                </a:pathLst>
              </a:custGeom>
              <a:gradFill flip="none" rotWithShape="1">
                <a:gsLst>
                  <a:gs pos="0">
                    <a:schemeClr val="accent1">
                      <a:lumMod val="5000"/>
                      <a:lumOff val="95000"/>
                    </a:schemeClr>
                  </a:gs>
                  <a:gs pos="55000">
                    <a:schemeClr val="bg1"/>
                  </a:gs>
                  <a:gs pos="80000">
                    <a:srgbClr val="9F704E"/>
                  </a:gs>
                  <a:gs pos="37000">
                    <a:srgbClr val="AD8467"/>
                  </a:gs>
                  <a:gs pos="4000">
                    <a:schemeClr val="accent3">
                      <a:lumMod val="50000"/>
                    </a:schemeClr>
                  </a:gs>
                  <a:gs pos="100000">
                    <a:schemeClr val="accent3">
                      <a:lumMod val="5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3" name="Rectangle 30720"/>
              <p:cNvSpPr txBox="1"/>
              <p:nvPr/>
            </p:nvSpPr>
            <p:spPr>
              <a:xfrm>
                <a:off x="4475859" y="4899383"/>
                <a:ext cx="936590" cy="312842"/>
              </a:xfrm>
              <a:prstGeom prst="rect">
                <a:avLst/>
              </a:prstGeom>
              <a:noFill/>
              <a:ln w="9525">
                <a:noFill/>
                <a:miter lim="800000"/>
              </a:ln>
              <a:effectLst/>
              <a:scene3d>
                <a:camera prst="isometricOffAxis2Left">
                  <a:rot lat="429657" lon="19878083" rev="19156841"/>
                </a:camera>
                <a:lightRig rig="threePt" dir="t"/>
              </a:scene3d>
            </p:spPr>
            <p:txBody>
              <a:bodyPr vert="horz" wrap="none" lIns="211477" tIns="211477" rIns="211477" bIns="211477" numCol="1" anchor="ctr" anchorCtr="0" compatLnSpc="1">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905" lvl="1" indent="0" defTabSz="895350" fontAlgn="base">
                  <a:spcBef>
                    <a:spcPct val="0"/>
                  </a:spcBef>
                  <a:spcAft>
                    <a:spcPct val="0"/>
                  </a:spcAft>
                  <a:buClr>
                    <a:srgbClr val="002960"/>
                  </a:buClr>
                  <a:buSzPct val="125000"/>
                  <a:buFont typeface="Arial" panose="020B0604020202020204" pitchFamily="34" charset="0"/>
                  <a:buNone/>
                  <a:defRPr sz="1400" b="1" baseline="0">
                    <a:solidFill>
                      <a:srgbClr val="000000"/>
                    </a:solidFill>
                    <a:ea typeface="Arial Unicode MS"/>
                    <a:cs typeface="Arial Unicode MS"/>
                  </a:defRPr>
                </a:lvl2pPr>
                <a:lvl3pPr marL="457200" lvl="2" indent="-26225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3pPr>
                <a:lvl4pPr marL="614680" lvl="3" indent="-15557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4pPr>
                <a:lvl5pPr marL="749935" lvl="4" indent="-130175" defTabSz="895350">
                  <a:buClr>
                    <a:schemeClr val="tx2"/>
                  </a:buClr>
                  <a:buSzPct val="89000"/>
                  <a:buFont typeface="Arial" panose="020B0604020202020204" pitchFamily="34" charset="0"/>
                  <a:buChar char="-"/>
                  <a:defRPr baseline="0">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vl9pPr>
              </a:lstStyle>
              <a:p>
                <a:pPr lvl="1"/>
                <a:r>
                  <a:rPr lang="en-US" sz="1885" dirty="0"/>
                  <a:t>BRONZE</a:t>
                </a:r>
              </a:p>
            </p:txBody>
          </p:sp>
          <p:sp>
            <p:nvSpPr>
              <p:cNvPr id="84" name="TextBox 83"/>
              <p:cNvSpPr txBox="1"/>
              <p:nvPr/>
            </p:nvSpPr>
            <p:spPr>
              <a:xfrm rot="20946639">
                <a:off x="6952086" y="5327224"/>
                <a:ext cx="1363958" cy="261264"/>
              </a:xfrm>
              <a:prstGeom prst="rect">
                <a:avLst/>
              </a:prstGeom>
              <a:noFill/>
              <a:ln w="9525">
                <a:noFill/>
                <a:miter lim="800000"/>
              </a:ln>
              <a:effectLst/>
              <a:scene3d>
                <a:camera prst="isometricOffAxis1Right">
                  <a:rot lat="1080000" lon="20039998" rev="21299999"/>
                </a:camera>
                <a:lightRig rig="threePt" dir="t"/>
              </a:scene3d>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sp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505" dirty="0">
                    <a:solidFill>
                      <a:srgbClr val="000000"/>
                    </a:solidFill>
                  </a:rPr>
                  <a:t>&gt;2.2 &amp; </a:t>
                </a:r>
                <a:r>
                  <a:rPr lang="en-GB" sz="1505" dirty="0" err="1">
                    <a:solidFill>
                      <a:srgbClr val="000000"/>
                    </a:solidFill>
                  </a:rPr>
                  <a:t>upto</a:t>
                </a:r>
                <a:r>
                  <a:rPr lang="en-GB" sz="1505" dirty="0">
                    <a:solidFill>
                      <a:srgbClr val="000000"/>
                    </a:solidFill>
                  </a:rPr>
                  <a:t> 2.5</a:t>
                </a:r>
              </a:p>
            </p:txBody>
          </p:sp>
        </p:grpSp>
        <p:grpSp>
          <p:nvGrpSpPr>
            <p:cNvPr id="85" name="Group 84"/>
            <p:cNvGrpSpPr/>
            <p:nvPr/>
          </p:nvGrpSpPr>
          <p:grpSpPr>
            <a:xfrm>
              <a:off x="1050676" y="3492704"/>
              <a:ext cx="3838090" cy="1768296"/>
              <a:chOff x="4726274" y="3370002"/>
              <a:chExt cx="4323650" cy="1992005"/>
            </a:xfrm>
          </p:grpSpPr>
          <p:sp>
            <p:nvSpPr>
              <p:cNvPr id="86" name="Freeform 85"/>
              <p:cNvSpPr/>
              <p:nvPr/>
            </p:nvSpPr>
            <p:spPr>
              <a:xfrm>
                <a:off x="4726274" y="3495324"/>
                <a:ext cx="1950092" cy="1858562"/>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1" fmla="*/ 0 w 6858000"/>
                  <a:gd name="connsiteY0-2" fmla="*/ 1257300 h 5600700"/>
                  <a:gd name="connsiteX1-3" fmla="*/ 0 w 6858000"/>
                  <a:gd name="connsiteY1-4" fmla="*/ 0 h 5600700"/>
                  <a:gd name="connsiteX2-5" fmla="*/ 6858000 w 6858000"/>
                  <a:gd name="connsiteY2-6" fmla="*/ 3810000 h 5600700"/>
                  <a:gd name="connsiteX3-7" fmla="*/ 6858000 w 6858000"/>
                  <a:gd name="connsiteY3-8" fmla="*/ 5600700 h 5600700"/>
                  <a:gd name="connsiteX0-9" fmla="*/ 0 w 7123471"/>
                  <a:gd name="connsiteY0-10" fmla="*/ 1847236 h 5600700"/>
                  <a:gd name="connsiteX1-11" fmla="*/ 265471 w 7123471"/>
                  <a:gd name="connsiteY1-12" fmla="*/ 0 h 5600700"/>
                  <a:gd name="connsiteX2-13" fmla="*/ 7123471 w 7123471"/>
                  <a:gd name="connsiteY2-14" fmla="*/ 3810000 h 5600700"/>
                  <a:gd name="connsiteX3-15" fmla="*/ 7123471 w 7123471"/>
                  <a:gd name="connsiteY3-16" fmla="*/ 5600700 h 5600700"/>
                  <a:gd name="connsiteX0-17" fmla="*/ 0 w 7123471"/>
                  <a:gd name="connsiteY0-18" fmla="*/ 1257300 h 5010764"/>
                  <a:gd name="connsiteX1-19" fmla="*/ 0 w 7123471"/>
                  <a:gd name="connsiteY1-20" fmla="*/ 0 h 5010764"/>
                  <a:gd name="connsiteX2-21" fmla="*/ 7123471 w 7123471"/>
                  <a:gd name="connsiteY2-22" fmla="*/ 3220064 h 5010764"/>
                  <a:gd name="connsiteX3-23" fmla="*/ 7123471 w 7123471"/>
                  <a:gd name="connsiteY3-24" fmla="*/ 5010764 h 5010764"/>
                  <a:gd name="connsiteX0-25" fmla="*/ 0 w 7123471"/>
                  <a:gd name="connsiteY0-26" fmla="*/ 1257300 h 5010764"/>
                  <a:gd name="connsiteX1-27" fmla="*/ 0 w 7123471"/>
                  <a:gd name="connsiteY1-28" fmla="*/ 0 h 5010764"/>
                  <a:gd name="connsiteX2-29" fmla="*/ 7123471 w 7123471"/>
                  <a:gd name="connsiteY2-30" fmla="*/ 3397044 h 5010764"/>
                  <a:gd name="connsiteX3-31" fmla="*/ 7123471 w 7123471"/>
                  <a:gd name="connsiteY3-32" fmla="*/ 5010764 h 5010764"/>
                </a:gdLst>
                <a:ahLst/>
                <a:cxnLst>
                  <a:cxn ang="0">
                    <a:pos x="connsiteX0-1" y="connsiteY0-2"/>
                  </a:cxn>
                  <a:cxn ang="0">
                    <a:pos x="connsiteX1-3" y="connsiteY1-4"/>
                  </a:cxn>
                  <a:cxn ang="0">
                    <a:pos x="connsiteX2-5" y="connsiteY2-6"/>
                  </a:cxn>
                  <a:cxn ang="0">
                    <a:pos x="connsiteX3-7" y="connsiteY3-8"/>
                  </a:cxn>
                </a:cxnLst>
                <a:rect l="l" t="t" r="r" b="b"/>
                <a:pathLst>
                  <a:path w="7123471" h="5010764">
                    <a:moveTo>
                      <a:pt x="0" y="1257300"/>
                    </a:moveTo>
                    <a:lnTo>
                      <a:pt x="0" y="0"/>
                    </a:lnTo>
                    <a:lnTo>
                      <a:pt x="7123471" y="3397044"/>
                    </a:lnTo>
                    <a:lnTo>
                      <a:pt x="7123471" y="5010764"/>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7" name="Freeform 86"/>
              <p:cNvSpPr/>
              <p:nvPr/>
            </p:nvSpPr>
            <p:spPr>
              <a:xfrm>
                <a:off x="4756446" y="3370002"/>
                <a:ext cx="2468456" cy="1356655"/>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1" fmla="*/ 1562100 w 8928100"/>
                  <a:gd name="connsiteY0-2" fmla="*/ 76200 h 4114800"/>
                  <a:gd name="connsiteX1-3" fmla="*/ 0 w 8928100"/>
                  <a:gd name="connsiteY1-4" fmla="*/ 381000 h 4114800"/>
                  <a:gd name="connsiteX2-5" fmla="*/ 6743700 w 8928100"/>
                  <a:gd name="connsiteY2-6" fmla="*/ 4114800 h 4114800"/>
                  <a:gd name="connsiteX3-7" fmla="*/ 8928100 w 8928100"/>
                  <a:gd name="connsiteY3-8" fmla="*/ 3822700 h 4114800"/>
                  <a:gd name="connsiteX4-9" fmla="*/ 1638300 w 8928100"/>
                  <a:gd name="connsiteY4-10" fmla="*/ 0 h 4114800"/>
                  <a:gd name="connsiteX0-11" fmla="*/ 1562100 w 8928100"/>
                  <a:gd name="connsiteY0-12" fmla="*/ 76200 h 4191000"/>
                  <a:gd name="connsiteX1-13" fmla="*/ 0 w 8928100"/>
                  <a:gd name="connsiteY1-14" fmla="*/ 381000 h 4191000"/>
                  <a:gd name="connsiteX2-15" fmla="*/ 6985000 w 8928100"/>
                  <a:gd name="connsiteY2-16" fmla="*/ 4191000 h 4191000"/>
                  <a:gd name="connsiteX3-17" fmla="*/ 8928100 w 8928100"/>
                  <a:gd name="connsiteY3-18" fmla="*/ 3822700 h 4191000"/>
                  <a:gd name="connsiteX4-19" fmla="*/ 1638300 w 8928100"/>
                  <a:gd name="connsiteY4-20" fmla="*/ 0 h 4191000"/>
                  <a:gd name="connsiteX0-21" fmla="*/ 1574800 w 8940800"/>
                  <a:gd name="connsiteY0-22" fmla="*/ 76200 h 4191000"/>
                  <a:gd name="connsiteX1-23" fmla="*/ 0 w 8940800"/>
                  <a:gd name="connsiteY1-24" fmla="*/ 863600 h 4191000"/>
                  <a:gd name="connsiteX2-25" fmla="*/ 6997700 w 8940800"/>
                  <a:gd name="connsiteY2-26" fmla="*/ 4191000 h 4191000"/>
                  <a:gd name="connsiteX3-27" fmla="*/ 8940800 w 8940800"/>
                  <a:gd name="connsiteY3-28" fmla="*/ 3822700 h 4191000"/>
                  <a:gd name="connsiteX4-29" fmla="*/ 1651000 w 8940800"/>
                  <a:gd name="connsiteY4-30" fmla="*/ 0 h 4191000"/>
                  <a:gd name="connsiteX0-31" fmla="*/ 0 w 8940800"/>
                  <a:gd name="connsiteY0-32" fmla="*/ 863600 h 4191000"/>
                  <a:gd name="connsiteX1-33" fmla="*/ 6997700 w 8940800"/>
                  <a:gd name="connsiteY1-34" fmla="*/ 4191000 h 4191000"/>
                  <a:gd name="connsiteX2-35" fmla="*/ 8940800 w 8940800"/>
                  <a:gd name="connsiteY2-36" fmla="*/ 3822700 h 4191000"/>
                  <a:gd name="connsiteX3-37" fmla="*/ 1651000 w 8940800"/>
                  <a:gd name="connsiteY3-38" fmla="*/ 0 h 4191000"/>
                  <a:gd name="connsiteX0-39" fmla="*/ 0 w 8940800"/>
                  <a:gd name="connsiteY0-40" fmla="*/ 0 h 3327400"/>
                  <a:gd name="connsiteX1-41" fmla="*/ 6997700 w 8940800"/>
                  <a:gd name="connsiteY1-42" fmla="*/ 3327400 h 3327400"/>
                  <a:gd name="connsiteX2-43" fmla="*/ 8940800 w 8940800"/>
                  <a:gd name="connsiteY2-44" fmla="*/ 2959100 h 3327400"/>
                  <a:gd name="connsiteX3-45" fmla="*/ 2057400 w 8940800"/>
                  <a:gd name="connsiteY3-46" fmla="*/ 241300 h 3327400"/>
                  <a:gd name="connsiteX0-47" fmla="*/ 0 w 8940800"/>
                  <a:gd name="connsiteY0-48" fmla="*/ 368300 h 3695700"/>
                  <a:gd name="connsiteX1-49" fmla="*/ 6997700 w 8940800"/>
                  <a:gd name="connsiteY1-50" fmla="*/ 3695700 h 3695700"/>
                  <a:gd name="connsiteX2-51" fmla="*/ 8940800 w 8940800"/>
                  <a:gd name="connsiteY2-52" fmla="*/ 3327400 h 3695700"/>
                  <a:gd name="connsiteX3-53" fmla="*/ 1714500 w 8940800"/>
                  <a:gd name="connsiteY3-54" fmla="*/ 0 h 3695700"/>
                  <a:gd name="connsiteX0-55" fmla="*/ 0 w 8940800"/>
                  <a:gd name="connsiteY0-56" fmla="*/ 0 h 3327400"/>
                  <a:gd name="connsiteX1-57" fmla="*/ 6997700 w 8940800"/>
                  <a:gd name="connsiteY1-58" fmla="*/ 3327400 h 3327400"/>
                  <a:gd name="connsiteX2-59" fmla="*/ 8940800 w 8940800"/>
                  <a:gd name="connsiteY2-60" fmla="*/ 2959100 h 3327400"/>
                  <a:gd name="connsiteX3-61" fmla="*/ 1752600 w 8940800"/>
                  <a:gd name="connsiteY3-62" fmla="*/ 76200 h 3327400"/>
                  <a:gd name="connsiteX0-63" fmla="*/ 0 w 8940800"/>
                  <a:gd name="connsiteY0-64" fmla="*/ 355600 h 3683000"/>
                  <a:gd name="connsiteX1-65" fmla="*/ 6997700 w 8940800"/>
                  <a:gd name="connsiteY1-66" fmla="*/ 3683000 h 3683000"/>
                  <a:gd name="connsiteX2-67" fmla="*/ 8940800 w 8940800"/>
                  <a:gd name="connsiteY2-68" fmla="*/ 3314700 h 3683000"/>
                  <a:gd name="connsiteX3-69" fmla="*/ 1549400 w 8940800"/>
                  <a:gd name="connsiteY3-70" fmla="*/ 0 h 3683000"/>
                  <a:gd name="connsiteX0-71" fmla="*/ 0 w 9017000"/>
                  <a:gd name="connsiteY0-72" fmla="*/ 304800 h 3683000"/>
                  <a:gd name="connsiteX1-73" fmla="*/ 7073900 w 9017000"/>
                  <a:gd name="connsiteY1-74" fmla="*/ 3683000 h 3683000"/>
                  <a:gd name="connsiteX2-75" fmla="*/ 9017000 w 9017000"/>
                  <a:gd name="connsiteY2-76" fmla="*/ 3314700 h 3683000"/>
                  <a:gd name="connsiteX3-77" fmla="*/ 1625600 w 9017000"/>
                  <a:gd name="connsiteY3-78" fmla="*/ 0 h 3683000"/>
                  <a:gd name="connsiteX0-79" fmla="*/ 0 w 9017000"/>
                  <a:gd name="connsiteY0-80" fmla="*/ 215900 h 3594100"/>
                  <a:gd name="connsiteX1-81" fmla="*/ 7073900 w 9017000"/>
                  <a:gd name="connsiteY1-82" fmla="*/ 3594100 h 3594100"/>
                  <a:gd name="connsiteX2-83" fmla="*/ 9017000 w 9017000"/>
                  <a:gd name="connsiteY2-84" fmla="*/ 3225800 h 3594100"/>
                  <a:gd name="connsiteX3-85" fmla="*/ 1727200 w 9017000"/>
                  <a:gd name="connsiteY3-86" fmla="*/ 0 h 3594100"/>
                  <a:gd name="connsiteX0-87" fmla="*/ 0 w 9017000"/>
                  <a:gd name="connsiteY0-88" fmla="*/ 279400 h 3657600"/>
                  <a:gd name="connsiteX1-89" fmla="*/ 7073900 w 9017000"/>
                  <a:gd name="connsiteY1-90" fmla="*/ 3657600 h 3657600"/>
                  <a:gd name="connsiteX2-91" fmla="*/ 9017000 w 9017000"/>
                  <a:gd name="connsiteY2-92" fmla="*/ 3289300 h 3657600"/>
                  <a:gd name="connsiteX3-93" fmla="*/ 1625600 w 9017000"/>
                  <a:gd name="connsiteY3-94" fmla="*/ 0 h 3657600"/>
                </a:gdLst>
                <a:ahLst/>
                <a:cxnLst>
                  <a:cxn ang="0">
                    <a:pos x="connsiteX0-1" y="connsiteY0-2"/>
                  </a:cxn>
                  <a:cxn ang="0">
                    <a:pos x="connsiteX1-3" y="connsiteY1-4"/>
                  </a:cxn>
                  <a:cxn ang="0">
                    <a:pos x="connsiteX2-5" y="connsiteY2-6"/>
                  </a:cxn>
                  <a:cxn ang="0">
                    <a:pos x="connsiteX3-7" y="connsiteY3-8"/>
                  </a:cxn>
                </a:cxnLst>
                <a:rect l="l" t="t" r="r" b="b"/>
                <a:pathLst>
                  <a:path w="9017000" h="3657600">
                    <a:moveTo>
                      <a:pt x="0" y="279400"/>
                    </a:moveTo>
                    <a:lnTo>
                      <a:pt x="7073900" y="3657600"/>
                    </a:lnTo>
                    <a:lnTo>
                      <a:pt x="9017000" y="3289300"/>
                    </a:lnTo>
                    <a:lnTo>
                      <a:pt x="1625600" y="0"/>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8" name="Freeform 87"/>
              <p:cNvSpPr/>
              <p:nvPr/>
            </p:nvSpPr>
            <p:spPr>
              <a:xfrm>
                <a:off x="6703448" y="4162148"/>
                <a:ext cx="2346476" cy="1199859"/>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1" fmla="*/ 0 w 10885480"/>
                  <a:gd name="connsiteY0-2" fmla="*/ 3628572 h 3742872"/>
                  <a:gd name="connsiteX1-3" fmla="*/ 0 w 10885480"/>
                  <a:gd name="connsiteY1-4" fmla="*/ 1952172 h 3742872"/>
                  <a:gd name="connsiteX2-5" fmla="*/ 10885480 w 10885480"/>
                  <a:gd name="connsiteY2-6" fmla="*/ 0 h 3742872"/>
                  <a:gd name="connsiteX3-7" fmla="*/ 10858500 w 10885480"/>
                  <a:gd name="connsiteY3-8" fmla="*/ 1571172 h 3742872"/>
                  <a:gd name="connsiteX4-9" fmla="*/ 0 w 10885480"/>
                  <a:gd name="connsiteY4-10" fmla="*/ 3742872 h 3742872"/>
                  <a:gd name="connsiteX0-11" fmla="*/ 0 w 10902720"/>
                  <a:gd name="connsiteY0-12" fmla="*/ 3628572 h 3742872"/>
                  <a:gd name="connsiteX1-13" fmla="*/ 0 w 10902720"/>
                  <a:gd name="connsiteY1-14" fmla="*/ 1952172 h 3742872"/>
                  <a:gd name="connsiteX2-15" fmla="*/ 10885480 w 10902720"/>
                  <a:gd name="connsiteY2-16" fmla="*/ 0 h 3742872"/>
                  <a:gd name="connsiteX3-17" fmla="*/ 10902720 w 10902720"/>
                  <a:gd name="connsiteY3-18" fmla="*/ 1556658 h 3742872"/>
                  <a:gd name="connsiteX4-19" fmla="*/ 0 w 10902720"/>
                  <a:gd name="connsiteY4-20" fmla="*/ 3742872 h 3742872"/>
                  <a:gd name="connsiteX0-21" fmla="*/ 111909 w 11014629"/>
                  <a:gd name="connsiteY0-22" fmla="*/ 3628572 h 3742872"/>
                  <a:gd name="connsiteX1-23" fmla="*/ 0 w 11014629"/>
                  <a:gd name="connsiteY1-24" fmla="*/ 1603829 h 3742872"/>
                  <a:gd name="connsiteX2-25" fmla="*/ 10997389 w 11014629"/>
                  <a:gd name="connsiteY2-26" fmla="*/ 0 h 3742872"/>
                  <a:gd name="connsiteX3-27" fmla="*/ 11014629 w 11014629"/>
                  <a:gd name="connsiteY3-28" fmla="*/ 1556658 h 3742872"/>
                  <a:gd name="connsiteX4-29" fmla="*/ 111909 w 11014629"/>
                  <a:gd name="connsiteY4-30" fmla="*/ 3742872 h 3742872"/>
                  <a:gd name="connsiteX0-31" fmla="*/ 0 w 11014629"/>
                  <a:gd name="connsiteY0-32" fmla="*/ 1603829 h 3742872"/>
                  <a:gd name="connsiteX1-33" fmla="*/ 10997389 w 11014629"/>
                  <a:gd name="connsiteY1-34" fmla="*/ 0 h 3742872"/>
                  <a:gd name="connsiteX2-35" fmla="*/ 11014629 w 11014629"/>
                  <a:gd name="connsiteY2-36" fmla="*/ 1556658 h 3742872"/>
                  <a:gd name="connsiteX3-37" fmla="*/ 111909 w 11014629"/>
                  <a:gd name="connsiteY3-38" fmla="*/ 3742872 h 3742872"/>
                  <a:gd name="connsiteX0-39" fmla="*/ 37303 w 11051932"/>
                  <a:gd name="connsiteY0-40" fmla="*/ 1603829 h 3191329"/>
                  <a:gd name="connsiteX1-41" fmla="*/ 11034692 w 11051932"/>
                  <a:gd name="connsiteY1-42" fmla="*/ 0 h 3191329"/>
                  <a:gd name="connsiteX2-43" fmla="*/ 11051932 w 11051932"/>
                  <a:gd name="connsiteY2-44" fmla="*/ 1556658 h 3191329"/>
                  <a:gd name="connsiteX3-45" fmla="*/ 0 w 11051932"/>
                  <a:gd name="connsiteY3-46" fmla="*/ 3191329 h 3191329"/>
                  <a:gd name="connsiteX0-47" fmla="*/ 0 w 11014629"/>
                  <a:gd name="connsiteY0-48" fmla="*/ 1603829 h 3234872"/>
                  <a:gd name="connsiteX1-49" fmla="*/ 10997389 w 11014629"/>
                  <a:gd name="connsiteY1-50" fmla="*/ 0 h 3234872"/>
                  <a:gd name="connsiteX2-51" fmla="*/ 11014629 w 11014629"/>
                  <a:gd name="connsiteY2-52" fmla="*/ 1556658 h 3234872"/>
                  <a:gd name="connsiteX3-53" fmla="*/ 0 w 11014629"/>
                  <a:gd name="connsiteY3-54" fmla="*/ 3234872 h 3234872"/>
                </a:gdLst>
                <a:ahLst/>
                <a:cxnLst>
                  <a:cxn ang="0">
                    <a:pos x="connsiteX0-1" y="connsiteY0-2"/>
                  </a:cxn>
                  <a:cxn ang="0">
                    <a:pos x="connsiteX1-3" y="connsiteY1-4"/>
                  </a:cxn>
                  <a:cxn ang="0">
                    <a:pos x="connsiteX2-5" y="connsiteY2-6"/>
                  </a:cxn>
                  <a:cxn ang="0">
                    <a:pos x="connsiteX3-7" y="connsiteY3-8"/>
                  </a:cxn>
                </a:cxnLst>
                <a:rect l="l" t="t" r="r" b="b"/>
                <a:pathLst>
                  <a:path w="11014629" h="3234872">
                    <a:moveTo>
                      <a:pt x="0" y="1603829"/>
                    </a:moveTo>
                    <a:lnTo>
                      <a:pt x="10997389" y="0"/>
                    </a:lnTo>
                    <a:lnTo>
                      <a:pt x="11014629" y="1556658"/>
                    </a:lnTo>
                    <a:lnTo>
                      <a:pt x="0" y="3234872"/>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89" name="Rectangle 30720"/>
              <p:cNvSpPr txBox="1"/>
              <p:nvPr/>
            </p:nvSpPr>
            <p:spPr>
              <a:xfrm>
                <a:off x="5159108" y="4199186"/>
                <a:ext cx="936590" cy="312842"/>
              </a:xfrm>
              <a:prstGeom prst="rect">
                <a:avLst/>
              </a:prstGeom>
              <a:noFill/>
              <a:ln w="9525">
                <a:noFill/>
                <a:miter lim="800000"/>
              </a:ln>
              <a:effectLst/>
              <a:scene3d>
                <a:camera prst="isometricOffAxis2Left">
                  <a:rot lat="429657" lon="19878083" rev="19456841"/>
                </a:camera>
                <a:lightRig rig="threePt" dir="t"/>
              </a:scene3d>
            </p:spPr>
            <p:txBody>
              <a:bodyPr vert="horz" wrap="none" lIns="211477" tIns="211477" rIns="211477" bIns="211477" numCol="1" anchor="ctr" anchorCtr="0" compatLnSpc="1">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905" lvl="1" indent="0" defTabSz="895350" fontAlgn="base">
                  <a:spcBef>
                    <a:spcPct val="0"/>
                  </a:spcBef>
                  <a:spcAft>
                    <a:spcPct val="0"/>
                  </a:spcAft>
                  <a:buClr>
                    <a:srgbClr val="002960"/>
                  </a:buClr>
                  <a:buSzPct val="125000"/>
                  <a:buFont typeface="Arial" panose="020B0604020202020204" pitchFamily="34" charset="0"/>
                  <a:buNone/>
                  <a:defRPr sz="1400" b="1" baseline="0">
                    <a:solidFill>
                      <a:srgbClr val="000000"/>
                    </a:solidFill>
                    <a:ea typeface="Arial Unicode MS"/>
                    <a:cs typeface="Arial Unicode MS"/>
                  </a:defRPr>
                </a:lvl2pPr>
                <a:lvl3pPr marL="457200" lvl="2" indent="-26225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3pPr>
                <a:lvl4pPr marL="614680" lvl="3" indent="-15557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4pPr>
                <a:lvl5pPr marL="749935" lvl="4" indent="-130175" defTabSz="895350">
                  <a:buClr>
                    <a:schemeClr val="tx2"/>
                  </a:buClr>
                  <a:buSzPct val="89000"/>
                  <a:buFont typeface="Arial" panose="020B0604020202020204" pitchFamily="34" charset="0"/>
                  <a:buChar char="-"/>
                  <a:defRPr baseline="0">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vl9pPr>
              </a:lstStyle>
              <a:p>
                <a:pPr lvl="1"/>
                <a:r>
                  <a:rPr lang="en-US" sz="1885" dirty="0"/>
                  <a:t>SILVER</a:t>
                </a:r>
              </a:p>
            </p:txBody>
          </p:sp>
          <p:sp>
            <p:nvSpPr>
              <p:cNvPr id="90" name="TextBox 89"/>
              <p:cNvSpPr txBox="1"/>
              <p:nvPr/>
            </p:nvSpPr>
            <p:spPr>
              <a:xfrm rot="20877508">
                <a:off x="7223970" y="4598977"/>
                <a:ext cx="1363958" cy="261264"/>
              </a:xfrm>
              <a:prstGeom prst="rect">
                <a:avLst/>
              </a:prstGeom>
              <a:noFill/>
              <a:ln w="9525">
                <a:noFill/>
                <a:miter lim="800000"/>
              </a:ln>
              <a:effectLst/>
              <a:scene3d>
                <a:camera prst="isometricOffAxis1Right">
                  <a:rot lat="1080000" lon="20039998" rev="21299999"/>
                </a:camera>
                <a:lightRig rig="threePt" dir="t"/>
              </a:scene3d>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sp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505">
                    <a:solidFill>
                      <a:srgbClr val="000000"/>
                    </a:solidFill>
                  </a:rPr>
                  <a:t>&gt;2.5 </a:t>
                </a:r>
                <a:r>
                  <a:rPr lang="en-GB" sz="1505" dirty="0">
                    <a:solidFill>
                      <a:srgbClr val="000000"/>
                    </a:solidFill>
                  </a:rPr>
                  <a:t>&amp; </a:t>
                </a:r>
                <a:r>
                  <a:rPr lang="en-GB" sz="1505" dirty="0" err="1">
                    <a:solidFill>
                      <a:srgbClr val="000000"/>
                    </a:solidFill>
                  </a:rPr>
                  <a:t>upto</a:t>
                </a:r>
                <a:r>
                  <a:rPr lang="en-GB" sz="1505" dirty="0">
                    <a:solidFill>
                      <a:srgbClr val="000000"/>
                    </a:solidFill>
                  </a:rPr>
                  <a:t> 3.0</a:t>
                </a:r>
              </a:p>
            </p:txBody>
          </p:sp>
        </p:grpSp>
        <p:grpSp>
          <p:nvGrpSpPr>
            <p:cNvPr id="91" name="Group 90"/>
            <p:cNvGrpSpPr/>
            <p:nvPr/>
          </p:nvGrpSpPr>
          <p:grpSpPr>
            <a:xfrm>
              <a:off x="1493067" y="2918702"/>
              <a:ext cx="3380453" cy="1634648"/>
              <a:chOff x="5224633" y="2723384"/>
              <a:chExt cx="3808118" cy="1841449"/>
            </a:xfrm>
          </p:grpSpPr>
          <p:sp>
            <p:nvSpPr>
              <p:cNvPr id="92" name="Freeform 91"/>
              <p:cNvSpPr/>
              <p:nvPr/>
            </p:nvSpPr>
            <p:spPr>
              <a:xfrm>
                <a:off x="7283398" y="3502759"/>
                <a:ext cx="1749353" cy="1062074"/>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1" fmla="*/ 0 w 10885480"/>
                  <a:gd name="connsiteY0-2" fmla="*/ 3628572 h 3742872"/>
                  <a:gd name="connsiteX1-3" fmla="*/ 0 w 10885480"/>
                  <a:gd name="connsiteY1-4" fmla="*/ 1952172 h 3742872"/>
                  <a:gd name="connsiteX2-5" fmla="*/ 10885480 w 10885480"/>
                  <a:gd name="connsiteY2-6" fmla="*/ 0 h 3742872"/>
                  <a:gd name="connsiteX3-7" fmla="*/ 10858500 w 10885480"/>
                  <a:gd name="connsiteY3-8" fmla="*/ 1571172 h 3742872"/>
                  <a:gd name="connsiteX4-9" fmla="*/ 0 w 10885480"/>
                  <a:gd name="connsiteY4-10" fmla="*/ 3742872 h 3742872"/>
                  <a:gd name="connsiteX0-11" fmla="*/ 0 w 10902720"/>
                  <a:gd name="connsiteY0-12" fmla="*/ 3628572 h 3742872"/>
                  <a:gd name="connsiteX1-13" fmla="*/ 0 w 10902720"/>
                  <a:gd name="connsiteY1-14" fmla="*/ 1952172 h 3742872"/>
                  <a:gd name="connsiteX2-15" fmla="*/ 10885480 w 10902720"/>
                  <a:gd name="connsiteY2-16" fmla="*/ 0 h 3742872"/>
                  <a:gd name="connsiteX3-17" fmla="*/ 10902720 w 10902720"/>
                  <a:gd name="connsiteY3-18" fmla="*/ 1556658 h 3742872"/>
                  <a:gd name="connsiteX4-19" fmla="*/ 0 w 10902720"/>
                  <a:gd name="connsiteY4-20" fmla="*/ 3742872 h 3742872"/>
                  <a:gd name="connsiteX0-21" fmla="*/ 111909 w 11014629"/>
                  <a:gd name="connsiteY0-22" fmla="*/ 3628572 h 3742872"/>
                  <a:gd name="connsiteX1-23" fmla="*/ 0 w 11014629"/>
                  <a:gd name="connsiteY1-24" fmla="*/ 1603829 h 3742872"/>
                  <a:gd name="connsiteX2-25" fmla="*/ 10997389 w 11014629"/>
                  <a:gd name="connsiteY2-26" fmla="*/ 0 h 3742872"/>
                  <a:gd name="connsiteX3-27" fmla="*/ 11014629 w 11014629"/>
                  <a:gd name="connsiteY3-28" fmla="*/ 1556658 h 3742872"/>
                  <a:gd name="connsiteX4-29" fmla="*/ 111909 w 11014629"/>
                  <a:gd name="connsiteY4-30" fmla="*/ 3742872 h 3742872"/>
                  <a:gd name="connsiteX0-31" fmla="*/ 0 w 11014629"/>
                  <a:gd name="connsiteY0-32" fmla="*/ 1603829 h 3742872"/>
                  <a:gd name="connsiteX1-33" fmla="*/ 10997389 w 11014629"/>
                  <a:gd name="connsiteY1-34" fmla="*/ 0 h 3742872"/>
                  <a:gd name="connsiteX2-35" fmla="*/ 11014629 w 11014629"/>
                  <a:gd name="connsiteY2-36" fmla="*/ 1556658 h 3742872"/>
                  <a:gd name="connsiteX3-37" fmla="*/ 111909 w 11014629"/>
                  <a:gd name="connsiteY3-38" fmla="*/ 3742872 h 3742872"/>
                  <a:gd name="connsiteX0-39" fmla="*/ 37303 w 11051932"/>
                  <a:gd name="connsiteY0-40" fmla="*/ 1603829 h 3191329"/>
                  <a:gd name="connsiteX1-41" fmla="*/ 11034692 w 11051932"/>
                  <a:gd name="connsiteY1-42" fmla="*/ 0 h 3191329"/>
                  <a:gd name="connsiteX2-43" fmla="*/ 11051932 w 11051932"/>
                  <a:gd name="connsiteY2-44" fmla="*/ 1556658 h 3191329"/>
                  <a:gd name="connsiteX3-45" fmla="*/ 0 w 11051932"/>
                  <a:gd name="connsiteY3-46" fmla="*/ 3191329 h 3191329"/>
                  <a:gd name="connsiteX0-47" fmla="*/ 0 w 11014629"/>
                  <a:gd name="connsiteY0-48" fmla="*/ 1603829 h 3234872"/>
                  <a:gd name="connsiteX1-49" fmla="*/ 10997389 w 11014629"/>
                  <a:gd name="connsiteY1-50" fmla="*/ 0 h 3234872"/>
                  <a:gd name="connsiteX2-51" fmla="*/ 11014629 w 11014629"/>
                  <a:gd name="connsiteY2-52" fmla="*/ 1556658 h 3234872"/>
                  <a:gd name="connsiteX3-53" fmla="*/ 0 w 11014629"/>
                  <a:gd name="connsiteY3-54" fmla="*/ 3234872 h 3234872"/>
                  <a:gd name="connsiteX0-55" fmla="*/ 2802964 w 11014629"/>
                  <a:gd name="connsiteY0-56" fmla="*/ 1156154 h 3234872"/>
                  <a:gd name="connsiteX1-57" fmla="*/ 10997389 w 11014629"/>
                  <a:gd name="connsiteY1-58" fmla="*/ 0 h 3234872"/>
                  <a:gd name="connsiteX2-59" fmla="*/ 11014629 w 11014629"/>
                  <a:gd name="connsiteY2-60" fmla="*/ 1556658 h 3234872"/>
                  <a:gd name="connsiteX3-61" fmla="*/ 0 w 11014629"/>
                  <a:gd name="connsiteY3-62" fmla="*/ 3234872 h 3234872"/>
                  <a:gd name="connsiteX0-63" fmla="*/ 0 w 8211665"/>
                  <a:gd name="connsiteY0-64" fmla="*/ 1156154 h 2501447"/>
                  <a:gd name="connsiteX1-65" fmla="*/ 8194425 w 8211665"/>
                  <a:gd name="connsiteY1-66" fmla="*/ 0 h 2501447"/>
                  <a:gd name="connsiteX2-67" fmla="*/ 8211665 w 8211665"/>
                  <a:gd name="connsiteY2-68" fmla="*/ 1556658 h 2501447"/>
                  <a:gd name="connsiteX3-69" fmla="*/ 563041 w 8211665"/>
                  <a:gd name="connsiteY3-70" fmla="*/ 2501447 h 2501447"/>
                  <a:gd name="connsiteX0-71" fmla="*/ 24480 w 8236145"/>
                  <a:gd name="connsiteY0-72" fmla="*/ 1156154 h 2872922"/>
                  <a:gd name="connsiteX1-73" fmla="*/ 8218905 w 8236145"/>
                  <a:gd name="connsiteY1-74" fmla="*/ 0 h 2872922"/>
                  <a:gd name="connsiteX2-75" fmla="*/ 8236145 w 8236145"/>
                  <a:gd name="connsiteY2-76" fmla="*/ 1556658 h 2872922"/>
                  <a:gd name="connsiteX3-77" fmla="*/ 0 w 8236145"/>
                  <a:gd name="connsiteY3-78" fmla="*/ 2872922 h 2872922"/>
                  <a:gd name="connsiteX0-79" fmla="*/ 24480 w 8236145"/>
                  <a:gd name="connsiteY0-80" fmla="*/ 1146629 h 2872922"/>
                  <a:gd name="connsiteX1-81" fmla="*/ 8218905 w 8236145"/>
                  <a:gd name="connsiteY1-82" fmla="*/ 0 h 2872922"/>
                  <a:gd name="connsiteX2-83" fmla="*/ 8236145 w 8236145"/>
                  <a:gd name="connsiteY2-84" fmla="*/ 1556658 h 2872922"/>
                  <a:gd name="connsiteX3-85" fmla="*/ 0 w 8236145"/>
                  <a:gd name="connsiteY3-86" fmla="*/ 2872922 h 2872922"/>
                  <a:gd name="connsiteX0-87" fmla="*/ 24480 w 8236145"/>
                  <a:gd name="connsiteY0-88" fmla="*/ 1165679 h 2891972"/>
                  <a:gd name="connsiteX1-89" fmla="*/ 8182185 w 8236145"/>
                  <a:gd name="connsiteY1-90" fmla="*/ 0 h 2891972"/>
                  <a:gd name="connsiteX2-91" fmla="*/ 8236145 w 8236145"/>
                  <a:gd name="connsiteY2-92" fmla="*/ 1575708 h 2891972"/>
                  <a:gd name="connsiteX3-93" fmla="*/ 0 w 8236145"/>
                  <a:gd name="connsiteY3-94" fmla="*/ 2891972 h 2891972"/>
                  <a:gd name="connsiteX0-95" fmla="*/ 24480 w 8260625"/>
                  <a:gd name="connsiteY0-96" fmla="*/ 1165679 h 2891972"/>
                  <a:gd name="connsiteX1-97" fmla="*/ 8182185 w 8260625"/>
                  <a:gd name="connsiteY1-98" fmla="*/ 0 h 2891972"/>
                  <a:gd name="connsiteX2-99" fmla="*/ 8260625 w 8260625"/>
                  <a:gd name="connsiteY2-100" fmla="*/ 1718583 h 2891972"/>
                  <a:gd name="connsiteX3-101" fmla="*/ 0 w 8260625"/>
                  <a:gd name="connsiteY3-102" fmla="*/ 2891972 h 2891972"/>
                  <a:gd name="connsiteX0-103" fmla="*/ 24480 w 8260625"/>
                  <a:gd name="connsiteY0-104" fmla="*/ 1165679 h 2787197"/>
                  <a:gd name="connsiteX1-105" fmla="*/ 8182185 w 8260625"/>
                  <a:gd name="connsiteY1-106" fmla="*/ 0 h 2787197"/>
                  <a:gd name="connsiteX2-107" fmla="*/ 8260625 w 8260625"/>
                  <a:gd name="connsiteY2-108" fmla="*/ 1718583 h 2787197"/>
                  <a:gd name="connsiteX3-109" fmla="*/ 0 w 8260625"/>
                  <a:gd name="connsiteY3-110" fmla="*/ 2787197 h 2787197"/>
                  <a:gd name="connsiteX0-111" fmla="*/ 0 w 8236145"/>
                  <a:gd name="connsiteY0-112" fmla="*/ 1165679 h 2863397"/>
                  <a:gd name="connsiteX1-113" fmla="*/ 8157705 w 8236145"/>
                  <a:gd name="connsiteY1-114" fmla="*/ 0 h 2863397"/>
                  <a:gd name="connsiteX2-115" fmla="*/ 8236145 w 8236145"/>
                  <a:gd name="connsiteY2-116" fmla="*/ 1718583 h 2863397"/>
                  <a:gd name="connsiteX3-117" fmla="*/ 0 w 8236145"/>
                  <a:gd name="connsiteY3-118" fmla="*/ 2863397 h 2863397"/>
                  <a:gd name="connsiteX0-119" fmla="*/ 0 w 8236145"/>
                  <a:gd name="connsiteY0-120" fmla="*/ 1165679 h 2863397"/>
                  <a:gd name="connsiteX1-121" fmla="*/ 8157705 w 8236145"/>
                  <a:gd name="connsiteY1-122" fmla="*/ 0 h 2863397"/>
                  <a:gd name="connsiteX2-123" fmla="*/ 8236145 w 8236145"/>
                  <a:gd name="connsiteY2-124" fmla="*/ 1528083 h 2863397"/>
                  <a:gd name="connsiteX3-125" fmla="*/ 0 w 8236145"/>
                  <a:gd name="connsiteY3-126" fmla="*/ 2863397 h 2863397"/>
                  <a:gd name="connsiteX0-127" fmla="*/ 0 w 8211665"/>
                  <a:gd name="connsiteY0-128" fmla="*/ 1165679 h 2863397"/>
                  <a:gd name="connsiteX1-129" fmla="*/ 8157705 w 8211665"/>
                  <a:gd name="connsiteY1-130" fmla="*/ 0 h 2863397"/>
                  <a:gd name="connsiteX2-131" fmla="*/ 8211665 w 8211665"/>
                  <a:gd name="connsiteY2-132" fmla="*/ 1699533 h 2863397"/>
                  <a:gd name="connsiteX3-133" fmla="*/ 0 w 8211665"/>
                  <a:gd name="connsiteY3-134" fmla="*/ 2863397 h 2863397"/>
                </a:gdLst>
                <a:ahLst/>
                <a:cxnLst>
                  <a:cxn ang="0">
                    <a:pos x="connsiteX0-1" y="connsiteY0-2"/>
                  </a:cxn>
                  <a:cxn ang="0">
                    <a:pos x="connsiteX1-3" y="connsiteY1-4"/>
                  </a:cxn>
                  <a:cxn ang="0">
                    <a:pos x="connsiteX2-5" y="connsiteY2-6"/>
                  </a:cxn>
                  <a:cxn ang="0">
                    <a:pos x="connsiteX3-7" y="connsiteY3-8"/>
                  </a:cxn>
                </a:cxnLst>
                <a:rect l="l" t="t" r="r" b="b"/>
                <a:pathLst>
                  <a:path w="8211665" h="2863397">
                    <a:moveTo>
                      <a:pt x="0" y="1165679"/>
                    </a:moveTo>
                    <a:lnTo>
                      <a:pt x="8157705" y="0"/>
                    </a:lnTo>
                    <a:lnTo>
                      <a:pt x="8211665" y="1699533"/>
                    </a:lnTo>
                    <a:lnTo>
                      <a:pt x="0" y="2863397"/>
                    </a:lnTo>
                  </a:path>
                </a:pathLst>
              </a:custGeom>
              <a:gradFill flip="none" rotWithShape="1">
                <a:gsLst>
                  <a:gs pos="0">
                    <a:schemeClr val="accent1">
                      <a:lumMod val="5000"/>
                      <a:lumOff val="95000"/>
                    </a:schemeClr>
                  </a:gs>
                  <a:gs pos="53000">
                    <a:schemeClr val="accent1">
                      <a:lumMod val="75000"/>
                    </a:schemeClr>
                  </a:gs>
                  <a:gs pos="0">
                    <a:schemeClr val="accent1">
                      <a:lumMod val="50000"/>
                    </a:schemeClr>
                  </a:gs>
                  <a:gs pos="100000">
                    <a:schemeClr val="accent1">
                      <a:lumMod val="5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grpSp>
            <p:nvGrpSpPr>
              <p:cNvPr id="93" name="Group 92"/>
              <p:cNvGrpSpPr/>
              <p:nvPr/>
            </p:nvGrpSpPr>
            <p:grpSpPr>
              <a:xfrm>
                <a:off x="5224633" y="2723384"/>
                <a:ext cx="3642146" cy="1841064"/>
                <a:chOff x="5224633" y="2723384"/>
                <a:chExt cx="3642146" cy="1841064"/>
              </a:xfrm>
            </p:grpSpPr>
            <p:sp>
              <p:nvSpPr>
                <p:cNvPr id="94" name="Freeform 93"/>
                <p:cNvSpPr/>
                <p:nvPr/>
              </p:nvSpPr>
              <p:spPr>
                <a:xfrm>
                  <a:off x="5224633" y="2862008"/>
                  <a:ext cx="2029559" cy="1702440"/>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1" fmla="*/ 0 w 6858000"/>
                    <a:gd name="connsiteY0-2" fmla="*/ 1257300 h 5600700"/>
                    <a:gd name="connsiteX1-3" fmla="*/ 0 w 6858000"/>
                    <a:gd name="connsiteY1-4" fmla="*/ 0 h 5600700"/>
                    <a:gd name="connsiteX2-5" fmla="*/ 6858000 w 6858000"/>
                    <a:gd name="connsiteY2-6" fmla="*/ 3810000 h 5600700"/>
                    <a:gd name="connsiteX3-7" fmla="*/ 6858000 w 6858000"/>
                    <a:gd name="connsiteY3-8" fmla="*/ 5600700 h 5600700"/>
                    <a:gd name="connsiteX0-9" fmla="*/ 0 w 7123471"/>
                    <a:gd name="connsiteY0-10" fmla="*/ 1847236 h 5600700"/>
                    <a:gd name="connsiteX1-11" fmla="*/ 265471 w 7123471"/>
                    <a:gd name="connsiteY1-12" fmla="*/ 0 h 5600700"/>
                    <a:gd name="connsiteX2-13" fmla="*/ 7123471 w 7123471"/>
                    <a:gd name="connsiteY2-14" fmla="*/ 3810000 h 5600700"/>
                    <a:gd name="connsiteX3-15" fmla="*/ 7123471 w 7123471"/>
                    <a:gd name="connsiteY3-16" fmla="*/ 5600700 h 5600700"/>
                    <a:gd name="connsiteX0-17" fmla="*/ 0 w 7123471"/>
                    <a:gd name="connsiteY0-18" fmla="*/ 1257300 h 5010764"/>
                    <a:gd name="connsiteX1-19" fmla="*/ 0 w 7123471"/>
                    <a:gd name="connsiteY1-20" fmla="*/ 0 h 5010764"/>
                    <a:gd name="connsiteX2-21" fmla="*/ 7123471 w 7123471"/>
                    <a:gd name="connsiteY2-22" fmla="*/ 3220064 h 5010764"/>
                    <a:gd name="connsiteX3-23" fmla="*/ 7123471 w 7123471"/>
                    <a:gd name="connsiteY3-24" fmla="*/ 5010764 h 5010764"/>
                    <a:gd name="connsiteX0-25" fmla="*/ 0 w 7123471"/>
                    <a:gd name="connsiteY0-26" fmla="*/ 1257300 h 5010764"/>
                    <a:gd name="connsiteX1-27" fmla="*/ 0 w 7123471"/>
                    <a:gd name="connsiteY1-28" fmla="*/ 0 h 5010764"/>
                    <a:gd name="connsiteX2-29" fmla="*/ 7123471 w 7123471"/>
                    <a:gd name="connsiteY2-30" fmla="*/ 3397044 h 5010764"/>
                    <a:gd name="connsiteX3-31" fmla="*/ 7123471 w 7123471"/>
                    <a:gd name="connsiteY3-32" fmla="*/ 5010764 h 5010764"/>
                    <a:gd name="connsiteX0-33" fmla="*/ 0 w 7428271"/>
                    <a:gd name="connsiteY0-34" fmla="*/ 1736272 h 5010764"/>
                    <a:gd name="connsiteX1-35" fmla="*/ 304800 w 7428271"/>
                    <a:gd name="connsiteY1-36" fmla="*/ 0 h 5010764"/>
                    <a:gd name="connsiteX2-37" fmla="*/ 7428271 w 7428271"/>
                    <a:gd name="connsiteY2-38" fmla="*/ 3397044 h 5010764"/>
                    <a:gd name="connsiteX3-39" fmla="*/ 7428271 w 7428271"/>
                    <a:gd name="connsiteY3-40" fmla="*/ 5010764 h 5010764"/>
                    <a:gd name="connsiteX0-41" fmla="*/ 0 w 7428271"/>
                    <a:gd name="connsiteY0-42" fmla="*/ 1228272 h 4502764"/>
                    <a:gd name="connsiteX1-43" fmla="*/ 58057 w 7428271"/>
                    <a:gd name="connsiteY1-44" fmla="*/ 0 h 4502764"/>
                    <a:gd name="connsiteX2-45" fmla="*/ 7428271 w 7428271"/>
                    <a:gd name="connsiteY2-46" fmla="*/ 2889044 h 4502764"/>
                    <a:gd name="connsiteX3-47" fmla="*/ 7428271 w 7428271"/>
                    <a:gd name="connsiteY3-48" fmla="*/ 4502764 h 4502764"/>
                    <a:gd name="connsiteX0-49" fmla="*/ 0 w 7428271"/>
                    <a:gd name="connsiteY0-50" fmla="*/ 1228272 h 4589850"/>
                    <a:gd name="connsiteX1-51" fmla="*/ 58057 w 7428271"/>
                    <a:gd name="connsiteY1-52" fmla="*/ 0 h 4589850"/>
                    <a:gd name="connsiteX2-53" fmla="*/ 7428271 w 7428271"/>
                    <a:gd name="connsiteY2-54" fmla="*/ 2889044 h 4589850"/>
                    <a:gd name="connsiteX3-55" fmla="*/ 7428271 w 7428271"/>
                    <a:gd name="connsiteY3-56" fmla="*/ 4589850 h 4589850"/>
                    <a:gd name="connsiteX0-57" fmla="*/ 0 w 7413757"/>
                    <a:gd name="connsiteY0-58" fmla="*/ 1373415 h 4589850"/>
                    <a:gd name="connsiteX1-59" fmla="*/ 43543 w 7413757"/>
                    <a:gd name="connsiteY1-60" fmla="*/ 0 h 4589850"/>
                    <a:gd name="connsiteX2-61" fmla="*/ 7413757 w 7413757"/>
                    <a:gd name="connsiteY2-62" fmla="*/ 2889044 h 4589850"/>
                    <a:gd name="connsiteX3-63" fmla="*/ 7413757 w 7413757"/>
                    <a:gd name="connsiteY3-64" fmla="*/ 4589850 h 4589850"/>
                  </a:gdLst>
                  <a:ahLst/>
                  <a:cxnLst>
                    <a:cxn ang="0">
                      <a:pos x="connsiteX0-1" y="connsiteY0-2"/>
                    </a:cxn>
                    <a:cxn ang="0">
                      <a:pos x="connsiteX1-3" y="connsiteY1-4"/>
                    </a:cxn>
                    <a:cxn ang="0">
                      <a:pos x="connsiteX2-5" y="connsiteY2-6"/>
                    </a:cxn>
                    <a:cxn ang="0">
                      <a:pos x="connsiteX3-7" y="connsiteY3-8"/>
                    </a:cxn>
                  </a:cxnLst>
                  <a:rect l="l" t="t" r="r" b="b"/>
                  <a:pathLst>
                    <a:path w="7413757" h="4589850">
                      <a:moveTo>
                        <a:pt x="0" y="1373415"/>
                      </a:moveTo>
                      <a:lnTo>
                        <a:pt x="43543" y="0"/>
                      </a:lnTo>
                      <a:lnTo>
                        <a:pt x="7413757" y="2889044"/>
                      </a:lnTo>
                      <a:lnTo>
                        <a:pt x="7413757" y="4589850"/>
                      </a:lnTo>
                    </a:path>
                  </a:pathLst>
                </a:custGeom>
                <a:gradFill flip="none" rotWithShape="1">
                  <a:gsLst>
                    <a:gs pos="0">
                      <a:schemeClr val="accent1">
                        <a:lumMod val="5000"/>
                        <a:lumOff val="95000"/>
                      </a:schemeClr>
                    </a:gs>
                    <a:gs pos="53000">
                      <a:schemeClr val="accent1">
                        <a:lumMod val="75000"/>
                      </a:schemeClr>
                    </a:gs>
                    <a:gs pos="0">
                      <a:schemeClr val="accent1">
                        <a:lumMod val="50000"/>
                      </a:schemeClr>
                    </a:gs>
                    <a:gs pos="100000">
                      <a:schemeClr val="accent1">
                        <a:lumMod val="5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95" name="Freeform 94"/>
                <p:cNvSpPr/>
                <p:nvPr/>
              </p:nvSpPr>
              <p:spPr>
                <a:xfrm>
                  <a:off x="5271826" y="2723384"/>
                  <a:ext cx="2541467" cy="1172941"/>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1" fmla="*/ 1562100 w 8928100"/>
                    <a:gd name="connsiteY0-2" fmla="*/ 76200 h 4114800"/>
                    <a:gd name="connsiteX1-3" fmla="*/ 0 w 8928100"/>
                    <a:gd name="connsiteY1-4" fmla="*/ 381000 h 4114800"/>
                    <a:gd name="connsiteX2-5" fmla="*/ 6743700 w 8928100"/>
                    <a:gd name="connsiteY2-6" fmla="*/ 4114800 h 4114800"/>
                    <a:gd name="connsiteX3-7" fmla="*/ 8928100 w 8928100"/>
                    <a:gd name="connsiteY3-8" fmla="*/ 3822700 h 4114800"/>
                    <a:gd name="connsiteX4-9" fmla="*/ 1638300 w 8928100"/>
                    <a:gd name="connsiteY4-10" fmla="*/ 0 h 4114800"/>
                    <a:gd name="connsiteX0-11" fmla="*/ 1562100 w 8928100"/>
                    <a:gd name="connsiteY0-12" fmla="*/ 76200 h 4191000"/>
                    <a:gd name="connsiteX1-13" fmla="*/ 0 w 8928100"/>
                    <a:gd name="connsiteY1-14" fmla="*/ 381000 h 4191000"/>
                    <a:gd name="connsiteX2-15" fmla="*/ 6985000 w 8928100"/>
                    <a:gd name="connsiteY2-16" fmla="*/ 4191000 h 4191000"/>
                    <a:gd name="connsiteX3-17" fmla="*/ 8928100 w 8928100"/>
                    <a:gd name="connsiteY3-18" fmla="*/ 3822700 h 4191000"/>
                    <a:gd name="connsiteX4-19" fmla="*/ 1638300 w 8928100"/>
                    <a:gd name="connsiteY4-20" fmla="*/ 0 h 4191000"/>
                    <a:gd name="connsiteX0-21" fmla="*/ 1574800 w 8940800"/>
                    <a:gd name="connsiteY0-22" fmla="*/ 76200 h 4191000"/>
                    <a:gd name="connsiteX1-23" fmla="*/ 0 w 8940800"/>
                    <a:gd name="connsiteY1-24" fmla="*/ 863600 h 4191000"/>
                    <a:gd name="connsiteX2-25" fmla="*/ 6997700 w 8940800"/>
                    <a:gd name="connsiteY2-26" fmla="*/ 4191000 h 4191000"/>
                    <a:gd name="connsiteX3-27" fmla="*/ 8940800 w 8940800"/>
                    <a:gd name="connsiteY3-28" fmla="*/ 3822700 h 4191000"/>
                    <a:gd name="connsiteX4-29" fmla="*/ 1651000 w 8940800"/>
                    <a:gd name="connsiteY4-30" fmla="*/ 0 h 4191000"/>
                    <a:gd name="connsiteX0-31" fmla="*/ 0 w 8940800"/>
                    <a:gd name="connsiteY0-32" fmla="*/ 863600 h 4191000"/>
                    <a:gd name="connsiteX1-33" fmla="*/ 6997700 w 8940800"/>
                    <a:gd name="connsiteY1-34" fmla="*/ 4191000 h 4191000"/>
                    <a:gd name="connsiteX2-35" fmla="*/ 8940800 w 8940800"/>
                    <a:gd name="connsiteY2-36" fmla="*/ 3822700 h 4191000"/>
                    <a:gd name="connsiteX3-37" fmla="*/ 1651000 w 8940800"/>
                    <a:gd name="connsiteY3-38" fmla="*/ 0 h 4191000"/>
                    <a:gd name="connsiteX0-39" fmla="*/ 0 w 8940800"/>
                    <a:gd name="connsiteY0-40" fmla="*/ 0 h 3327400"/>
                    <a:gd name="connsiteX1-41" fmla="*/ 6997700 w 8940800"/>
                    <a:gd name="connsiteY1-42" fmla="*/ 3327400 h 3327400"/>
                    <a:gd name="connsiteX2-43" fmla="*/ 8940800 w 8940800"/>
                    <a:gd name="connsiteY2-44" fmla="*/ 2959100 h 3327400"/>
                    <a:gd name="connsiteX3-45" fmla="*/ 2057400 w 8940800"/>
                    <a:gd name="connsiteY3-46" fmla="*/ 241300 h 3327400"/>
                    <a:gd name="connsiteX0-47" fmla="*/ 0 w 8940800"/>
                    <a:gd name="connsiteY0-48" fmla="*/ 368300 h 3695700"/>
                    <a:gd name="connsiteX1-49" fmla="*/ 6997700 w 8940800"/>
                    <a:gd name="connsiteY1-50" fmla="*/ 3695700 h 3695700"/>
                    <a:gd name="connsiteX2-51" fmla="*/ 8940800 w 8940800"/>
                    <a:gd name="connsiteY2-52" fmla="*/ 3327400 h 3695700"/>
                    <a:gd name="connsiteX3-53" fmla="*/ 1714500 w 8940800"/>
                    <a:gd name="connsiteY3-54" fmla="*/ 0 h 3695700"/>
                    <a:gd name="connsiteX0-55" fmla="*/ 0 w 8940800"/>
                    <a:gd name="connsiteY0-56" fmla="*/ 0 h 3327400"/>
                    <a:gd name="connsiteX1-57" fmla="*/ 6997700 w 8940800"/>
                    <a:gd name="connsiteY1-58" fmla="*/ 3327400 h 3327400"/>
                    <a:gd name="connsiteX2-59" fmla="*/ 8940800 w 8940800"/>
                    <a:gd name="connsiteY2-60" fmla="*/ 2959100 h 3327400"/>
                    <a:gd name="connsiteX3-61" fmla="*/ 1752600 w 8940800"/>
                    <a:gd name="connsiteY3-62" fmla="*/ 76200 h 3327400"/>
                    <a:gd name="connsiteX0-63" fmla="*/ 0 w 8940800"/>
                    <a:gd name="connsiteY0-64" fmla="*/ 355600 h 3683000"/>
                    <a:gd name="connsiteX1-65" fmla="*/ 6997700 w 8940800"/>
                    <a:gd name="connsiteY1-66" fmla="*/ 3683000 h 3683000"/>
                    <a:gd name="connsiteX2-67" fmla="*/ 8940800 w 8940800"/>
                    <a:gd name="connsiteY2-68" fmla="*/ 3314700 h 3683000"/>
                    <a:gd name="connsiteX3-69" fmla="*/ 1549400 w 8940800"/>
                    <a:gd name="connsiteY3-70" fmla="*/ 0 h 3683000"/>
                    <a:gd name="connsiteX0-71" fmla="*/ 0 w 9017000"/>
                    <a:gd name="connsiteY0-72" fmla="*/ 304800 h 3683000"/>
                    <a:gd name="connsiteX1-73" fmla="*/ 7073900 w 9017000"/>
                    <a:gd name="connsiteY1-74" fmla="*/ 3683000 h 3683000"/>
                    <a:gd name="connsiteX2-75" fmla="*/ 9017000 w 9017000"/>
                    <a:gd name="connsiteY2-76" fmla="*/ 3314700 h 3683000"/>
                    <a:gd name="connsiteX3-77" fmla="*/ 1625600 w 9017000"/>
                    <a:gd name="connsiteY3-78" fmla="*/ 0 h 3683000"/>
                    <a:gd name="connsiteX0-79" fmla="*/ 0 w 9017000"/>
                    <a:gd name="connsiteY0-80" fmla="*/ 215900 h 3594100"/>
                    <a:gd name="connsiteX1-81" fmla="*/ 7073900 w 9017000"/>
                    <a:gd name="connsiteY1-82" fmla="*/ 3594100 h 3594100"/>
                    <a:gd name="connsiteX2-83" fmla="*/ 9017000 w 9017000"/>
                    <a:gd name="connsiteY2-84" fmla="*/ 3225800 h 3594100"/>
                    <a:gd name="connsiteX3-85" fmla="*/ 1727200 w 9017000"/>
                    <a:gd name="connsiteY3-86" fmla="*/ 0 h 3594100"/>
                    <a:gd name="connsiteX0-87" fmla="*/ 0 w 9017000"/>
                    <a:gd name="connsiteY0-88" fmla="*/ 279400 h 3657600"/>
                    <a:gd name="connsiteX1-89" fmla="*/ 7073900 w 9017000"/>
                    <a:gd name="connsiteY1-90" fmla="*/ 3657600 h 3657600"/>
                    <a:gd name="connsiteX2-91" fmla="*/ 9017000 w 9017000"/>
                    <a:gd name="connsiteY2-92" fmla="*/ 3289300 h 3657600"/>
                    <a:gd name="connsiteX3-93" fmla="*/ 1625600 w 9017000"/>
                    <a:gd name="connsiteY3-94" fmla="*/ 0 h 3657600"/>
                    <a:gd name="connsiteX0-95" fmla="*/ 0 w 9194800"/>
                    <a:gd name="connsiteY0-96" fmla="*/ 800100 h 3657600"/>
                    <a:gd name="connsiteX1-97" fmla="*/ 7251700 w 9194800"/>
                    <a:gd name="connsiteY1-98" fmla="*/ 3657600 h 3657600"/>
                    <a:gd name="connsiteX2-99" fmla="*/ 9194800 w 9194800"/>
                    <a:gd name="connsiteY2-100" fmla="*/ 3289300 h 3657600"/>
                    <a:gd name="connsiteX3-101" fmla="*/ 1803400 w 9194800"/>
                    <a:gd name="connsiteY3-102" fmla="*/ 0 h 3657600"/>
                    <a:gd name="connsiteX0-103" fmla="*/ 0 w 9194800"/>
                    <a:gd name="connsiteY0-104" fmla="*/ 114300 h 2971800"/>
                    <a:gd name="connsiteX1-105" fmla="*/ 7251700 w 9194800"/>
                    <a:gd name="connsiteY1-106" fmla="*/ 2971800 h 2971800"/>
                    <a:gd name="connsiteX2-107" fmla="*/ 9194800 w 9194800"/>
                    <a:gd name="connsiteY2-108" fmla="*/ 2603500 h 2971800"/>
                    <a:gd name="connsiteX3-109" fmla="*/ 1943100 w 9194800"/>
                    <a:gd name="connsiteY3-110" fmla="*/ 0 h 2971800"/>
                    <a:gd name="connsiteX0-111" fmla="*/ 0 w 9194800"/>
                    <a:gd name="connsiteY0-112" fmla="*/ 304800 h 3162300"/>
                    <a:gd name="connsiteX1-113" fmla="*/ 7251700 w 9194800"/>
                    <a:gd name="connsiteY1-114" fmla="*/ 3162300 h 3162300"/>
                    <a:gd name="connsiteX2-115" fmla="*/ 9194800 w 9194800"/>
                    <a:gd name="connsiteY2-116" fmla="*/ 2794000 h 3162300"/>
                    <a:gd name="connsiteX3-117" fmla="*/ 1587500 w 9194800"/>
                    <a:gd name="connsiteY3-118" fmla="*/ 0 h 3162300"/>
                    <a:gd name="connsiteX0-119" fmla="*/ 0 w 9194800"/>
                    <a:gd name="connsiteY0-120" fmla="*/ 304800 h 3162300"/>
                    <a:gd name="connsiteX1-121" fmla="*/ 7251700 w 9194800"/>
                    <a:gd name="connsiteY1-122" fmla="*/ 3162300 h 3162300"/>
                    <a:gd name="connsiteX2-123" fmla="*/ 9194800 w 9194800"/>
                    <a:gd name="connsiteY2-124" fmla="*/ 2794000 h 3162300"/>
                    <a:gd name="connsiteX3-125" fmla="*/ 1587500 w 9194800"/>
                    <a:gd name="connsiteY3-126" fmla="*/ 0 h 3162300"/>
                    <a:gd name="connsiteX0-127" fmla="*/ 0 w 9207500"/>
                    <a:gd name="connsiteY0-128" fmla="*/ 254000 h 3162300"/>
                    <a:gd name="connsiteX1-129" fmla="*/ 7264400 w 9207500"/>
                    <a:gd name="connsiteY1-130" fmla="*/ 3162300 h 3162300"/>
                    <a:gd name="connsiteX2-131" fmla="*/ 9207500 w 9207500"/>
                    <a:gd name="connsiteY2-132" fmla="*/ 2794000 h 3162300"/>
                    <a:gd name="connsiteX3-133" fmla="*/ 1600200 w 9207500"/>
                    <a:gd name="connsiteY3-134" fmla="*/ 0 h 3162300"/>
                    <a:gd name="connsiteX0-135" fmla="*/ 0 w 9283700"/>
                    <a:gd name="connsiteY0-136" fmla="*/ 254000 h 3162300"/>
                    <a:gd name="connsiteX1-137" fmla="*/ 7264400 w 9283700"/>
                    <a:gd name="connsiteY1-138" fmla="*/ 3162300 h 3162300"/>
                    <a:gd name="connsiteX2-139" fmla="*/ 9283700 w 9283700"/>
                    <a:gd name="connsiteY2-140" fmla="*/ 2794000 h 3162300"/>
                    <a:gd name="connsiteX3-141" fmla="*/ 1600200 w 9283700"/>
                    <a:gd name="connsiteY3-142" fmla="*/ 0 h 3162300"/>
                    <a:gd name="connsiteX0-143" fmla="*/ 0 w 9283700"/>
                    <a:gd name="connsiteY0-144" fmla="*/ 254000 h 3162300"/>
                    <a:gd name="connsiteX1-145" fmla="*/ 7264400 w 9283700"/>
                    <a:gd name="connsiteY1-146" fmla="*/ 3162300 h 3162300"/>
                    <a:gd name="connsiteX2-147" fmla="*/ 9283700 w 9283700"/>
                    <a:gd name="connsiteY2-148" fmla="*/ 2832100 h 3162300"/>
                    <a:gd name="connsiteX3-149" fmla="*/ 1600200 w 9283700"/>
                    <a:gd name="connsiteY3-150" fmla="*/ 0 h 3162300"/>
                  </a:gdLst>
                  <a:ahLst/>
                  <a:cxnLst>
                    <a:cxn ang="0">
                      <a:pos x="connsiteX0-1" y="connsiteY0-2"/>
                    </a:cxn>
                    <a:cxn ang="0">
                      <a:pos x="connsiteX1-3" y="connsiteY1-4"/>
                    </a:cxn>
                    <a:cxn ang="0">
                      <a:pos x="connsiteX2-5" y="connsiteY2-6"/>
                    </a:cxn>
                    <a:cxn ang="0">
                      <a:pos x="connsiteX3-7" y="connsiteY3-8"/>
                    </a:cxn>
                  </a:cxnLst>
                  <a:rect l="l" t="t" r="r" b="b"/>
                  <a:pathLst>
                    <a:path w="9283700" h="3162300">
                      <a:moveTo>
                        <a:pt x="0" y="254000"/>
                      </a:moveTo>
                      <a:lnTo>
                        <a:pt x="7264400" y="3162300"/>
                      </a:lnTo>
                      <a:lnTo>
                        <a:pt x="9283700" y="2832100"/>
                      </a:lnTo>
                      <a:lnTo>
                        <a:pt x="1600200" y="0"/>
                      </a:lnTo>
                    </a:path>
                  </a:pathLst>
                </a:custGeom>
                <a:gradFill flip="none" rotWithShape="1">
                  <a:gsLst>
                    <a:gs pos="0">
                      <a:schemeClr val="accent1">
                        <a:lumMod val="5000"/>
                        <a:lumOff val="95000"/>
                      </a:schemeClr>
                    </a:gs>
                    <a:gs pos="53000">
                      <a:schemeClr val="accent1">
                        <a:lumMod val="75000"/>
                      </a:schemeClr>
                    </a:gs>
                    <a:gs pos="0">
                      <a:schemeClr val="accent1">
                        <a:lumMod val="50000"/>
                      </a:schemeClr>
                    </a:gs>
                    <a:gs pos="100000">
                      <a:schemeClr val="accent1">
                        <a:lumMod val="5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96" name="Rectangle 30720"/>
                <p:cNvSpPr txBox="1"/>
                <p:nvPr/>
              </p:nvSpPr>
              <p:spPr>
                <a:xfrm>
                  <a:off x="5655459" y="3466706"/>
                  <a:ext cx="936590" cy="312842"/>
                </a:xfrm>
                <a:prstGeom prst="rect">
                  <a:avLst/>
                </a:prstGeom>
                <a:noFill/>
                <a:ln w="9525">
                  <a:noFill/>
                  <a:miter lim="800000"/>
                </a:ln>
                <a:effectLst/>
                <a:scene3d>
                  <a:camera prst="isometricOffAxis2Left">
                    <a:rot lat="429657" lon="19878083" rev="19756841"/>
                  </a:camera>
                  <a:lightRig rig="threePt" dir="t"/>
                </a:scene3d>
              </p:spPr>
              <p:txBody>
                <a:bodyPr vert="horz" wrap="none" lIns="211477" tIns="211477" rIns="211477" bIns="211477" numCol="1" anchor="ctr" anchorCtr="0" compatLnSpc="1">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905" lvl="1" indent="0" defTabSz="895350" fontAlgn="base">
                    <a:spcBef>
                      <a:spcPct val="0"/>
                    </a:spcBef>
                    <a:spcAft>
                      <a:spcPct val="0"/>
                    </a:spcAft>
                    <a:buClr>
                      <a:srgbClr val="002960"/>
                    </a:buClr>
                    <a:buSzPct val="125000"/>
                    <a:buFont typeface="Arial" panose="020B0604020202020204" pitchFamily="34" charset="0"/>
                    <a:buNone/>
                    <a:defRPr sz="1400" b="1" baseline="0">
                      <a:solidFill>
                        <a:srgbClr val="000000"/>
                      </a:solidFill>
                      <a:ea typeface="Arial Unicode MS"/>
                      <a:cs typeface="Arial Unicode MS"/>
                    </a:defRPr>
                  </a:lvl2pPr>
                  <a:lvl3pPr marL="457200" lvl="2" indent="-26225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3pPr>
                  <a:lvl4pPr marL="614680" lvl="3" indent="-15557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4pPr>
                  <a:lvl5pPr marL="749935" lvl="4" indent="-130175" defTabSz="895350">
                    <a:buClr>
                      <a:schemeClr val="tx2"/>
                    </a:buClr>
                    <a:buSzPct val="89000"/>
                    <a:buFont typeface="Arial" panose="020B0604020202020204" pitchFamily="34" charset="0"/>
                    <a:buChar char="-"/>
                    <a:defRPr baseline="0">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vl9pPr>
                </a:lstStyle>
                <a:p>
                  <a:pPr lvl="1"/>
                  <a:r>
                    <a:rPr lang="en-US" sz="1885" dirty="0"/>
                    <a:t>GOLD</a:t>
                  </a:r>
                </a:p>
              </p:txBody>
            </p:sp>
            <p:sp>
              <p:nvSpPr>
                <p:cNvPr id="97" name="TextBox 96"/>
                <p:cNvSpPr txBox="1"/>
                <p:nvPr/>
              </p:nvSpPr>
              <p:spPr>
                <a:xfrm rot="20946639">
                  <a:off x="7502821" y="3884143"/>
                  <a:ext cx="1363958" cy="261264"/>
                </a:xfrm>
                <a:prstGeom prst="rect">
                  <a:avLst/>
                </a:prstGeom>
                <a:noFill/>
                <a:ln w="9525">
                  <a:noFill/>
                  <a:miter lim="800000"/>
                </a:ln>
                <a:effectLst/>
                <a:scene3d>
                  <a:camera prst="isometricOffAxis1Right">
                    <a:rot lat="1080000" lon="20039998" rev="21299999"/>
                  </a:camera>
                  <a:lightRig rig="threePt" dir="t"/>
                </a:scene3d>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sp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buClr>
                      <a:srgbClr val="000000"/>
                    </a:buClr>
                  </a:pPr>
                  <a:r>
                    <a:rPr lang="en-GB" sz="1505" dirty="0">
                      <a:solidFill>
                        <a:srgbClr val="000000"/>
                      </a:solidFill>
                    </a:rPr>
                    <a:t>&gt;3.0 &amp; </a:t>
                  </a:r>
                  <a:r>
                    <a:rPr lang="en-GB" sz="1505" dirty="0" err="1">
                      <a:solidFill>
                        <a:srgbClr val="000000"/>
                      </a:solidFill>
                    </a:rPr>
                    <a:t>upto</a:t>
                  </a:r>
                  <a:r>
                    <a:rPr lang="en-GB" sz="1505" dirty="0">
                      <a:solidFill>
                        <a:srgbClr val="000000"/>
                      </a:solidFill>
                    </a:rPr>
                    <a:t> 3.5</a:t>
                  </a:r>
                </a:p>
              </p:txBody>
            </p:sp>
          </p:grpSp>
        </p:grpSp>
        <p:grpSp>
          <p:nvGrpSpPr>
            <p:cNvPr id="98" name="Group 97"/>
            <p:cNvGrpSpPr/>
            <p:nvPr/>
          </p:nvGrpSpPr>
          <p:grpSpPr>
            <a:xfrm>
              <a:off x="1930967" y="2366336"/>
              <a:ext cx="2931972" cy="1464167"/>
              <a:chOff x="5717933" y="2101137"/>
              <a:chExt cx="3302898" cy="1649400"/>
            </a:xfrm>
          </p:grpSpPr>
          <p:sp>
            <p:nvSpPr>
              <p:cNvPr id="99" name="Freeform 98"/>
              <p:cNvSpPr/>
              <p:nvPr/>
            </p:nvSpPr>
            <p:spPr>
              <a:xfrm>
                <a:off x="5717933" y="2219792"/>
                <a:ext cx="2120822" cy="1529325"/>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1" fmla="*/ 0 w 6858000"/>
                  <a:gd name="connsiteY0-2" fmla="*/ 1257300 h 5600700"/>
                  <a:gd name="connsiteX1-3" fmla="*/ 0 w 6858000"/>
                  <a:gd name="connsiteY1-4" fmla="*/ 0 h 5600700"/>
                  <a:gd name="connsiteX2-5" fmla="*/ 6858000 w 6858000"/>
                  <a:gd name="connsiteY2-6" fmla="*/ 3810000 h 5600700"/>
                  <a:gd name="connsiteX3-7" fmla="*/ 6858000 w 6858000"/>
                  <a:gd name="connsiteY3-8" fmla="*/ 5600700 h 5600700"/>
                  <a:gd name="connsiteX0-9" fmla="*/ 0 w 7123471"/>
                  <a:gd name="connsiteY0-10" fmla="*/ 1847236 h 5600700"/>
                  <a:gd name="connsiteX1-11" fmla="*/ 265471 w 7123471"/>
                  <a:gd name="connsiteY1-12" fmla="*/ 0 h 5600700"/>
                  <a:gd name="connsiteX2-13" fmla="*/ 7123471 w 7123471"/>
                  <a:gd name="connsiteY2-14" fmla="*/ 3810000 h 5600700"/>
                  <a:gd name="connsiteX3-15" fmla="*/ 7123471 w 7123471"/>
                  <a:gd name="connsiteY3-16" fmla="*/ 5600700 h 5600700"/>
                  <a:gd name="connsiteX0-17" fmla="*/ 0 w 7123471"/>
                  <a:gd name="connsiteY0-18" fmla="*/ 1257300 h 5010764"/>
                  <a:gd name="connsiteX1-19" fmla="*/ 0 w 7123471"/>
                  <a:gd name="connsiteY1-20" fmla="*/ 0 h 5010764"/>
                  <a:gd name="connsiteX2-21" fmla="*/ 7123471 w 7123471"/>
                  <a:gd name="connsiteY2-22" fmla="*/ 3220064 h 5010764"/>
                  <a:gd name="connsiteX3-23" fmla="*/ 7123471 w 7123471"/>
                  <a:gd name="connsiteY3-24" fmla="*/ 5010764 h 5010764"/>
                  <a:gd name="connsiteX0-25" fmla="*/ 0 w 7123471"/>
                  <a:gd name="connsiteY0-26" fmla="*/ 1257300 h 5010764"/>
                  <a:gd name="connsiteX1-27" fmla="*/ 0 w 7123471"/>
                  <a:gd name="connsiteY1-28" fmla="*/ 0 h 5010764"/>
                  <a:gd name="connsiteX2-29" fmla="*/ 7123471 w 7123471"/>
                  <a:gd name="connsiteY2-30" fmla="*/ 3397044 h 5010764"/>
                  <a:gd name="connsiteX3-31" fmla="*/ 7123471 w 7123471"/>
                  <a:gd name="connsiteY3-32" fmla="*/ 5010764 h 5010764"/>
                  <a:gd name="connsiteX0-33" fmla="*/ 0 w 7428271"/>
                  <a:gd name="connsiteY0-34" fmla="*/ 1736272 h 5010764"/>
                  <a:gd name="connsiteX1-35" fmla="*/ 304800 w 7428271"/>
                  <a:gd name="connsiteY1-36" fmla="*/ 0 h 5010764"/>
                  <a:gd name="connsiteX2-37" fmla="*/ 7428271 w 7428271"/>
                  <a:gd name="connsiteY2-38" fmla="*/ 3397044 h 5010764"/>
                  <a:gd name="connsiteX3-39" fmla="*/ 7428271 w 7428271"/>
                  <a:gd name="connsiteY3-40" fmla="*/ 5010764 h 5010764"/>
                  <a:gd name="connsiteX0-41" fmla="*/ 0 w 7428271"/>
                  <a:gd name="connsiteY0-42" fmla="*/ 1228272 h 4502764"/>
                  <a:gd name="connsiteX1-43" fmla="*/ 58057 w 7428271"/>
                  <a:gd name="connsiteY1-44" fmla="*/ 0 h 4502764"/>
                  <a:gd name="connsiteX2-45" fmla="*/ 7428271 w 7428271"/>
                  <a:gd name="connsiteY2-46" fmla="*/ 2889044 h 4502764"/>
                  <a:gd name="connsiteX3-47" fmla="*/ 7428271 w 7428271"/>
                  <a:gd name="connsiteY3-48" fmla="*/ 4502764 h 4502764"/>
                  <a:gd name="connsiteX0-49" fmla="*/ 0 w 7428271"/>
                  <a:gd name="connsiteY0-50" fmla="*/ 1228272 h 4589850"/>
                  <a:gd name="connsiteX1-51" fmla="*/ 58057 w 7428271"/>
                  <a:gd name="connsiteY1-52" fmla="*/ 0 h 4589850"/>
                  <a:gd name="connsiteX2-53" fmla="*/ 7428271 w 7428271"/>
                  <a:gd name="connsiteY2-54" fmla="*/ 2889044 h 4589850"/>
                  <a:gd name="connsiteX3-55" fmla="*/ 7428271 w 7428271"/>
                  <a:gd name="connsiteY3-56" fmla="*/ 4589850 h 4589850"/>
                  <a:gd name="connsiteX0-57" fmla="*/ 0 w 7413757"/>
                  <a:gd name="connsiteY0-58" fmla="*/ 1373415 h 4589850"/>
                  <a:gd name="connsiteX1-59" fmla="*/ 43543 w 7413757"/>
                  <a:gd name="connsiteY1-60" fmla="*/ 0 h 4589850"/>
                  <a:gd name="connsiteX2-61" fmla="*/ 7413757 w 7413757"/>
                  <a:gd name="connsiteY2-62" fmla="*/ 2889044 h 4589850"/>
                  <a:gd name="connsiteX3-63" fmla="*/ 7413757 w 7413757"/>
                  <a:gd name="connsiteY3-64" fmla="*/ 4589850 h 4589850"/>
                  <a:gd name="connsiteX0-65" fmla="*/ 0 w 7747132"/>
                  <a:gd name="connsiteY0-66" fmla="*/ 1782990 h 4589850"/>
                  <a:gd name="connsiteX1-67" fmla="*/ 376918 w 7747132"/>
                  <a:gd name="connsiteY1-68" fmla="*/ 0 h 4589850"/>
                  <a:gd name="connsiteX2-69" fmla="*/ 7747132 w 7747132"/>
                  <a:gd name="connsiteY2-70" fmla="*/ 2889044 h 4589850"/>
                  <a:gd name="connsiteX3-71" fmla="*/ 7747132 w 7747132"/>
                  <a:gd name="connsiteY3-72" fmla="*/ 4589850 h 4589850"/>
                  <a:gd name="connsiteX0-73" fmla="*/ 0 w 7747132"/>
                  <a:gd name="connsiteY0-74" fmla="*/ 1316265 h 4123125"/>
                  <a:gd name="connsiteX1-75" fmla="*/ 91168 w 7747132"/>
                  <a:gd name="connsiteY1-76" fmla="*/ 0 h 4123125"/>
                  <a:gd name="connsiteX2-77" fmla="*/ 7747132 w 7747132"/>
                  <a:gd name="connsiteY2-78" fmla="*/ 2422319 h 4123125"/>
                  <a:gd name="connsiteX3-79" fmla="*/ 7747132 w 7747132"/>
                  <a:gd name="connsiteY3-80" fmla="*/ 4123125 h 4123125"/>
                  <a:gd name="connsiteX0-81" fmla="*/ 0 w 7747132"/>
                  <a:gd name="connsiteY0-82" fmla="*/ 1316265 h 4123125"/>
                  <a:gd name="connsiteX1-83" fmla="*/ 91168 w 7747132"/>
                  <a:gd name="connsiteY1-84" fmla="*/ 0 h 4123125"/>
                  <a:gd name="connsiteX2-85" fmla="*/ 7747132 w 7747132"/>
                  <a:gd name="connsiteY2-86" fmla="*/ 2431844 h 4123125"/>
                  <a:gd name="connsiteX3-87" fmla="*/ 7747132 w 7747132"/>
                  <a:gd name="connsiteY3-88" fmla="*/ 4123125 h 4123125"/>
                </a:gdLst>
                <a:ahLst/>
                <a:cxnLst>
                  <a:cxn ang="0">
                    <a:pos x="connsiteX0-1" y="connsiteY0-2"/>
                  </a:cxn>
                  <a:cxn ang="0">
                    <a:pos x="connsiteX1-3" y="connsiteY1-4"/>
                  </a:cxn>
                  <a:cxn ang="0">
                    <a:pos x="connsiteX2-5" y="connsiteY2-6"/>
                  </a:cxn>
                  <a:cxn ang="0">
                    <a:pos x="connsiteX3-7" y="connsiteY3-8"/>
                  </a:cxn>
                </a:cxnLst>
                <a:rect l="l" t="t" r="r" b="b"/>
                <a:pathLst>
                  <a:path w="7747132" h="4123125">
                    <a:moveTo>
                      <a:pt x="0" y="1316265"/>
                    </a:moveTo>
                    <a:lnTo>
                      <a:pt x="91168" y="0"/>
                    </a:lnTo>
                    <a:lnTo>
                      <a:pt x="7747132" y="2431844"/>
                    </a:lnTo>
                    <a:lnTo>
                      <a:pt x="7747132" y="4123125"/>
                    </a:lnTo>
                  </a:path>
                </a:pathLst>
              </a:custGeom>
              <a:gradFill>
                <a:gsLst>
                  <a:gs pos="0">
                    <a:schemeClr val="accent1">
                      <a:lumMod val="5000"/>
                      <a:lumOff val="95000"/>
                    </a:schemeClr>
                  </a:gs>
                  <a:gs pos="53000">
                    <a:schemeClr val="bg1"/>
                  </a:gs>
                  <a:gs pos="0">
                    <a:schemeClr val="accent5">
                      <a:lumMod val="40000"/>
                      <a:lumOff val="60000"/>
                    </a:schemeClr>
                  </a:gs>
                  <a:gs pos="100000">
                    <a:schemeClr val="accent5">
                      <a:lumMod val="40000"/>
                      <a:lumOff val="6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00" name="Freeform 99"/>
              <p:cNvSpPr/>
              <p:nvPr/>
            </p:nvSpPr>
            <p:spPr>
              <a:xfrm>
                <a:off x="5773946" y="2101137"/>
                <a:ext cx="2544943" cy="984517"/>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1" fmla="*/ 1562100 w 8928100"/>
                  <a:gd name="connsiteY0-2" fmla="*/ 76200 h 4114800"/>
                  <a:gd name="connsiteX1-3" fmla="*/ 0 w 8928100"/>
                  <a:gd name="connsiteY1-4" fmla="*/ 381000 h 4114800"/>
                  <a:gd name="connsiteX2-5" fmla="*/ 6743700 w 8928100"/>
                  <a:gd name="connsiteY2-6" fmla="*/ 4114800 h 4114800"/>
                  <a:gd name="connsiteX3-7" fmla="*/ 8928100 w 8928100"/>
                  <a:gd name="connsiteY3-8" fmla="*/ 3822700 h 4114800"/>
                  <a:gd name="connsiteX4-9" fmla="*/ 1638300 w 8928100"/>
                  <a:gd name="connsiteY4-10" fmla="*/ 0 h 4114800"/>
                  <a:gd name="connsiteX0-11" fmla="*/ 1562100 w 8928100"/>
                  <a:gd name="connsiteY0-12" fmla="*/ 76200 h 4191000"/>
                  <a:gd name="connsiteX1-13" fmla="*/ 0 w 8928100"/>
                  <a:gd name="connsiteY1-14" fmla="*/ 381000 h 4191000"/>
                  <a:gd name="connsiteX2-15" fmla="*/ 6985000 w 8928100"/>
                  <a:gd name="connsiteY2-16" fmla="*/ 4191000 h 4191000"/>
                  <a:gd name="connsiteX3-17" fmla="*/ 8928100 w 8928100"/>
                  <a:gd name="connsiteY3-18" fmla="*/ 3822700 h 4191000"/>
                  <a:gd name="connsiteX4-19" fmla="*/ 1638300 w 8928100"/>
                  <a:gd name="connsiteY4-20" fmla="*/ 0 h 4191000"/>
                  <a:gd name="connsiteX0-21" fmla="*/ 1574800 w 8940800"/>
                  <a:gd name="connsiteY0-22" fmla="*/ 76200 h 4191000"/>
                  <a:gd name="connsiteX1-23" fmla="*/ 0 w 8940800"/>
                  <a:gd name="connsiteY1-24" fmla="*/ 863600 h 4191000"/>
                  <a:gd name="connsiteX2-25" fmla="*/ 6997700 w 8940800"/>
                  <a:gd name="connsiteY2-26" fmla="*/ 4191000 h 4191000"/>
                  <a:gd name="connsiteX3-27" fmla="*/ 8940800 w 8940800"/>
                  <a:gd name="connsiteY3-28" fmla="*/ 3822700 h 4191000"/>
                  <a:gd name="connsiteX4-29" fmla="*/ 1651000 w 8940800"/>
                  <a:gd name="connsiteY4-30" fmla="*/ 0 h 4191000"/>
                  <a:gd name="connsiteX0-31" fmla="*/ 0 w 8940800"/>
                  <a:gd name="connsiteY0-32" fmla="*/ 863600 h 4191000"/>
                  <a:gd name="connsiteX1-33" fmla="*/ 6997700 w 8940800"/>
                  <a:gd name="connsiteY1-34" fmla="*/ 4191000 h 4191000"/>
                  <a:gd name="connsiteX2-35" fmla="*/ 8940800 w 8940800"/>
                  <a:gd name="connsiteY2-36" fmla="*/ 3822700 h 4191000"/>
                  <a:gd name="connsiteX3-37" fmla="*/ 1651000 w 8940800"/>
                  <a:gd name="connsiteY3-38" fmla="*/ 0 h 4191000"/>
                  <a:gd name="connsiteX0-39" fmla="*/ 0 w 8940800"/>
                  <a:gd name="connsiteY0-40" fmla="*/ 0 h 3327400"/>
                  <a:gd name="connsiteX1-41" fmla="*/ 6997700 w 8940800"/>
                  <a:gd name="connsiteY1-42" fmla="*/ 3327400 h 3327400"/>
                  <a:gd name="connsiteX2-43" fmla="*/ 8940800 w 8940800"/>
                  <a:gd name="connsiteY2-44" fmla="*/ 2959100 h 3327400"/>
                  <a:gd name="connsiteX3-45" fmla="*/ 2057400 w 8940800"/>
                  <a:gd name="connsiteY3-46" fmla="*/ 241300 h 3327400"/>
                  <a:gd name="connsiteX0-47" fmla="*/ 0 w 8940800"/>
                  <a:gd name="connsiteY0-48" fmla="*/ 368300 h 3695700"/>
                  <a:gd name="connsiteX1-49" fmla="*/ 6997700 w 8940800"/>
                  <a:gd name="connsiteY1-50" fmla="*/ 3695700 h 3695700"/>
                  <a:gd name="connsiteX2-51" fmla="*/ 8940800 w 8940800"/>
                  <a:gd name="connsiteY2-52" fmla="*/ 3327400 h 3695700"/>
                  <a:gd name="connsiteX3-53" fmla="*/ 1714500 w 8940800"/>
                  <a:gd name="connsiteY3-54" fmla="*/ 0 h 3695700"/>
                  <a:gd name="connsiteX0-55" fmla="*/ 0 w 8940800"/>
                  <a:gd name="connsiteY0-56" fmla="*/ 0 h 3327400"/>
                  <a:gd name="connsiteX1-57" fmla="*/ 6997700 w 8940800"/>
                  <a:gd name="connsiteY1-58" fmla="*/ 3327400 h 3327400"/>
                  <a:gd name="connsiteX2-59" fmla="*/ 8940800 w 8940800"/>
                  <a:gd name="connsiteY2-60" fmla="*/ 2959100 h 3327400"/>
                  <a:gd name="connsiteX3-61" fmla="*/ 1752600 w 8940800"/>
                  <a:gd name="connsiteY3-62" fmla="*/ 76200 h 3327400"/>
                  <a:gd name="connsiteX0-63" fmla="*/ 0 w 8940800"/>
                  <a:gd name="connsiteY0-64" fmla="*/ 355600 h 3683000"/>
                  <a:gd name="connsiteX1-65" fmla="*/ 6997700 w 8940800"/>
                  <a:gd name="connsiteY1-66" fmla="*/ 3683000 h 3683000"/>
                  <a:gd name="connsiteX2-67" fmla="*/ 8940800 w 8940800"/>
                  <a:gd name="connsiteY2-68" fmla="*/ 3314700 h 3683000"/>
                  <a:gd name="connsiteX3-69" fmla="*/ 1549400 w 8940800"/>
                  <a:gd name="connsiteY3-70" fmla="*/ 0 h 3683000"/>
                  <a:gd name="connsiteX0-71" fmla="*/ 0 w 9017000"/>
                  <a:gd name="connsiteY0-72" fmla="*/ 304800 h 3683000"/>
                  <a:gd name="connsiteX1-73" fmla="*/ 7073900 w 9017000"/>
                  <a:gd name="connsiteY1-74" fmla="*/ 3683000 h 3683000"/>
                  <a:gd name="connsiteX2-75" fmla="*/ 9017000 w 9017000"/>
                  <a:gd name="connsiteY2-76" fmla="*/ 3314700 h 3683000"/>
                  <a:gd name="connsiteX3-77" fmla="*/ 1625600 w 9017000"/>
                  <a:gd name="connsiteY3-78" fmla="*/ 0 h 3683000"/>
                  <a:gd name="connsiteX0-79" fmla="*/ 0 w 9017000"/>
                  <a:gd name="connsiteY0-80" fmla="*/ 215900 h 3594100"/>
                  <a:gd name="connsiteX1-81" fmla="*/ 7073900 w 9017000"/>
                  <a:gd name="connsiteY1-82" fmla="*/ 3594100 h 3594100"/>
                  <a:gd name="connsiteX2-83" fmla="*/ 9017000 w 9017000"/>
                  <a:gd name="connsiteY2-84" fmla="*/ 3225800 h 3594100"/>
                  <a:gd name="connsiteX3-85" fmla="*/ 1727200 w 9017000"/>
                  <a:gd name="connsiteY3-86" fmla="*/ 0 h 3594100"/>
                  <a:gd name="connsiteX0-87" fmla="*/ 0 w 9017000"/>
                  <a:gd name="connsiteY0-88" fmla="*/ 279400 h 3657600"/>
                  <a:gd name="connsiteX1-89" fmla="*/ 7073900 w 9017000"/>
                  <a:gd name="connsiteY1-90" fmla="*/ 3657600 h 3657600"/>
                  <a:gd name="connsiteX2-91" fmla="*/ 9017000 w 9017000"/>
                  <a:gd name="connsiteY2-92" fmla="*/ 3289300 h 3657600"/>
                  <a:gd name="connsiteX3-93" fmla="*/ 1625600 w 9017000"/>
                  <a:gd name="connsiteY3-94" fmla="*/ 0 h 3657600"/>
                  <a:gd name="connsiteX0-95" fmla="*/ 0 w 9194800"/>
                  <a:gd name="connsiteY0-96" fmla="*/ 800100 h 3657600"/>
                  <a:gd name="connsiteX1-97" fmla="*/ 7251700 w 9194800"/>
                  <a:gd name="connsiteY1-98" fmla="*/ 3657600 h 3657600"/>
                  <a:gd name="connsiteX2-99" fmla="*/ 9194800 w 9194800"/>
                  <a:gd name="connsiteY2-100" fmla="*/ 3289300 h 3657600"/>
                  <a:gd name="connsiteX3-101" fmla="*/ 1803400 w 9194800"/>
                  <a:gd name="connsiteY3-102" fmla="*/ 0 h 3657600"/>
                  <a:gd name="connsiteX0-103" fmla="*/ 0 w 9194800"/>
                  <a:gd name="connsiteY0-104" fmla="*/ 114300 h 2971800"/>
                  <a:gd name="connsiteX1-105" fmla="*/ 7251700 w 9194800"/>
                  <a:gd name="connsiteY1-106" fmla="*/ 2971800 h 2971800"/>
                  <a:gd name="connsiteX2-107" fmla="*/ 9194800 w 9194800"/>
                  <a:gd name="connsiteY2-108" fmla="*/ 2603500 h 2971800"/>
                  <a:gd name="connsiteX3-109" fmla="*/ 1943100 w 9194800"/>
                  <a:gd name="connsiteY3-110" fmla="*/ 0 h 2971800"/>
                  <a:gd name="connsiteX0-111" fmla="*/ 0 w 9194800"/>
                  <a:gd name="connsiteY0-112" fmla="*/ 304800 h 3162300"/>
                  <a:gd name="connsiteX1-113" fmla="*/ 7251700 w 9194800"/>
                  <a:gd name="connsiteY1-114" fmla="*/ 3162300 h 3162300"/>
                  <a:gd name="connsiteX2-115" fmla="*/ 9194800 w 9194800"/>
                  <a:gd name="connsiteY2-116" fmla="*/ 2794000 h 3162300"/>
                  <a:gd name="connsiteX3-117" fmla="*/ 1587500 w 9194800"/>
                  <a:gd name="connsiteY3-118" fmla="*/ 0 h 3162300"/>
                  <a:gd name="connsiteX0-119" fmla="*/ 0 w 9194800"/>
                  <a:gd name="connsiteY0-120" fmla="*/ 304800 h 3162300"/>
                  <a:gd name="connsiteX1-121" fmla="*/ 7251700 w 9194800"/>
                  <a:gd name="connsiteY1-122" fmla="*/ 3162300 h 3162300"/>
                  <a:gd name="connsiteX2-123" fmla="*/ 9194800 w 9194800"/>
                  <a:gd name="connsiteY2-124" fmla="*/ 2794000 h 3162300"/>
                  <a:gd name="connsiteX3-125" fmla="*/ 1587500 w 9194800"/>
                  <a:gd name="connsiteY3-126" fmla="*/ 0 h 3162300"/>
                  <a:gd name="connsiteX0-127" fmla="*/ 0 w 9207500"/>
                  <a:gd name="connsiteY0-128" fmla="*/ 254000 h 3162300"/>
                  <a:gd name="connsiteX1-129" fmla="*/ 7264400 w 9207500"/>
                  <a:gd name="connsiteY1-130" fmla="*/ 3162300 h 3162300"/>
                  <a:gd name="connsiteX2-131" fmla="*/ 9207500 w 9207500"/>
                  <a:gd name="connsiteY2-132" fmla="*/ 2794000 h 3162300"/>
                  <a:gd name="connsiteX3-133" fmla="*/ 1600200 w 9207500"/>
                  <a:gd name="connsiteY3-134" fmla="*/ 0 h 3162300"/>
                  <a:gd name="connsiteX0-135" fmla="*/ 0 w 9283700"/>
                  <a:gd name="connsiteY0-136" fmla="*/ 254000 h 3162300"/>
                  <a:gd name="connsiteX1-137" fmla="*/ 7264400 w 9283700"/>
                  <a:gd name="connsiteY1-138" fmla="*/ 3162300 h 3162300"/>
                  <a:gd name="connsiteX2-139" fmla="*/ 9283700 w 9283700"/>
                  <a:gd name="connsiteY2-140" fmla="*/ 2794000 h 3162300"/>
                  <a:gd name="connsiteX3-141" fmla="*/ 1600200 w 9283700"/>
                  <a:gd name="connsiteY3-142" fmla="*/ 0 h 3162300"/>
                  <a:gd name="connsiteX0-143" fmla="*/ 0 w 9283700"/>
                  <a:gd name="connsiteY0-144" fmla="*/ 254000 h 3162300"/>
                  <a:gd name="connsiteX1-145" fmla="*/ 7264400 w 9283700"/>
                  <a:gd name="connsiteY1-146" fmla="*/ 3162300 h 3162300"/>
                  <a:gd name="connsiteX2-147" fmla="*/ 9283700 w 9283700"/>
                  <a:gd name="connsiteY2-148" fmla="*/ 2832100 h 3162300"/>
                  <a:gd name="connsiteX3-149" fmla="*/ 1600200 w 9283700"/>
                  <a:gd name="connsiteY3-150" fmla="*/ 0 h 3162300"/>
                  <a:gd name="connsiteX0-151" fmla="*/ 0 w 9410700"/>
                  <a:gd name="connsiteY0-152" fmla="*/ 711200 h 3162300"/>
                  <a:gd name="connsiteX1-153" fmla="*/ 7391400 w 9410700"/>
                  <a:gd name="connsiteY1-154" fmla="*/ 3162300 h 3162300"/>
                  <a:gd name="connsiteX2-155" fmla="*/ 9410700 w 9410700"/>
                  <a:gd name="connsiteY2-156" fmla="*/ 2832100 h 3162300"/>
                  <a:gd name="connsiteX3-157" fmla="*/ 1727200 w 9410700"/>
                  <a:gd name="connsiteY3-158" fmla="*/ 0 h 3162300"/>
                  <a:gd name="connsiteX0-159" fmla="*/ 0 w 9410700"/>
                  <a:gd name="connsiteY0-160" fmla="*/ 0 h 2451100"/>
                  <a:gd name="connsiteX1-161" fmla="*/ 7391400 w 9410700"/>
                  <a:gd name="connsiteY1-162" fmla="*/ 2451100 h 2451100"/>
                  <a:gd name="connsiteX2-163" fmla="*/ 9410700 w 9410700"/>
                  <a:gd name="connsiteY2-164" fmla="*/ 2120900 h 2451100"/>
                  <a:gd name="connsiteX3-165" fmla="*/ 2032000 w 9410700"/>
                  <a:gd name="connsiteY3-166" fmla="*/ 127000 h 2451100"/>
                  <a:gd name="connsiteX0-167" fmla="*/ 0 w 9410700"/>
                  <a:gd name="connsiteY0-168" fmla="*/ 215900 h 2667000"/>
                  <a:gd name="connsiteX1-169" fmla="*/ 7391400 w 9410700"/>
                  <a:gd name="connsiteY1-170" fmla="*/ 2667000 h 2667000"/>
                  <a:gd name="connsiteX2-171" fmla="*/ 9410700 w 9410700"/>
                  <a:gd name="connsiteY2-172" fmla="*/ 2336800 h 2667000"/>
                  <a:gd name="connsiteX3-173" fmla="*/ 1320800 w 9410700"/>
                  <a:gd name="connsiteY3-174" fmla="*/ 0 h 2667000"/>
                  <a:gd name="connsiteX0-175" fmla="*/ 0 w 9410700"/>
                  <a:gd name="connsiteY0-176" fmla="*/ 215900 h 2641600"/>
                  <a:gd name="connsiteX1-177" fmla="*/ 7632700 w 9410700"/>
                  <a:gd name="connsiteY1-178" fmla="*/ 2641600 h 2641600"/>
                  <a:gd name="connsiteX2-179" fmla="*/ 9410700 w 9410700"/>
                  <a:gd name="connsiteY2-180" fmla="*/ 2336800 h 2641600"/>
                  <a:gd name="connsiteX3-181" fmla="*/ 1320800 w 9410700"/>
                  <a:gd name="connsiteY3-182" fmla="*/ 0 h 2641600"/>
                  <a:gd name="connsiteX0-183" fmla="*/ 0 w 9410700"/>
                  <a:gd name="connsiteY0-184" fmla="*/ 215900 h 2654300"/>
                  <a:gd name="connsiteX1-185" fmla="*/ 7581900 w 9410700"/>
                  <a:gd name="connsiteY1-186" fmla="*/ 2654300 h 2654300"/>
                  <a:gd name="connsiteX2-187" fmla="*/ 9410700 w 9410700"/>
                  <a:gd name="connsiteY2-188" fmla="*/ 2336800 h 2654300"/>
                  <a:gd name="connsiteX3-189" fmla="*/ 1320800 w 9410700"/>
                  <a:gd name="connsiteY3-190" fmla="*/ 0 h 2654300"/>
                  <a:gd name="connsiteX0-191" fmla="*/ 0 w 9296400"/>
                  <a:gd name="connsiteY0-192" fmla="*/ 215900 h 2654300"/>
                  <a:gd name="connsiteX1-193" fmla="*/ 7581900 w 9296400"/>
                  <a:gd name="connsiteY1-194" fmla="*/ 2654300 h 2654300"/>
                  <a:gd name="connsiteX2-195" fmla="*/ 9296400 w 9296400"/>
                  <a:gd name="connsiteY2-196" fmla="*/ 2362200 h 2654300"/>
                  <a:gd name="connsiteX3-197" fmla="*/ 1320800 w 9296400"/>
                  <a:gd name="connsiteY3-198" fmla="*/ 0 h 2654300"/>
                  <a:gd name="connsiteX0-199" fmla="*/ 0 w 9296400"/>
                  <a:gd name="connsiteY0-200" fmla="*/ 215900 h 2451100"/>
                  <a:gd name="connsiteX1-201" fmla="*/ 7581900 w 9296400"/>
                  <a:gd name="connsiteY1-202" fmla="*/ 2451100 h 2451100"/>
                  <a:gd name="connsiteX2-203" fmla="*/ 9296400 w 9296400"/>
                  <a:gd name="connsiteY2-204" fmla="*/ 2362200 h 2451100"/>
                  <a:gd name="connsiteX3-205" fmla="*/ 1320800 w 9296400"/>
                  <a:gd name="connsiteY3-206" fmla="*/ 0 h 2451100"/>
                  <a:gd name="connsiteX0-207" fmla="*/ 0 w 9296400"/>
                  <a:gd name="connsiteY0-208" fmla="*/ 215900 h 2654300"/>
                  <a:gd name="connsiteX1-209" fmla="*/ 7518400 w 9296400"/>
                  <a:gd name="connsiteY1-210" fmla="*/ 2654300 h 2654300"/>
                  <a:gd name="connsiteX2-211" fmla="*/ 9296400 w 9296400"/>
                  <a:gd name="connsiteY2-212" fmla="*/ 2362200 h 2654300"/>
                  <a:gd name="connsiteX3-213" fmla="*/ 1320800 w 9296400"/>
                  <a:gd name="connsiteY3-214" fmla="*/ 0 h 2654300"/>
                </a:gdLst>
                <a:ahLst/>
                <a:cxnLst>
                  <a:cxn ang="0">
                    <a:pos x="connsiteX0-1" y="connsiteY0-2"/>
                  </a:cxn>
                  <a:cxn ang="0">
                    <a:pos x="connsiteX1-3" y="connsiteY1-4"/>
                  </a:cxn>
                  <a:cxn ang="0">
                    <a:pos x="connsiteX2-5" y="connsiteY2-6"/>
                  </a:cxn>
                  <a:cxn ang="0">
                    <a:pos x="connsiteX3-7" y="connsiteY3-8"/>
                  </a:cxn>
                </a:cxnLst>
                <a:rect l="l" t="t" r="r" b="b"/>
                <a:pathLst>
                  <a:path w="9296400" h="2654300">
                    <a:moveTo>
                      <a:pt x="0" y="215900"/>
                    </a:moveTo>
                    <a:lnTo>
                      <a:pt x="7518400" y="2654300"/>
                    </a:lnTo>
                    <a:lnTo>
                      <a:pt x="9296400" y="2362200"/>
                    </a:lnTo>
                    <a:lnTo>
                      <a:pt x="1320800" y="0"/>
                    </a:lnTo>
                  </a:path>
                </a:pathLst>
              </a:custGeom>
              <a:gradFill>
                <a:gsLst>
                  <a:gs pos="0">
                    <a:schemeClr val="accent1">
                      <a:lumMod val="5000"/>
                      <a:lumOff val="95000"/>
                    </a:schemeClr>
                  </a:gs>
                  <a:gs pos="53000">
                    <a:schemeClr val="bg1"/>
                  </a:gs>
                  <a:gs pos="0">
                    <a:schemeClr val="accent5">
                      <a:lumMod val="40000"/>
                      <a:lumOff val="60000"/>
                    </a:schemeClr>
                  </a:gs>
                  <a:gs pos="100000">
                    <a:schemeClr val="accent5">
                      <a:lumMod val="40000"/>
                      <a:lumOff val="6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01" name="Freeform 100"/>
              <p:cNvSpPr/>
              <p:nvPr/>
            </p:nvSpPr>
            <p:spPr>
              <a:xfrm>
                <a:off x="7851589" y="2849969"/>
                <a:ext cx="1169242" cy="900568"/>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1" fmla="*/ 0 w 10885480"/>
                  <a:gd name="connsiteY0-2" fmla="*/ 3628572 h 3742872"/>
                  <a:gd name="connsiteX1-3" fmla="*/ 0 w 10885480"/>
                  <a:gd name="connsiteY1-4" fmla="*/ 1952172 h 3742872"/>
                  <a:gd name="connsiteX2-5" fmla="*/ 10885480 w 10885480"/>
                  <a:gd name="connsiteY2-6" fmla="*/ 0 h 3742872"/>
                  <a:gd name="connsiteX3-7" fmla="*/ 10858500 w 10885480"/>
                  <a:gd name="connsiteY3-8" fmla="*/ 1571172 h 3742872"/>
                  <a:gd name="connsiteX4-9" fmla="*/ 0 w 10885480"/>
                  <a:gd name="connsiteY4-10" fmla="*/ 3742872 h 3742872"/>
                  <a:gd name="connsiteX0-11" fmla="*/ 0 w 10902720"/>
                  <a:gd name="connsiteY0-12" fmla="*/ 3628572 h 3742872"/>
                  <a:gd name="connsiteX1-13" fmla="*/ 0 w 10902720"/>
                  <a:gd name="connsiteY1-14" fmla="*/ 1952172 h 3742872"/>
                  <a:gd name="connsiteX2-15" fmla="*/ 10885480 w 10902720"/>
                  <a:gd name="connsiteY2-16" fmla="*/ 0 h 3742872"/>
                  <a:gd name="connsiteX3-17" fmla="*/ 10902720 w 10902720"/>
                  <a:gd name="connsiteY3-18" fmla="*/ 1556658 h 3742872"/>
                  <a:gd name="connsiteX4-19" fmla="*/ 0 w 10902720"/>
                  <a:gd name="connsiteY4-20" fmla="*/ 3742872 h 3742872"/>
                  <a:gd name="connsiteX0-21" fmla="*/ 111909 w 11014629"/>
                  <a:gd name="connsiteY0-22" fmla="*/ 3628572 h 3742872"/>
                  <a:gd name="connsiteX1-23" fmla="*/ 0 w 11014629"/>
                  <a:gd name="connsiteY1-24" fmla="*/ 1603829 h 3742872"/>
                  <a:gd name="connsiteX2-25" fmla="*/ 10997389 w 11014629"/>
                  <a:gd name="connsiteY2-26" fmla="*/ 0 h 3742872"/>
                  <a:gd name="connsiteX3-27" fmla="*/ 11014629 w 11014629"/>
                  <a:gd name="connsiteY3-28" fmla="*/ 1556658 h 3742872"/>
                  <a:gd name="connsiteX4-29" fmla="*/ 111909 w 11014629"/>
                  <a:gd name="connsiteY4-30" fmla="*/ 3742872 h 3742872"/>
                  <a:gd name="connsiteX0-31" fmla="*/ 0 w 11014629"/>
                  <a:gd name="connsiteY0-32" fmla="*/ 1603829 h 3742872"/>
                  <a:gd name="connsiteX1-33" fmla="*/ 10997389 w 11014629"/>
                  <a:gd name="connsiteY1-34" fmla="*/ 0 h 3742872"/>
                  <a:gd name="connsiteX2-35" fmla="*/ 11014629 w 11014629"/>
                  <a:gd name="connsiteY2-36" fmla="*/ 1556658 h 3742872"/>
                  <a:gd name="connsiteX3-37" fmla="*/ 111909 w 11014629"/>
                  <a:gd name="connsiteY3-38" fmla="*/ 3742872 h 3742872"/>
                  <a:gd name="connsiteX0-39" fmla="*/ 37303 w 11051932"/>
                  <a:gd name="connsiteY0-40" fmla="*/ 1603829 h 3191329"/>
                  <a:gd name="connsiteX1-41" fmla="*/ 11034692 w 11051932"/>
                  <a:gd name="connsiteY1-42" fmla="*/ 0 h 3191329"/>
                  <a:gd name="connsiteX2-43" fmla="*/ 11051932 w 11051932"/>
                  <a:gd name="connsiteY2-44" fmla="*/ 1556658 h 3191329"/>
                  <a:gd name="connsiteX3-45" fmla="*/ 0 w 11051932"/>
                  <a:gd name="connsiteY3-46" fmla="*/ 3191329 h 3191329"/>
                  <a:gd name="connsiteX0-47" fmla="*/ 0 w 11014629"/>
                  <a:gd name="connsiteY0-48" fmla="*/ 1603829 h 3234872"/>
                  <a:gd name="connsiteX1-49" fmla="*/ 10997389 w 11014629"/>
                  <a:gd name="connsiteY1-50" fmla="*/ 0 h 3234872"/>
                  <a:gd name="connsiteX2-51" fmla="*/ 11014629 w 11014629"/>
                  <a:gd name="connsiteY2-52" fmla="*/ 1556658 h 3234872"/>
                  <a:gd name="connsiteX3-53" fmla="*/ 0 w 11014629"/>
                  <a:gd name="connsiteY3-54" fmla="*/ 3234872 h 3234872"/>
                  <a:gd name="connsiteX0-55" fmla="*/ 2802964 w 11014629"/>
                  <a:gd name="connsiteY0-56" fmla="*/ 1156154 h 3234872"/>
                  <a:gd name="connsiteX1-57" fmla="*/ 10997389 w 11014629"/>
                  <a:gd name="connsiteY1-58" fmla="*/ 0 h 3234872"/>
                  <a:gd name="connsiteX2-59" fmla="*/ 11014629 w 11014629"/>
                  <a:gd name="connsiteY2-60" fmla="*/ 1556658 h 3234872"/>
                  <a:gd name="connsiteX3-61" fmla="*/ 0 w 11014629"/>
                  <a:gd name="connsiteY3-62" fmla="*/ 3234872 h 3234872"/>
                  <a:gd name="connsiteX0-63" fmla="*/ 0 w 8211665"/>
                  <a:gd name="connsiteY0-64" fmla="*/ 1156154 h 2501447"/>
                  <a:gd name="connsiteX1-65" fmla="*/ 8194425 w 8211665"/>
                  <a:gd name="connsiteY1-66" fmla="*/ 0 h 2501447"/>
                  <a:gd name="connsiteX2-67" fmla="*/ 8211665 w 8211665"/>
                  <a:gd name="connsiteY2-68" fmla="*/ 1556658 h 2501447"/>
                  <a:gd name="connsiteX3-69" fmla="*/ 563041 w 8211665"/>
                  <a:gd name="connsiteY3-70" fmla="*/ 2501447 h 2501447"/>
                  <a:gd name="connsiteX0-71" fmla="*/ 24480 w 8236145"/>
                  <a:gd name="connsiteY0-72" fmla="*/ 1156154 h 2872922"/>
                  <a:gd name="connsiteX1-73" fmla="*/ 8218905 w 8236145"/>
                  <a:gd name="connsiteY1-74" fmla="*/ 0 h 2872922"/>
                  <a:gd name="connsiteX2-75" fmla="*/ 8236145 w 8236145"/>
                  <a:gd name="connsiteY2-76" fmla="*/ 1556658 h 2872922"/>
                  <a:gd name="connsiteX3-77" fmla="*/ 0 w 8236145"/>
                  <a:gd name="connsiteY3-78" fmla="*/ 2872922 h 2872922"/>
                  <a:gd name="connsiteX0-79" fmla="*/ 24480 w 8236145"/>
                  <a:gd name="connsiteY0-80" fmla="*/ 1146629 h 2872922"/>
                  <a:gd name="connsiteX1-81" fmla="*/ 8218905 w 8236145"/>
                  <a:gd name="connsiteY1-82" fmla="*/ 0 h 2872922"/>
                  <a:gd name="connsiteX2-83" fmla="*/ 8236145 w 8236145"/>
                  <a:gd name="connsiteY2-84" fmla="*/ 1556658 h 2872922"/>
                  <a:gd name="connsiteX3-85" fmla="*/ 0 w 8236145"/>
                  <a:gd name="connsiteY3-86" fmla="*/ 2872922 h 2872922"/>
                  <a:gd name="connsiteX0-87" fmla="*/ 24480 w 8236145"/>
                  <a:gd name="connsiteY0-88" fmla="*/ 1165679 h 2891972"/>
                  <a:gd name="connsiteX1-89" fmla="*/ 8182185 w 8236145"/>
                  <a:gd name="connsiteY1-90" fmla="*/ 0 h 2891972"/>
                  <a:gd name="connsiteX2-91" fmla="*/ 8236145 w 8236145"/>
                  <a:gd name="connsiteY2-92" fmla="*/ 1575708 h 2891972"/>
                  <a:gd name="connsiteX3-93" fmla="*/ 0 w 8236145"/>
                  <a:gd name="connsiteY3-94" fmla="*/ 2891972 h 2891972"/>
                  <a:gd name="connsiteX0-95" fmla="*/ 24480 w 8260625"/>
                  <a:gd name="connsiteY0-96" fmla="*/ 1165679 h 2891972"/>
                  <a:gd name="connsiteX1-97" fmla="*/ 8182185 w 8260625"/>
                  <a:gd name="connsiteY1-98" fmla="*/ 0 h 2891972"/>
                  <a:gd name="connsiteX2-99" fmla="*/ 8260625 w 8260625"/>
                  <a:gd name="connsiteY2-100" fmla="*/ 1718583 h 2891972"/>
                  <a:gd name="connsiteX3-101" fmla="*/ 0 w 8260625"/>
                  <a:gd name="connsiteY3-102" fmla="*/ 2891972 h 2891972"/>
                  <a:gd name="connsiteX0-103" fmla="*/ 24480 w 8260625"/>
                  <a:gd name="connsiteY0-104" fmla="*/ 1165679 h 2787197"/>
                  <a:gd name="connsiteX1-105" fmla="*/ 8182185 w 8260625"/>
                  <a:gd name="connsiteY1-106" fmla="*/ 0 h 2787197"/>
                  <a:gd name="connsiteX2-107" fmla="*/ 8260625 w 8260625"/>
                  <a:gd name="connsiteY2-108" fmla="*/ 1718583 h 2787197"/>
                  <a:gd name="connsiteX3-109" fmla="*/ 0 w 8260625"/>
                  <a:gd name="connsiteY3-110" fmla="*/ 2787197 h 2787197"/>
                  <a:gd name="connsiteX0-111" fmla="*/ 0 w 8236145"/>
                  <a:gd name="connsiteY0-112" fmla="*/ 1165679 h 2863397"/>
                  <a:gd name="connsiteX1-113" fmla="*/ 8157705 w 8236145"/>
                  <a:gd name="connsiteY1-114" fmla="*/ 0 h 2863397"/>
                  <a:gd name="connsiteX2-115" fmla="*/ 8236145 w 8236145"/>
                  <a:gd name="connsiteY2-116" fmla="*/ 1718583 h 2863397"/>
                  <a:gd name="connsiteX3-117" fmla="*/ 0 w 8236145"/>
                  <a:gd name="connsiteY3-118" fmla="*/ 2863397 h 2863397"/>
                  <a:gd name="connsiteX0-119" fmla="*/ 0 w 8236145"/>
                  <a:gd name="connsiteY0-120" fmla="*/ 1165679 h 2863397"/>
                  <a:gd name="connsiteX1-121" fmla="*/ 8157705 w 8236145"/>
                  <a:gd name="connsiteY1-122" fmla="*/ 0 h 2863397"/>
                  <a:gd name="connsiteX2-123" fmla="*/ 8236145 w 8236145"/>
                  <a:gd name="connsiteY2-124" fmla="*/ 1528083 h 2863397"/>
                  <a:gd name="connsiteX3-125" fmla="*/ 0 w 8236145"/>
                  <a:gd name="connsiteY3-126" fmla="*/ 2863397 h 2863397"/>
                  <a:gd name="connsiteX0-127" fmla="*/ 0 w 8211665"/>
                  <a:gd name="connsiteY0-128" fmla="*/ 1165679 h 2863397"/>
                  <a:gd name="connsiteX1-129" fmla="*/ 8157705 w 8211665"/>
                  <a:gd name="connsiteY1-130" fmla="*/ 0 h 2863397"/>
                  <a:gd name="connsiteX2-131" fmla="*/ 8211665 w 8211665"/>
                  <a:gd name="connsiteY2-132" fmla="*/ 1699533 h 2863397"/>
                  <a:gd name="connsiteX3-133" fmla="*/ 0 w 8211665"/>
                  <a:gd name="connsiteY3-134" fmla="*/ 2863397 h 2863397"/>
                  <a:gd name="connsiteX0-135" fmla="*/ 3152097 w 8211665"/>
                  <a:gd name="connsiteY0-136" fmla="*/ 904422 h 2863397"/>
                  <a:gd name="connsiteX1-137" fmla="*/ 8157705 w 8211665"/>
                  <a:gd name="connsiteY1-138" fmla="*/ 0 h 2863397"/>
                  <a:gd name="connsiteX2-139" fmla="*/ 8211665 w 8211665"/>
                  <a:gd name="connsiteY2-140" fmla="*/ 1699533 h 2863397"/>
                  <a:gd name="connsiteX3-141" fmla="*/ 0 w 8211665"/>
                  <a:gd name="connsiteY3-142" fmla="*/ 2863397 h 2863397"/>
                  <a:gd name="connsiteX0-143" fmla="*/ 0 w 5059568"/>
                  <a:gd name="connsiteY0-144" fmla="*/ 904422 h 1919969"/>
                  <a:gd name="connsiteX1-145" fmla="*/ 5005608 w 5059568"/>
                  <a:gd name="connsiteY1-146" fmla="*/ 0 h 1919969"/>
                  <a:gd name="connsiteX2-147" fmla="*/ 5059568 w 5059568"/>
                  <a:gd name="connsiteY2-148" fmla="*/ 1699533 h 1919969"/>
                  <a:gd name="connsiteX3-149" fmla="*/ 261120 w 5059568"/>
                  <a:gd name="connsiteY3-150" fmla="*/ 1919969 h 1919969"/>
                  <a:gd name="connsiteX0-151" fmla="*/ 0 w 5544507"/>
                  <a:gd name="connsiteY0-152" fmla="*/ 744764 h 1919969"/>
                  <a:gd name="connsiteX1-153" fmla="*/ 5490547 w 5544507"/>
                  <a:gd name="connsiteY1-154" fmla="*/ 0 h 1919969"/>
                  <a:gd name="connsiteX2-155" fmla="*/ 5544507 w 5544507"/>
                  <a:gd name="connsiteY2-156" fmla="*/ 1699533 h 1919969"/>
                  <a:gd name="connsiteX3-157" fmla="*/ 746059 w 5544507"/>
                  <a:gd name="connsiteY3-158" fmla="*/ 1919969 h 1919969"/>
                  <a:gd name="connsiteX0-159" fmla="*/ 0 w 5544507"/>
                  <a:gd name="connsiteY0-160" fmla="*/ 744764 h 2456997"/>
                  <a:gd name="connsiteX1-161" fmla="*/ 5490547 w 5544507"/>
                  <a:gd name="connsiteY1-162" fmla="*/ 0 h 2456997"/>
                  <a:gd name="connsiteX2-163" fmla="*/ 5544507 w 5544507"/>
                  <a:gd name="connsiteY2-164" fmla="*/ 1699533 h 2456997"/>
                  <a:gd name="connsiteX3-165" fmla="*/ 55955 w 5544507"/>
                  <a:gd name="connsiteY3-166" fmla="*/ 2456997 h 2456997"/>
                  <a:gd name="connsiteX0-167" fmla="*/ 0 w 5490547"/>
                  <a:gd name="connsiteY0-168" fmla="*/ 744764 h 2456997"/>
                  <a:gd name="connsiteX1-169" fmla="*/ 5490547 w 5490547"/>
                  <a:gd name="connsiteY1-170" fmla="*/ 0 h 2456997"/>
                  <a:gd name="connsiteX2-171" fmla="*/ 5413947 w 5490547"/>
                  <a:gd name="connsiteY2-172" fmla="*/ 1423761 h 2456997"/>
                  <a:gd name="connsiteX3-173" fmla="*/ 55955 w 5490547"/>
                  <a:gd name="connsiteY3-174" fmla="*/ 2456997 h 2456997"/>
                  <a:gd name="connsiteX0-175" fmla="*/ 0 w 5490547"/>
                  <a:gd name="connsiteY0-176" fmla="*/ 744764 h 2456997"/>
                  <a:gd name="connsiteX1-177" fmla="*/ 5490547 w 5490547"/>
                  <a:gd name="connsiteY1-178" fmla="*/ 0 h 2456997"/>
                  <a:gd name="connsiteX2-179" fmla="*/ 5488553 w 5490547"/>
                  <a:gd name="connsiteY2-180" fmla="*/ 1728561 h 2456997"/>
                  <a:gd name="connsiteX3-181" fmla="*/ 55955 w 5490547"/>
                  <a:gd name="connsiteY3-182" fmla="*/ 2456997 h 2456997"/>
                  <a:gd name="connsiteX0-183" fmla="*/ 0 w 5488553"/>
                  <a:gd name="connsiteY0-184" fmla="*/ 309336 h 2021569"/>
                  <a:gd name="connsiteX1-185" fmla="*/ 5061563 w 5488553"/>
                  <a:gd name="connsiteY1-186" fmla="*/ 0 h 2021569"/>
                  <a:gd name="connsiteX2-187" fmla="*/ 5488553 w 5488553"/>
                  <a:gd name="connsiteY2-188" fmla="*/ 1293133 h 2021569"/>
                  <a:gd name="connsiteX3-189" fmla="*/ 55955 w 5488553"/>
                  <a:gd name="connsiteY3-190" fmla="*/ 2021569 h 2021569"/>
                  <a:gd name="connsiteX0-191" fmla="*/ 0 w 5488557"/>
                  <a:gd name="connsiteY0-192" fmla="*/ 715736 h 2427969"/>
                  <a:gd name="connsiteX1-193" fmla="*/ 5415942 w 5488557"/>
                  <a:gd name="connsiteY1-194" fmla="*/ 0 h 2427969"/>
                  <a:gd name="connsiteX2-195" fmla="*/ 5488553 w 5488557"/>
                  <a:gd name="connsiteY2-196" fmla="*/ 1699533 h 2427969"/>
                  <a:gd name="connsiteX3-197" fmla="*/ 55955 w 5488557"/>
                  <a:gd name="connsiteY3-198" fmla="*/ 2427969 h 2427969"/>
                </a:gdLst>
                <a:ahLst/>
                <a:cxnLst>
                  <a:cxn ang="0">
                    <a:pos x="connsiteX0-1" y="connsiteY0-2"/>
                  </a:cxn>
                  <a:cxn ang="0">
                    <a:pos x="connsiteX1-3" y="connsiteY1-4"/>
                  </a:cxn>
                  <a:cxn ang="0">
                    <a:pos x="connsiteX2-5" y="connsiteY2-6"/>
                  </a:cxn>
                  <a:cxn ang="0">
                    <a:pos x="connsiteX3-7" y="connsiteY3-8"/>
                  </a:cxn>
                </a:cxnLst>
                <a:rect l="l" t="t" r="r" b="b"/>
                <a:pathLst>
                  <a:path w="5488557" h="2427969">
                    <a:moveTo>
                      <a:pt x="0" y="715736"/>
                    </a:moveTo>
                    <a:lnTo>
                      <a:pt x="5415942" y="0"/>
                    </a:lnTo>
                    <a:cubicBezTo>
                      <a:pt x="5415277" y="576187"/>
                      <a:pt x="5489218" y="1123346"/>
                      <a:pt x="5488553" y="1699533"/>
                    </a:cubicBezTo>
                    <a:lnTo>
                      <a:pt x="55955" y="2427969"/>
                    </a:lnTo>
                  </a:path>
                </a:pathLst>
              </a:custGeom>
              <a:gradFill>
                <a:gsLst>
                  <a:gs pos="0">
                    <a:schemeClr val="accent1">
                      <a:lumMod val="5000"/>
                      <a:lumOff val="95000"/>
                    </a:schemeClr>
                  </a:gs>
                  <a:gs pos="53000">
                    <a:schemeClr val="bg1"/>
                  </a:gs>
                  <a:gs pos="0">
                    <a:schemeClr val="accent5">
                      <a:lumMod val="40000"/>
                      <a:lumOff val="60000"/>
                    </a:schemeClr>
                  </a:gs>
                  <a:gs pos="100000">
                    <a:schemeClr val="accent5">
                      <a:lumMod val="40000"/>
                      <a:lumOff val="6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02" name="Rectangle 30720"/>
              <p:cNvSpPr txBox="1"/>
              <p:nvPr/>
            </p:nvSpPr>
            <p:spPr>
              <a:xfrm>
                <a:off x="6033364" y="2769388"/>
                <a:ext cx="1506962" cy="333905"/>
              </a:xfrm>
              <a:prstGeom prst="rect">
                <a:avLst/>
              </a:prstGeom>
              <a:noFill/>
              <a:ln w="9525">
                <a:noFill/>
                <a:miter lim="800000"/>
              </a:ln>
              <a:effectLst/>
              <a:scene3d>
                <a:camera prst="isometricOffAxis2Left">
                  <a:rot lat="429657" lon="19878083" rev="20056841"/>
                </a:camera>
                <a:lightRig rig="threePt" dir="t"/>
              </a:scene3d>
            </p:spPr>
            <p:txBody>
              <a:bodyPr vert="horz" wrap="none" lIns="211477" tIns="211477" rIns="211477" bIns="211477" numCol="1" anchor="ctr" anchorCtr="0" compatLnSpc="1">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905" lvl="1" indent="0" defTabSz="895350" fontAlgn="base">
                  <a:spcBef>
                    <a:spcPct val="0"/>
                  </a:spcBef>
                  <a:spcAft>
                    <a:spcPct val="0"/>
                  </a:spcAft>
                  <a:buClr>
                    <a:srgbClr val="002960"/>
                  </a:buClr>
                  <a:buSzPct val="125000"/>
                  <a:buFont typeface="Arial" panose="020B0604020202020204" pitchFamily="34" charset="0"/>
                  <a:buNone/>
                  <a:defRPr sz="1400" b="1" baseline="0">
                    <a:solidFill>
                      <a:srgbClr val="000000"/>
                    </a:solidFill>
                    <a:ea typeface="Arial Unicode MS"/>
                    <a:cs typeface="Arial Unicode MS"/>
                  </a:defRPr>
                </a:lvl2pPr>
                <a:lvl3pPr marL="457200" lvl="2" indent="-26225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3pPr>
                <a:lvl4pPr marL="614680" lvl="3" indent="-15557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4pPr>
                <a:lvl5pPr marL="749935" lvl="4" indent="-130175" defTabSz="895350">
                  <a:buClr>
                    <a:schemeClr val="tx2"/>
                  </a:buClr>
                  <a:buSzPct val="89000"/>
                  <a:buFont typeface="Arial" panose="020B0604020202020204" pitchFamily="34" charset="0"/>
                  <a:buChar char="-"/>
                  <a:defRPr baseline="0">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vl9pPr>
              </a:lstStyle>
              <a:p>
                <a:pPr lvl="1"/>
                <a:r>
                  <a:rPr lang="en-US" sz="1885" dirty="0"/>
                  <a:t>DIAMOND</a:t>
                </a:r>
              </a:p>
            </p:txBody>
          </p:sp>
          <p:sp>
            <p:nvSpPr>
              <p:cNvPr id="103" name="TextBox 102"/>
              <p:cNvSpPr txBox="1"/>
              <p:nvPr/>
            </p:nvSpPr>
            <p:spPr>
              <a:xfrm rot="20946639">
                <a:off x="7913024" y="3054057"/>
                <a:ext cx="1046371" cy="522526"/>
              </a:xfrm>
              <a:prstGeom prst="rect">
                <a:avLst/>
              </a:prstGeom>
              <a:noFill/>
              <a:ln w="9525">
                <a:noFill/>
                <a:miter lim="800000"/>
              </a:ln>
              <a:effectLst/>
              <a:scene3d>
                <a:camera prst="isometricOffAxis1Right">
                  <a:rot lat="1080000" lon="20039998" rev="21299999"/>
                </a:camera>
                <a:lightRig rig="threePt" dir="t"/>
              </a:scene3d>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lgn="ctr">
                  <a:buClr>
                    <a:srgbClr val="000000"/>
                  </a:buClr>
                </a:pPr>
                <a:r>
                  <a:rPr lang="en-GB" sz="1505" dirty="0">
                    <a:solidFill>
                      <a:srgbClr val="000000"/>
                    </a:solidFill>
                  </a:rPr>
                  <a:t>&gt;3.5 </a:t>
                </a:r>
                <a:r>
                  <a:rPr lang="en-GB" sz="1505" dirty="0" err="1">
                    <a:solidFill>
                      <a:srgbClr val="000000"/>
                    </a:solidFill>
                  </a:rPr>
                  <a:t>upto</a:t>
                </a:r>
                <a:r>
                  <a:rPr lang="en-GB" sz="1505" dirty="0">
                    <a:solidFill>
                      <a:srgbClr val="000000"/>
                    </a:solidFill>
                  </a:rPr>
                  <a:t> 4.0</a:t>
                </a:r>
              </a:p>
            </p:txBody>
          </p:sp>
        </p:grpSp>
        <p:grpSp>
          <p:nvGrpSpPr>
            <p:cNvPr id="104" name="Group 103"/>
            <p:cNvGrpSpPr/>
            <p:nvPr/>
          </p:nvGrpSpPr>
          <p:grpSpPr>
            <a:xfrm>
              <a:off x="2320147" y="1874167"/>
              <a:ext cx="2562767" cy="1262870"/>
              <a:chOff x="6156347" y="1546703"/>
              <a:chExt cx="2886983" cy="1422637"/>
            </a:xfrm>
          </p:grpSpPr>
          <p:sp>
            <p:nvSpPr>
              <p:cNvPr id="105" name="Freeform 104"/>
              <p:cNvSpPr/>
              <p:nvPr/>
            </p:nvSpPr>
            <p:spPr>
              <a:xfrm>
                <a:off x="6156347" y="1653018"/>
                <a:ext cx="2188618" cy="1299683"/>
              </a:xfrm>
              <a:custGeom>
                <a:avLst/>
                <a:gdLst>
                  <a:gd name="connsiteX0" fmla="*/ 114300 w 6972300"/>
                  <a:gd name="connsiteY0" fmla="*/ 1257300 h 5600700"/>
                  <a:gd name="connsiteX1" fmla="*/ 114300 w 6972300"/>
                  <a:gd name="connsiteY1" fmla="*/ 0 h 5600700"/>
                  <a:gd name="connsiteX2" fmla="*/ 6972300 w 6972300"/>
                  <a:gd name="connsiteY2" fmla="*/ 3810000 h 5600700"/>
                  <a:gd name="connsiteX3" fmla="*/ 6972300 w 6972300"/>
                  <a:gd name="connsiteY3" fmla="*/ 5600700 h 5600700"/>
                  <a:gd name="connsiteX4" fmla="*/ 0 w 6972300"/>
                  <a:gd name="connsiteY4" fmla="*/ 1295400 h 5600700"/>
                  <a:gd name="connsiteX0-1" fmla="*/ 0 w 6858000"/>
                  <a:gd name="connsiteY0-2" fmla="*/ 1257300 h 5600700"/>
                  <a:gd name="connsiteX1-3" fmla="*/ 0 w 6858000"/>
                  <a:gd name="connsiteY1-4" fmla="*/ 0 h 5600700"/>
                  <a:gd name="connsiteX2-5" fmla="*/ 6858000 w 6858000"/>
                  <a:gd name="connsiteY2-6" fmla="*/ 3810000 h 5600700"/>
                  <a:gd name="connsiteX3-7" fmla="*/ 6858000 w 6858000"/>
                  <a:gd name="connsiteY3-8" fmla="*/ 5600700 h 5600700"/>
                  <a:gd name="connsiteX0-9" fmla="*/ 0 w 7123471"/>
                  <a:gd name="connsiteY0-10" fmla="*/ 1847236 h 5600700"/>
                  <a:gd name="connsiteX1-11" fmla="*/ 265471 w 7123471"/>
                  <a:gd name="connsiteY1-12" fmla="*/ 0 h 5600700"/>
                  <a:gd name="connsiteX2-13" fmla="*/ 7123471 w 7123471"/>
                  <a:gd name="connsiteY2-14" fmla="*/ 3810000 h 5600700"/>
                  <a:gd name="connsiteX3-15" fmla="*/ 7123471 w 7123471"/>
                  <a:gd name="connsiteY3-16" fmla="*/ 5600700 h 5600700"/>
                  <a:gd name="connsiteX0-17" fmla="*/ 0 w 7123471"/>
                  <a:gd name="connsiteY0-18" fmla="*/ 1257300 h 5010764"/>
                  <a:gd name="connsiteX1-19" fmla="*/ 0 w 7123471"/>
                  <a:gd name="connsiteY1-20" fmla="*/ 0 h 5010764"/>
                  <a:gd name="connsiteX2-21" fmla="*/ 7123471 w 7123471"/>
                  <a:gd name="connsiteY2-22" fmla="*/ 3220064 h 5010764"/>
                  <a:gd name="connsiteX3-23" fmla="*/ 7123471 w 7123471"/>
                  <a:gd name="connsiteY3-24" fmla="*/ 5010764 h 5010764"/>
                  <a:gd name="connsiteX0-25" fmla="*/ 0 w 7123471"/>
                  <a:gd name="connsiteY0-26" fmla="*/ 1257300 h 5010764"/>
                  <a:gd name="connsiteX1-27" fmla="*/ 0 w 7123471"/>
                  <a:gd name="connsiteY1-28" fmla="*/ 0 h 5010764"/>
                  <a:gd name="connsiteX2-29" fmla="*/ 7123471 w 7123471"/>
                  <a:gd name="connsiteY2-30" fmla="*/ 3397044 h 5010764"/>
                  <a:gd name="connsiteX3-31" fmla="*/ 7123471 w 7123471"/>
                  <a:gd name="connsiteY3-32" fmla="*/ 5010764 h 5010764"/>
                  <a:gd name="connsiteX0-33" fmla="*/ 0 w 7428271"/>
                  <a:gd name="connsiteY0-34" fmla="*/ 1736272 h 5010764"/>
                  <a:gd name="connsiteX1-35" fmla="*/ 304800 w 7428271"/>
                  <a:gd name="connsiteY1-36" fmla="*/ 0 h 5010764"/>
                  <a:gd name="connsiteX2-37" fmla="*/ 7428271 w 7428271"/>
                  <a:gd name="connsiteY2-38" fmla="*/ 3397044 h 5010764"/>
                  <a:gd name="connsiteX3-39" fmla="*/ 7428271 w 7428271"/>
                  <a:gd name="connsiteY3-40" fmla="*/ 5010764 h 5010764"/>
                  <a:gd name="connsiteX0-41" fmla="*/ 0 w 7428271"/>
                  <a:gd name="connsiteY0-42" fmla="*/ 1228272 h 4502764"/>
                  <a:gd name="connsiteX1-43" fmla="*/ 58057 w 7428271"/>
                  <a:gd name="connsiteY1-44" fmla="*/ 0 h 4502764"/>
                  <a:gd name="connsiteX2-45" fmla="*/ 7428271 w 7428271"/>
                  <a:gd name="connsiteY2-46" fmla="*/ 2889044 h 4502764"/>
                  <a:gd name="connsiteX3-47" fmla="*/ 7428271 w 7428271"/>
                  <a:gd name="connsiteY3-48" fmla="*/ 4502764 h 4502764"/>
                  <a:gd name="connsiteX0-49" fmla="*/ 0 w 7428271"/>
                  <a:gd name="connsiteY0-50" fmla="*/ 1228272 h 4589850"/>
                  <a:gd name="connsiteX1-51" fmla="*/ 58057 w 7428271"/>
                  <a:gd name="connsiteY1-52" fmla="*/ 0 h 4589850"/>
                  <a:gd name="connsiteX2-53" fmla="*/ 7428271 w 7428271"/>
                  <a:gd name="connsiteY2-54" fmla="*/ 2889044 h 4589850"/>
                  <a:gd name="connsiteX3-55" fmla="*/ 7428271 w 7428271"/>
                  <a:gd name="connsiteY3-56" fmla="*/ 4589850 h 4589850"/>
                  <a:gd name="connsiteX0-57" fmla="*/ 0 w 7413757"/>
                  <a:gd name="connsiteY0-58" fmla="*/ 1373415 h 4589850"/>
                  <a:gd name="connsiteX1-59" fmla="*/ 43543 w 7413757"/>
                  <a:gd name="connsiteY1-60" fmla="*/ 0 h 4589850"/>
                  <a:gd name="connsiteX2-61" fmla="*/ 7413757 w 7413757"/>
                  <a:gd name="connsiteY2-62" fmla="*/ 2889044 h 4589850"/>
                  <a:gd name="connsiteX3-63" fmla="*/ 7413757 w 7413757"/>
                  <a:gd name="connsiteY3-64" fmla="*/ 4589850 h 4589850"/>
                  <a:gd name="connsiteX0-65" fmla="*/ 0 w 7747132"/>
                  <a:gd name="connsiteY0-66" fmla="*/ 1782990 h 4589850"/>
                  <a:gd name="connsiteX1-67" fmla="*/ 376918 w 7747132"/>
                  <a:gd name="connsiteY1-68" fmla="*/ 0 h 4589850"/>
                  <a:gd name="connsiteX2-69" fmla="*/ 7747132 w 7747132"/>
                  <a:gd name="connsiteY2-70" fmla="*/ 2889044 h 4589850"/>
                  <a:gd name="connsiteX3-71" fmla="*/ 7747132 w 7747132"/>
                  <a:gd name="connsiteY3-72" fmla="*/ 4589850 h 4589850"/>
                  <a:gd name="connsiteX0-73" fmla="*/ 0 w 7747132"/>
                  <a:gd name="connsiteY0-74" fmla="*/ 1316265 h 4123125"/>
                  <a:gd name="connsiteX1-75" fmla="*/ 91168 w 7747132"/>
                  <a:gd name="connsiteY1-76" fmla="*/ 0 h 4123125"/>
                  <a:gd name="connsiteX2-77" fmla="*/ 7747132 w 7747132"/>
                  <a:gd name="connsiteY2-78" fmla="*/ 2422319 h 4123125"/>
                  <a:gd name="connsiteX3-79" fmla="*/ 7747132 w 7747132"/>
                  <a:gd name="connsiteY3-80" fmla="*/ 4123125 h 4123125"/>
                  <a:gd name="connsiteX0-81" fmla="*/ 0 w 7747132"/>
                  <a:gd name="connsiteY0-82" fmla="*/ 1316265 h 4123125"/>
                  <a:gd name="connsiteX1-83" fmla="*/ 91168 w 7747132"/>
                  <a:gd name="connsiteY1-84" fmla="*/ 0 h 4123125"/>
                  <a:gd name="connsiteX2-85" fmla="*/ 7747132 w 7747132"/>
                  <a:gd name="connsiteY2-86" fmla="*/ 2431844 h 4123125"/>
                  <a:gd name="connsiteX3-87" fmla="*/ 7747132 w 7747132"/>
                  <a:gd name="connsiteY3-88" fmla="*/ 4123125 h 4123125"/>
                  <a:gd name="connsiteX0-89" fmla="*/ 0 w 8023357"/>
                  <a:gd name="connsiteY0-90" fmla="*/ 1706790 h 4123125"/>
                  <a:gd name="connsiteX1-91" fmla="*/ 367393 w 8023357"/>
                  <a:gd name="connsiteY1-92" fmla="*/ 0 h 4123125"/>
                  <a:gd name="connsiteX2-93" fmla="*/ 8023357 w 8023357"/>
                  <a:gd name="connsiteY2-94" fmla="*/ 2431844 h 4123125"/>
                  <a:gd name="connsiteX3-95" fmla="*/ 8023357 w 8023357"/>
                  <a:gd name="connsiteY3-96" fmla="*/ 4123125 h 4123125"/>
                  <a:gd name="connsiteX0-97" fmla="*/ 0 w 8023357"/>
                  <a:gd name="connsiteY0-98" fmla="*/ 1163865 h 3580200"/>
                  <a:gd name="connsiteX1-99" fmla="*/ 5443 w 8023357"/>
                  <a:gd name="connsiteY1-100" fmla="*/ 0 h 3580200"/>
                  <a:gd name="connsiteX2-101" fmla="*/ 8023357 w 8023357"/>
                  <a:gd name="connsiteY2-102" fmla="*/ 1888919 h 3580200"/>
                  <a:gd name="connsiteX3-103" fmla="*/ 8023357 w 8023357"/>
                  <a:gd name="connsiteY3-104" fmla="*/ 3580200 h 3580200"/>
                  <a:gd name="connsiteX0-105" fmla="*/ 0 w 8023357"/>
                  <a:gd name="connsiteY0-106" fmla="*/ 1163865 h 3580200"/>
                  <a:gd name="connsiteX1-107" fmla="*/ 5443 w 8023357"/>
                  <a:gd name="connsiteY1-108" fmla="*/ 0 h 3580200"/>
                  <a:gd name="connsiteX2-109" fmla="*/ 7947157 w 8023357"/>
                  <a:gd name="connsiteY2-110" fmla="*/ 2022269 h 3580200"/>
                  <a:gd name="connsiteX3-111" fmla="*/ 8023357 w 8023357"/>
                  <a:gd name="connsiteY3-112" fmla="*/ 3580200 h 3580200"/>
                  <a:gd name="connsiteX0-113" fmla="*/ 0 w 8013832"/>
                  <a:gd name="connsiteY0-114" fmla="*/ 1163865 h 3484950"/>
                  <a:gd name="connsiteX1-115" fmla="*/ 5443 w 8013832"/>
                  <a:gd name="connsiteY1-116" fmla="*/ 0 h 3484950"/>
                  <a:gd name="connsiteX2-117" fmla="*/ 7947157 w 8013832"/>
                  <a:gd name="connsiteY2-118" fmla="*/ 2022269 h 3484950"/>
                  <a:gd name="connsiteX3-119" fmla="*/ 8013832 w 8013832"/>
                  <a:gd name="connsiteY3-120" fmla="*/ 3484950 h 3484950"/>
                  <a:gd name="connsiteX0-121" fmla="*/ 0 w 7956682"/>
                  <a:gd name="connsiteY0-122" fmla="*/ 1163865 h 3561150"/>
                  <a:gd name="connsiteX1-123" fmla="*/ 5443 w 7956682"/>
                  <a:gd name="connsiteY1-124" fmla="*/ 0 h 3561150"/>
                  <a:gd name="connsiteX2-125" fmla="*/ 7947157 w 7956682"/>
                  <a:gd name="connsiteY2-126" fmla="*/ 2022269 h 3561150"/>
                  <a:gd name="connsiteX3-127" fmla="*/ 7956682 w 7956682"/>
                  <a:gd name="connsiteY3-128" fmla="*/ 3561150 h 3561150"/>
                  <a:gd name="connsiteX0-129" fmla="*/ 0 w 7994782"/>
                  <a:gd name="connsiteY0-130" fmla="*/ 1163865 h 3504000"/>
                  <a:gd name="connsiteX1-131" fmla="*/ 5443 w 7994782"/>
                  <a:gd name="connsiteY1-132" fmla="*/ 0 h 3504000"/>
                  <a:gd name="connsiteX2-133" fmla="*/ 7947157 w 7994782"/>
                  <a:gd name="connsiteY2-134" fmla="*/ 2022269 h 3504000"/>
                  <a:gd name="connsiteX3-135" fmla="*/ 7994782 w 7994782"/>
                  <a:gd name="connsiteY3-136" fmla="*/ 3504000 h 3504000"/>
                </a:gdLst>
                <a:ahLst/>
                <a:cxnLst>
                  <a:cxn ang="0">
                    <a:pos x="connsiteX0-1" y="connsiteY0-2"/>
                  </a:cxn>
                  <a:cxn ang="0">
                    <a:pos x="connsiteX1-3" y="connsiteY1-4"/>
                  </a:cxn>
                  <a:cxn ang="0">
                    <a:pos x="connsiteX2-5" y="connsiteY2-6"/>
                  </a:cxn>
                  <a:cxn ang="0">
                    <a:pos x="connsiteX3-7" y="connsiteY3-8"/>
                  </a:cxn>
                </a:cxnLst>
                <a:rect l="l" t="t" r="r" b="b"/>
                <a:pathLst>
                  <a:path w="7994782" h="3504000">
                    <a:moveTo>
                      <a:pt x="0" y="1163865"/>
                    </a:moveTo>
                    <a:cubicBezTo>
                      <a:pt x="1814" y="775910"/>
                      <a:pt x="3629" y="387955"/>
                      <a:pt x="5443" y="0"/>
                    </a:cubicBezTo>
                    <a:lnTo>
                      <a:pt x="7947157" y="2022269"/>
                    </a:lnTo>
                    <a:lnTo>
                      <a:pt x="7994782" y="3504000"/>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28" name="Freeform 127"/>
              <p:cNvSpPr/>
              <p:nvPr/>
            </p:nvSpPr>
            <p:spPr>
              <a:xfrm>
                <a:off x="6196998" y="1546703"/>
                <a:ext cx="2743115" cy="829067"/>
              </a:xfrm>
              <a:custGeom>
                <a:avLst/>
                <a:gdLst>
                  <a:gd name="connsiteX0" fmla="*/ 1562100 w 8801100"/>
                  <a:gd name="connsiteY0" fmla="*/ 76200 h 4114800"/>
                  <a:gd name="connsiteX1" fmla="*/ 0 w 8801100"/>
                  <a:gd name="connsiteY1" fmla="*/ 381000 h 4114800"/>
                  <a:gd name="connsiteX2" fmla="*/ 6743700 w 8801100"/>
                  <a:gd name="connsiteY2" fmla="*/ 4114800 h 4114800"/>
                  <a:gd name="connsiteX3" fmla="*/ 8801100 w 8801100"/>
                  <a:gd name="connsiteY3" fmla="*/ 3810000 h 4114800"/>
                  <a:gd name="connsiteX4" fmla="*/ 1638300 w 8801100"/>
                  <a:gd name="connsiteY4" fmla="*/ 0 h 4114800"/>
                  <a:gd name="connsiteX0-1" fmla="*/ 1562100 w 8928100"/>
                  <a:gd name="connsiteY0-2" fmla="*/ 76200 h 4114800"/>
                  <a:gd name="connsiteX1-3" fmla="*/ 0 w 8928100"/>
                  <a:gd name="connsiteY1-4" fmla="*/ 381000 h 4114800"/>
                  <a:gd name="connsiteX2-5" fmla="*/ 6743700 w 8928100"/>
                  <a:gd name="connsiteY2-6" fmla="*/ 4114800 h 4114800"/>
                  <a:gd name="connsiteX3-7" fmla="*/ 8928100 w 8928100"/>
                  <a:gd name="connsiteY3-8" fmla="*/ 3822700 h 4114800"/>
                  <a:gd name="connsiteX4-9" fmla="*/ 1638300 w 8928100"/>
                  <a:gd name="connsiteY4-10" fmla="*/ 0 h 4114800"/>
                  <a:gd name="connsiteX0-11" fmla="*/ 1562100 w 8928100"/>
                  <a:gd name="connsiteY0-12" fmla="*/ 76200 h 4191000"/>
                  <a:gd name="connsiteX1-13" fmla="*/ 0 w 8928100"/>
                  <a:gd name="connsiteY1-14" fmla="*/ 381000 h 4191000"/>
                  <a:gd name="connsiteX2-15" fmla="*/ 6985000 w 8928100"/>
                  <a:gd name="connsiteY2-16" fmla="*/ 4191000 h 4191000"/>
                  <a:gd name="connsiteX3-17" fmla="*/ 8928100 w 8928100"/>
                  <a:gd name="connsiteY3-18" fmla="*/ 3822700 h 4191000"/>
                  <a:gd name="connsiteX4-19" fmla="*/ 1638300 w 8928100"/>
                  <a:gd name="connsiteY4-20" fmla="*/ 0 h 4191000"/>
                  <a:gd name="connsiteX0-21" fmla="*/ 1574800 w 8940800"/>
                  <a:gd name="connsiteY0-22" fmla="*/ 76200 h 4191000"/>
                  <a:gd name="connsiteX1-23" fmla="*/ 0 w 8940800"/>
                  <a:gd name="connsiteY1-24" fmla="*/ 863600 h 4191000"/>
                  <a:gd name="connsiteX2-25" fmla="*/ 6997700 w 8940800"/>
                  <a:gd name="connsiteY2-26" fmla="*/ 4191000 h 4191000"/>
                  <a:gd name="connsiteX3-27" fmla="*/ 8940800 w 8940800"/>
                  <a:gd name="connsiteY3-28" fmla="*/ 3822700 h 4191000"/>
                  <a:gd name="connsiteX4-29" fmla="*/ 1651000 w 8940800"/>
                  <a:gd name="connsiteY4-30" fmla="*/ 0 h 4191000"/>
                  <a:gd name="connsiteX0-31" fmla="*/ 0 w 8940800"/>
                  <a:gd name="connsiteY0-32" fmla="*/ 863600 h 4191000"/>
                  <a:gd name="connsiteX1-33" fmla="*/ 6997700 w 8940800"/>
                  <a:gd name="connsiteY1-34" fmla="*/ 4191000 h 4191000"/>
                  <a:gd name="connsiteX2-35" fmla="*/ 8940800 w 8940800"/>
                  <a:gd name="connsiteY2-36" fmla="*/ 3822700 h 4191000"/>
                  <a:gd name="connsiteX3-37" fmla="*/ 1651000 w 8940800"/>
                  <a:gd name="connsiteY3-38" fmla="*/ 0 h 4191000"/>
                  <a:gd name="connsiteX0-39" fmla="*/ 0 w 8940800"/>
                  <a:gd name="connsiteY0-40" fmla="*/ 0 h 3327400"/>
                  <a:gd name="connsiteX1-41" fmla="*/ 6997700 w 8940800"/>
                  <a:gd name="connsiteY1-42" fmla="*/ 3327400 h 3327400"/>
                  <a:gd name="connsiteX2-43" fmla="*/ 8940800 w 8940800"/>
                  <a:gd name="connsiteY2-44" fmla="*/ 2959100 h 3327400"/>
                  <a:gd name="connsiteX3-45" fmla="*/ 2057400 w 8940800"/>
                  <a:gd name="connsiteY3-46" fmla="*/ 241300 h 3327400"/>
                  <a:gd name="connsiteX0-47" fmla="*/ 0 w 8940800"/>
                  <a:gd name="connsiteY0-48" fmla="*/ 368300 h 3695700"/>
                  <a:gd name="connsiteX1-49" fmla="*/ 6997700 w 8940800"/>
                  <a:gd name="connsiteY1-50" fmla="*/ 3695700 h 3695700"/>
                  <a:gd name="connsiteX2-51" fmla="*/ 8940800 w 8940800"/>
                  <a:gd name="connsiteY2-52" fmla="*/ 3327400 h 3695700"/>
                  <a:gd name="connsiteX3-53" fmla="*/ 1714500 w 8940800"/>
                  <a:gd name="connsiteY3-54" fmla="*/ 0 h 3695700"/>
                  <a:gd name="connsiteX0-55" fmla="*/ 0 w 8940800"/>
                  <a:gd name="connsiteY0-56" fmla="*/ 0 h 3327400"/>
                  <a:gd name="connsiteX1-57" fmla="*/ 6997700 w 8940800"/>
                  <a:gd name="connsiteY1-58" fmla="*/ 3327400 h 3327400"/>
                  <a:gd name="connsiteX2-59" fmla="*/ 8940800 w 8940800"/>
                  <a:gd name="connsiteY2-60" fmla="*/ 2959100 h 3327400"/>
                  <a:gd name="connsiteX3-61" fmla="*/ 1752600 w 8940800"/>
                  <a:gd name="connsiteY3-62" fmla="*/ 76200 h 3327400"/>
                  <a:gd name="connsiteX0-63" fmla="*/ 0 w 8940800"/>
                  <a:gd name="connsiteY0-64" fmla="*/ 355600 h 3683000"/>
                  <a:gd name="connsiteX1-65" fmla="*/ 6997700 w 8940800"/>
                  <a:gd name="connsiteY1-66" fmla="*/ 3683000 h 3683000"/>
                  <a:gd name="connsiteX2-67" fmla="*/ 8940800 w 8940800"/>
                  <a:gd name="connsiteY2-68" fmla="*/ 3314700 h 3683000"/>
                  <a:gd name="connsiteX3-69" fmla="*/ 1549400 w 8940800"/>
                  <a:gd name="connsiteY3-70" fmla="*/ 0 h 3683000"/>
                  <a:gd name="connsiteX0-71" fmla="*/ 0 w 9017000"/>
                  <a:gd name="connsiteY0-72" fmla="*/ 304800 h 3683000"/>
                  <a:gd name="connsiteX1-73" fmla="*/ 7073900 w 9017000"/>
                  <a:gd name="connsiteY1-74" fmla="*/ 3683000 h 3683000"/>
                  <a:gd name="connsiteX2-75" fmla="*/ 9017000 w 9017000"/>
                  <a:gd name="connsiteY2-76" fmla="*/ 3314700 h 3683000"/>
                  <a:gd name="connsiteX3-77" fmla="*/ 1625600 w 9017000"/>
                  <a:gd name="connsiteY3-78" fmla="*/ 0 h 3683000"/>
                  <a:gd name="connsiteX0-79" fmla="*/ 0 w 9017000"/>
                  <a:gd name="connsiteY0-80" fmla="*/ 215900 h 3594100"/>
                  <a:gd name="connsiteX1-81" fmla="*/ 7073900 w 9017000"/>
                  <a:gd name="connsiteY1-82" fmla="*/ 3594100 h 3594100"/>
                  <a:gd name="connsiteX2-83" fmla="*/ 9017000 w 9017000"/>
                  <a:gd name="connsiteY2-84" fmla="*/ 3225800 h 3594100"/>
                  <a:gd name="connsiteX3-85" fmla="*/ 1727200 w 9017000"/>
                  <a:gd name="connsiteY3-86" fmla="*/ 0 h 3594100"/>
                  <a:gd name="connsiteX0-87" fmla="*/ 0 w 9017000"/>
                  <a:gd name="connsiteY0-88" fmla="*/ 279400 h 3657600"/>
                  <a:gd name="connsiteX1-89" fmla="*/ 7073900 w 9017000"/>
                  <a:gd name="connsiteY1-90" fmla="*/ 3657600 h 3657600"/>
                  <a:gd name="connsiteX2-91" fmla="*/ 9017000 w 9017000"/>
                  <a:gd name="connsiteY2-92" fmla="*/ 3289300 h 3657600"/>
                  <a:gd name="connsiteX3-93" fmla="*/ 1625600 w 9017000"/>
                  <a:gd name="connsiteY3-94" fmla="*/ 0 h 3657600"/>
                  <a:gd name="connsiteX0-95" fmla="*/ 0 w 9194800"/>
                  <a:gd name="connsiteY0-96" fmla="*/ 800100 h 3657600"/>
                  <a:gd name="connsiteX1-97" fmla="*/ 7251700 w 9194800"/>
                  <a:gd name="connsiteY1-98" fmla="*/ 3657600 h 3657600"/>
                  <a:gd name="connsiteX2-99" fmla="*/ 9194800 w 9194800"/>
                  <a:gd name="connsiteY2-100" fmla="*/ 3289300 h 3657600"/>
                  <a:gd name="connsiteX3-101" fmla="*/ 1803400 w 9194800"/>
                  <a:gd name="connsiteY3-102" fmla="*/ 0 h 3657600"/>
                  <a:gd name="connsiteX0-103" fmla="*/ 0 w 9194800"/>
                  <a:gd name="connsiteY0-104" fmla="*/ 114300 h 2971800"/>
                  <a:gd name="connsiteX1-105" fmla="*/ 7251700 w 9194800"/>
                  <a:gd name="connsiteY1-106" fmla="*/ 2971800 h 2971800"/>
                  <a:gd name="connsiteX2-107" fmla="*/ 9194800 w 9194800"/>
                  <a:gd name="connsiteY2-108" fmla="*/ 2603500 h 2971800"/>
                  <a:gd name="connsiteX3-109" fmla="*/ 1943100 w 9194800"/>
                  <a:gd name="connsiteY3-110" fmla="*/ 0 h 2971800"/>
                  <a:gd name="connsiteX0-111" fmla="*/ 0 w 9194800"/>
                  <a:gd name="connsiteY0-112" fmla="*/ 304800 h 3162300"/>
                  <a:gd name="connsiteX1-113" fmla="*/ 7251700 w 9194800"/>
                  <a:gd name="connsiteY1-114" fmla="*/ 3162300 h 3162300"/>
                  <a:gd name="connsiteX2-115" fmla="*/ 9194800 w 9194800"/>
                  <a:gd name="connsiteY2-116" fmla="*/ 2794000 h 3162300"/>
                  <a:gd name="connsiteX3-117" fmla="*/ 1587500 w 9194800"/>
                  <a:gd name="connsiteY3-118" fmla="*/ 0 h 3162300"/>
                  <a:gd name="connsiteX0-119" fmla="*/ 0 w 9194800"/>
                  <a:gd name="connsiteY0-120" fmla="*/ 304800 h 3162300"/>
                  <a:gd name="connsiteX1-121" fmla="*/ 7251700 w 9194800"/>
                  <a:gd name="connsiteY1-122" fmla="*/ 3162300 h 3162300"/>
                  <a:gd name="connsiteX2-123" fmla="*/ 9194800 w 9194800"/>
                  <a:gd name="connsiteY2-124" fmla="*/ 2794000 h 3162300"/>
                  <a:gd name="connsiteX3-125" fmla="*/ 1587500 w 9194800"/>
                  <a:gd name="connsiteY3-126" fmla="*/ 0 h 3162300"/>
                  <a:gd name="connsiteX0-127" fmla="*/ 0 w 9207500"/>
                  <a:gd name="connsiteY0-128" fmla="*/ 254000 h 3162300"/>
                  <a:gd name="connsiteX1-129" fmla="*/ 7264400 w 9207500"/>
                  <a:gd name="connsiteY1-130" fmla="*/ 3162300 h 3162300"/>
                  <a:gd name="connsiteX2-131" fmla="*/ 9207500 w 9207500"/>
                  <a:gd name="connsiteY2-132" fmla="*/ 2794000 h 3162300"/>
                  <a:gd name="connsiteX3-133" fmla="*/ 1600200 w 9207500"/>
                  <a:gd name="connsiteY3-134" fmla="*/ 0 h 3162300"/>
                  <a:gd name="connsiteX0-135" fmla="*/ 0 w 9283700"/>
                  <a:gd name="connsiteY0-136" fmla="*/ 254000 h 3162300"/>
                  <a:gd name="connsiteX1-137" fmla="*/ 7264400 w 9283700"/>
                  <a:gd name="connsiteY1-138" fmla="*/ 3162300 h 3162300"/>
                  <a:gd name="connsiteX2-139" fmla="*/ 9283700 w 9283700"/>
                  <a:gd name="connsiteY2-140" fmla="*/ 2794000 h 3162300"/>
                  <a:gd name="connsiteX3-141" fmla="*/ 1600200 w 9283700"/>
                  <a:gd name="connsiteY3-142" fmla="*/ 0 h 3162300"/>
                  <a:gd name="connsiteX0-143" fmla="*/ 0 w 9283700"/>
                  <a:gd name="connsiteY0-144" fmla="*/ 254000 h 3162300"/>
                  <a:gd name="connsiteX1-145" fmla="*/ 7264400 w 9283700"/>
                  <a:gd name="connsiteY1-146" fmla="*/ 3162300 h 3162300"/>
                  <a:gd name="connsiteX2-147" fmla="*/ 9283700 w 9283700"/>
                  <a:gd name="connsiteY2-148" fmla="*/ 2832100 h 3162300"/>
                  <a:gd name="connsiteX3-149" fmla="*/ 1600200 w 9283700"/>
                  <a:gd name="connsiteY3-150" fmla="*/ 0 h 3162300"/>
                  <a:gd name="connsiteX0-151" fmla="*/ 0 w 9410700"/>
                  <a:gd name="connsiteY0-152" fmla="*/ 711200 h 3162300"/>
                  <a:gd name="connsiteX1-153" fmla="*/ 7391400 w 9410700"/>
                  <a:gd name="connsiteY1-154" fmla="*/ 3162300 h 3162300"/>
                  <a:gd name="connsiteX2-155" fmla="*/ 9410700 w 9410700"/>
                  <a:gd name="connsiteY2-156" fmla="*/ 2832100 h 3162300"/>
                  <a:gd name="connsiteX3-157" fmla="*/ 1727200 w 9410700"/>
                  <a:gd name="connsiteY3-158" fmla="*/ 0 h 3162300"/>
                  <a:gd name="connsiteX0-159" fmla="*/ 0 w 9410700"/>
                  <a:gd name="connsiteY0-160" fmla="*/ 0 h 2451100"/>
                  <a:gd name="connsiteX1-161" fmla="*/ 7391400 w 9410700"/>
                  <a:gd name="connsiteY1-162" fmla="*/ 2451100 h 2451100"/>
                  <a:gd name="connsiteX2-163" fmla="*/ 9410700 w 9410700"/>
                  <a:gd name="connsiteY2-164" fmla="*/ 2120900 h 2451100"/>
                  <a:gd name="connsiteX3-165" fmla="*/ 2032000 w 9410700"/>
                  <a:gd name="connsiteY3-166" fmla="*/ 127000 h 2451100"/>
                  <a:gd name="connsiteX0-167" fmla="*/ 0 w 9410700"/>
                  <a:gd name="connsiteY0-168" fmla="*/ 215900 h 2667000"/>
                  <a:gd name="connsiteX1-169" fmla="*/ 7391400 w 9410700"/>
                  <a:gd name="connsiteY1-170" fmla="*/ 2667000 h 2667000"/>
                  <a:gd name="connsiteX2-171" fmla="*/ 9410700 w 9410700"/>
                  <a:gd name="connsiteY2-172" fmla="*/ 2336800 h 2667000"/>
                  <a:gd name="connsiteX3-173" fmla="*/ 1320800 w 9410700"/>
                  <a:gd name="connsiteY3-174" fmla="*/ 0 h 2667000"/>
                  <a:gd name="connsiteX0-175" fmla="*/ 0 w 9410700"/>
                  <a:gd name="connsiteY0-176" fmla="*/ 215900 h 2641600"/>
                  <a:gd name="connsiteX1-177" fmla="*/ 7632700 w 9410700"/>
                  <a:gd name="connsiteY1-178" fmla="*/ 2641600 h 2641600"/>
                  <a:gd name="connsiteX2-179" fmla="*/ 9410700 w 9410700"/>
                  <a:gd name="connsiteY2-180" fmla="*/ 2336800 h 2641600"/>
                  <a:gd name="connsiteX3-181" fmla="*/ 1320800 w 9410700"/>
                  <a:gd name="connsiteY3-182" fmla="*/ 0 h 2641600"/>
                  <a:gd name="connsiteX0-183" fmla="*/ 0 w 9410700"/>
                  <a:gd name="connsiteY0-184" fmla="*/ 215900 h 2654300"/>
                  <a:gd name="connsiteX1-185" fmla="*/ 7581900 w 9410700"/>
                  <a:gd name="connsiteY1-186" fmla="*/ 2654300 h 2654300"/>
                  <a:gd name="connsiteX2-187" fmla="*/ 9410700 w 9410700"/>
                  <a:gd name="connsiteY2-188" fmla="*/ 2336800 h 2654300"/>
                  <a:gd name="connsiteX3-189" fmla="*/ 1320800 w 9410700"/>
                  <a:gd name="connsiteY3-190" fmla="*/ 0 h 2654300"/>
                  <a:gd name="connsiteX0-191" fmla="*/ 0 w 9296400"/>
                  <a:gd name="connsiteY0-192" fmla="*/ 215900 h 2654300"/>
                  <a:gd name="connsiteX1-193" fmla="*/ 7581900 w 9296400"/>
                  <a:gd name="connsiteY1-194" fmla="*/ 2654300 h 2654300"/>
                  <a:gd name="connsiteX2-195" fmla="*/ 9296400 w 9296400"/>
                  <a:gd name="connsiteY2-196" fmla="*/ 2362200 h 2654300"/>
                  <a:gd name="connsiteX3-197" fmla="*/ 1320800 w 9296400"/>
                  <a:gd name="connsiteY3-198" fmla="*/ 0 h 2654300"/>
                  <a:gd name="connsiteX0-199" fmla="*/ 0 w 9296400"/>
                  <a:gd name="connsiteY0-200" fmla="*/ 215900 h 2451100"/>
                  <a:gd name="connsiteX1-201" fmla="*/ 7581900 w 9296400"/>
                  <a:gd name="connsiteY1-202" fmla="*/ 2451100 h 2451100"/>
                  <a:gd name="connsiteX2-203" fmla="*/ 9296400 w 9296400"/>
                  <a:gd name="connsiteY2-204" fmla="*/ 2362200 h 2451100"/>
                  <a:gd name="connsiteX3-205" fmla="*/ 1320800 w 9296400"/>
                  <a:gd name="connsiteY3-206" fmla="*/ 0 h 2451100"/>
                  <a:gd name="connsiteX0-207" fmla="*/ 0 w 9296400"/>
                  <a:gd name="connsiteY0-208" fmla="*/ 215900 h 2654300"/>
                  <a:gd name="connsiteX1-209" fmla="*/ 7518400 w 9296400"/>
                  <a:gd name="connsiteY1-210" fmla="*/ 2654300 h 2654300"/>
                  <a:gd name="connsiteX2-211" fmla="*/ 9296400 w 9296400"/>
                  <a:gd name="connsiteY2-212" fmla="*/ 2362200 h 2654300"/>
                  <a:gd name="connsiteX3-213" fmla="*/ 1320800 w 9296400"/>
                  <a:gd name="connsiteY3-214" fmla="*/ 0 h 2654300"/>
                  <a:gd name="connsiteX0-215" fmla="*/ 0 w 9486900"/>
                  <a:gd name="connsiteY0-216" fmla="*/ 215900 h 2654300"/>
                  <a:gd name="connsiteX1-217" fmla="*/ 7518400 w 9486900"/>
                  <a:gd name="connsiteY1-218" fmla="*/ 2654300 h 2654300"/>
                  <a:gd name="connsiteX2-219" fmla="*/ 9486900 w 9486900"/>
                  <a:gd name="connsiteY2-220" fmla="*/ 2374900 h 2654300"/>
                  <a:gd name="connsiteX3-221" fmla="*/ 1320800 w 9486900"/>
                  <a:gd name="connsiteY3-222" fmla="*/ 0 h 2654300"/>
                  <a:gd name="connsiteX0-223" fmla="*/ 0 w 9944100"/>
                  <a:gd name="connsiteY0-224" fmla="*/ 673100 h 2654300"/>
                  <a:gd name="connsiteX1-225" fmla="*/ 7975600 w 9944100"/>
                  <a:gd name="connsiteY1-226" fmla="*/ 2654300 h 2654300"/>
                  <a:gd name="connsiteX2-227" fmla="*/ 9944100 w 9944100"/>
                  <a:gd name="connsiteY2-228" fmla="*/ 2374900 h 2654300"/>
                  <a:gd name="connsiteX3-229" fmla="*/ 1778000 w 9944100"/>
                  <a:gd name="connsiteY3-230" fmla="*/ 0 h 2654300"/>
                  <a:gd name="connsiteX0-231" fmla="*/ 0 w 9944100"/>
                  <a:gd name="connsiteY0-232" fmla="*/ 673100 h 2667000"/>
                  <a:gd name="connsiteX1-233" fmla="*/ 7785100 w 9944100"/>
                  <a:gd name="connsiteY1-234" fmla="*/ 2667000 h 2667000"/>
                  <a:gd name="connsiteX2-235" fmla="*/ 9944100 w 9944100"/>
                  <a:gd name="connsiteY2-236" fmla="*/ 2374900 h 2667000"/>
                  <a:gd name="connsiteX3-237" fmla="*/ 1778000 w 9944100"/>
                  <a:gd name="connsiteY3-238" fmla="*/ 0 h 2667000"/>
                  <a:gd name="connsiteX0-239" fmla="*/ 0 w 9944100"/>
                  <a:gd name="connsiteY0-240" fmla="*/ 0 h 1993900"/>
                  <a:gd name="connsiteX1-241" fmla="*/ 7785100 w 9944100"/>
                  <a:gd name="connsiteY1-242" fmla="*/ 1993900 h 1993900"/>
                  <a:gd name="connsiteX2-243" fmla="*/ 9944100 w 9944100"/>
                  <a:gd name="connsiteY2-244" fmla="*/ 1701800 h 1993900"/>
                  <a:gd name="connsiteX3-245" fmla="*/ 3403600 w 9944100"/>
                  <a:gd name="connsiteY3-246" fmla="*/ 304800 h 1993900"/>
                  <a:gd name="connsiteX0-247" fmla="*/ 0 w 9944100"/>
                  <a:gd name="connsiteY0-248" fmla="*/ 266700 h 2260600"/>
                  <a:gd name="connsiteX1-249" fmla="*/ 7785100 w 9944100"/>
                  <a:gd name="connsiteY1-250" fmla="*/ 2260600 h 2260600"/>
                  <a:gd name="connsiteX2-251" fmla="*/ 9944100 w 9944100"/>
                  <a:gd name="connsiteY2-252" fmla="*/ 1968500 h 2260600"/>
                  <a:gd name="connsiteX3-253" fmla="*/ 1752600 w 9944100"/>
                  <a:gd name="connsiteY3-254" fmla="*/ 0 h 2260600"/>
                  <a:gd name="connsiteX0-255" fmla="*/ 0 w 10007600"/>
                  <a:gd name="connsiteY0-256" fmla="*/ 228600 h 2260600"/>
                  <a:gd name="connsiteX1-257" fmla="*/ 7848600 w 10007600"/>
                  <a:gd name="connsiteY1-258" fmla="*/ 2260600 h 2260600"/>
                  <a:gd name="connsiteX2-259" fmla="*/ 10007600 w 10007600"/>
                  <a:gd name="connsiteY2-260" fmla="*/ 1968500 h 2260600"/>
                  <a:gd name="connsiteX3-261" fmla="*/ 1816100 w 10007600"/>
                  <a:gd name="connsiteY3-262" fmla="*/ 0 h 2260600"/>
                  <a:gd name="connsiteX0-263" fmla="*/ 0 w 10007600"/>
                  <a:gd name="connsiteY0-264" fmla="*/ 0 h 2032000"/>
                  <a:gd name="connsiteX1-265" fmla="*/ 7848600 w 10007600"/>
                  <a:gd name="connsiteY1-266" fmla="*/ 2032000 h 2032000"/>
                  <a:gd name="connsiteX2-267" fmla="*/ 10007600 w 10007600"/>
                  <a:gd name="connsiteY2-268" fmla="*/ 1739900 h 2032000"/>
                  <a:gd name="connsiteX3-269" fmla="*/ 2044700 w 10007600"/>
                  <a:gd name="connsiteY3-270" fmla="*/ 88900 h 2032000"/>
                  <a:gd name="connsiteX0-271" fmla="*/ 0 w 10007600"/>
                  <a:gd name="connsiteY0-272" fmla="*/ 203200 h 2235200"/>
                  <a:gd name="connsiteX1-273" fmla="*/ 7848600 w 10007600"/>
                  <a:gd name="connsiteY1-274" fmla="*/ 2235200 h 2235200"/>
                  <a:gd name="connsiteX2-275" fmla="*/ 10007600 w 10007600"/>
                  <a:gd name="connsiteY2-276" fmla="*/ 1943100 h 2235200"/>
                  <a:gd name="connsiteX3-277" fmla="*/ 1854200 w 10007600"/>
                  <a:gd name="connsiteY3-278" fmla="*/ 0 h 2235200"/>
                  <a:gd name="connsiteX0-279" fmla="*/ 0 w 10020300"/>
                  <a:gd name="connsiteY0-280" fmla="*/ 203200 h 2235200"/>
                  <a:gd name="connsiteX1-281" fmla="*/ 7861300 w 10020300"/>
                  <a:gd name="connsiteY1-282" fmla="*/ 2235200 h 2235200"/>
                  <a:gd name="connsiteX2-283" fmla="*/ 10020300 w 10020300"/>
                  <a:gd name="connsiteY2-284" fmla="*/ 1943100 h 2235200"/>
                  <a:gd name="connsiteX3-285" fmla="*/ 1866900 w 10020300"/>
                  <a:gd name="connsiteY3-286" fmla="*/ 0 h 2235200"/>
                </a:gdLst>
                <a:ahLst/>
                <a:cxnLst>
                  <a:cxn ang="0">
                    <a:pos x="connsiteX0-1" y="connsiteY0-2"/>
                  </a:cxn>
                  <a:cxn ang="0">
                    <a:pos x="connsiteX1-3" y="connsiteY1-4"/>
                  </a:cxn>
                  <a:cxn ang="0">
                    <a:pos x="connsiteX2-5" y="connsiteY2-6"/>
                  </a:cxn>
                  <a:cxn ang="0">
                    <a:pos x="connsiteX3-7" y="connsiteY3-8"/>
                  </a:cxn>
                </a:cxnLst>
                <a:rect l="l" t="t" r="r" b="b"/>
                <a:pathLst>
                  <a:path w="10020300" h="2235200">
                    <a:moveTo>
                      <a:pt x="0" y="203200"/>
                    </a:moveTo>
                    <a:lnTo>
                      <a:pt x="7861300" y="2235200"/>
                    </a:lnTo>
                    <a:lnTo>
                      <a:pt x="10020300" y="1943100"/>
                    </a:lnTo>
                    <a:lnTo>
                      <a:pt x="1866900" y="0"/>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29" name="Freeform 128"/>
              <p:cNvSpPr/>
              <p:nvPr/>
            </p:nvSpPr>
            <p:spPr>
              <a:xfrm>
                <a:off x="8360394" y="2273410"/>
                <a:ext cx="641473" cy="695930"/>
              </a:xfrm>
              <a:custGeom>
                <a:avLst/>
                <a:gdLst>
                  <a:gd name="connsiteX0" fmla="*/ 0 w 10858500"/>
                  <a:gd name="connsiteY0" fmla="*/ 3657600 h 3771900"/>
                  <a:gd name="connsiteX1" fmla="*/ 0 w 10858500"/>
                  <a:gd name="connsiteY1" fmla="*/ 1981200 h 3771900"/>
                  <a:gd name="connsiteX2" fmla="*/ 10782300 w 10858500"/>
                  <a:gd name="connsiteY2" fmla="*/ 0 h 3771900"/>
                  <a:gd name="connsiteX3" fmla="*/ 10858500 w 10858500"/>
                  <a:gd name="connsiteY3" fmla="*/ 1600200 h 3771900"/>
                  <a:gd name="connsiteX4" fmla="*/ 0 w 10858500"/>
                  <a:gd name="connsiteY4" fmla="*/ 3771900 h 3771900"/>
                  <a:gd name="connsiteX0-1" fmla="*/ 0 w 10885480"/>
                  <a:gd name="connsiteY0-2" fmla="*/ 3628572 h 3742872"/>
                  <a:gd name="connsiteX1-3" fmla="*/ 0 w 10885480"/>
                  <a:gd name="connsiteY1-4" fmla="*/ 1952172 h 3742872"/>
                  <a:gd name="connsiteX2-5" fmla="*/ 10885480 w 10885480"/>
                  <a:gd name="connsiteY2-6" fmla="*/ 0 h 3742872"/>
                  <a:gd name="connsiteX3-7" fmla="*/ 10858500 w 10885480"/>
                  <a:gd name="connsiteY3-8" fmla="*/ 1571172 h 3742872"/>
                  <a:gd name="connsiteX4-9" fmla="*/ 0 w 10885480"/>
                  <a:gd name="connsiteY4-10" fmla="*/ 3742872 h 3742872"/>
                  <a:gd name="connsiteX0-11" fmla="*/ 0 w 10902720"/>
                  <a:gd name="connsiteY0-12" fmla="*/ 3628572 h 3742872"/>
                  <a:gd name="connsiteX1-13" fmla="*/ 0 w 10902720"/>
                  <a:gd name="connsiteY1-14" fmla="*/ 1952172 h 3742872"/>
                  <a:gd name="connsiteX2-15" fmla="*/ 10885480 w 10902720"/>
                  <a:gd name="connsiteY2-16" fmla="*/ 0 h 3742872"/>
                  <a:gd name="connsiteX3-17" fmla="*/ 10902720 w 10902720"/>
                  <a:gd name="connsiteY3-18" fmla="*/ 1556658 h 3742872"/>
                  <a:gd name="connsiteX4-19" fmla="*/ 0 w 10902720"/>
                  <a:gd name="connsiteY4-20" fmla="*/ 3742872 h 3742872"/>
                  <a:gd name="connsiteX0-21" fmla="*/ 111909 w 11014629"/>
                  <a:gd name="connsiteY0-22" fmla="*/ 3628572 h 3742872"/>
                  <a:gd name="connsiteX1-23" fmla="*/ 0 w 11014629"/>
                  <a:gd name="connsiteY1-24" fmla="*/ 1603829 h 3742872"/>
                  <a:gd name="connsiteX2-25" fmla="*/ 10997389 w 11014629"/>
                  <a:gd name="connsiteY2-26" fmla="*/ 0 h 3742872"/>
                  <a:gd name="connsiteX3-27" fmla="*/ 11014629 w 11014629"/>
                  <a:gd name="connsiteY3-28" fmla="*/ 1556658 h 3742872"/>
                  <a:gd name="connsiteX4-29" fmla="*/ 111909 w 11014629"/>
                  <a:gd name="connsiteY4-30" fmla="*/ 3742872 h 3742872"/>
                  <a:gd name="connsiteX0-31" fmla="*/ 0 w 11014629"/>
                  <a:gd name="connsiteY0-32" fmla="*/ 1603829 h 3742872"/>
                  <a:gd name="connsiteX1-33" fmla="*/ 10997389 w 11014629"/>
                  <a:gd name="connsiteY1-34" fmla="*/ 0 h 3742872"/>
                  <a:gd name="connsiteX2-35" fmla="*/ 11014629 w 11014629"/>
                  <a:gd name="connsiteY2-36" fmla="*/ 1556658 h 3742872"/>
                  <a:gd name="connsiteX3-37" fmla="*/ 111909 w 11014629"/>
                  <a:gd name="connsiteY3-38" fmla="*/ 3742872 h 3742872"/>
                  <a:gd name="connsiteX0-39" fmla="*/ 37303 w 11051932"/>
                  <a:gd name="connsiteY0-40" fmla="*/ 1603829 h 3191329"/>
                  <a:gd name="connsiteX1-41" fmla="*/ 11034692 w 11051932"/>
                  <a:gd name="connsiteY1-42" fmla="*/ 0 h 3191329"/>
                  <a:gd name="connsiteX2-43" fmla="*/ 11051932 w 11051932"/>
                  <a:gd name="connsiteY2-44" fmla="*/ 1556658 h 3191329"/>
                  <a:gd name="connsiteX3-45" fmla="*/ 0 w 11051932"/>
                  <a:gd name="connsiteY3-46" fmla="*/ 3191329 h 3191329"/>
                  <a:gd name="connsiteX0-47" fmla="*/ 0 w 11014629"/>
                  <a:gd name="connsiteY0-48" fmla="*/ 1603829 h 3234872"/>
                  <a:gd name="connsiteX1-49" fmla="*/ 10997389 w 11014629"/>
                  <a:gd name="connsiteY1-50" fmla="*/ 0 h 3234872"/>
                  <a:gd name="connsiteX2-51" fmla="*/ 11014629 w 11014629"/>
                  <a:gd name="connsiteY2-52" fmla="*/ 1556658 h 3234872"/>
                  <a:gd name="connsiteX3-53" fmla="*/ 0 w 11014629"/>
                  <a:gd name="connsiteY3-54" fmla="*/ 3234872 h 3234872"/>
                  <a:gd name="connsiteX0-55" fmla="*/ 2802964 w 11014629"/>
                  <a:gd name="connsiteY0-56" fmla="*/ 1156154 h 3234872"/>
                  <a:gd name="connsiteX1-57" fmla="*/ 10997389 w 11014629"/>
                  <a:gd name="connsiteY1-58" fmla="*/ 0 h 3234872"/>
                  <a:gd name="connsiteX2-59" fmla="*/ 11014629 w 11014629"/>
                  <a:gd name="connsiteY2-60" fmla="*/ 1556658 h 3234872"/>
                  <a:gd name="connsiteX3-61" fmla="*/ 0 w 11014629"/>
                  <a:gd name="connsiteY3-62" fmla="*/ 3234872 h 3234872"/>
                  <a:gd name="connsiteX0-63" fmla="*/ 0 w 8211665"/>
                  <a:gd name="connsiteY0-64" fmla="*/ 1156154 h 2501447"/>
                  <a:gd name="connsiteX1-65" fmla="*/ 8194425 w 8211665"/>
                  <a:gd name="connsiteY1-66" fmla="*/ 0 h 2501447"/>
                  <a:gd name="connsiteX2-67" fmla="*/ 8211665 w 8211665"/>
                  <a:gd name="connsiteY2-68" fmla="*/ 1556658 h 2501447"/>
                  <a:gd name="connsiteX3-69" fmla="*/ 563041 w 8211665"/>
                  <a:gd name="connsiteY3-70" fmla="*/ 2501447 h 2501447"/>
                  <a:gd name="connsiteX0-71" fmla="*/ 24480 w 8236145"/>
                  <a:gd name="connsiteY0-72" fmla="*/ 1156154 h 2872922"/>
                  <a:gd name="connsiteX1-73" fmla="*/ 8218905 w 8236145"/>
                  <a:gd name="connsiteY1-74" fmla="*/ 0 h 2872922"/>
                  <a:gd name="connsiteX2-75" fmla="*/ 8236145 w 8236145"/>
                  <a:gd name="connsiteY2-76" fmla="*/ 1556658 h 2872922"/>
                  <a:gd name="connsiteX3-77" fmla="*/ 0 w 8236145"/>
                  <a:gd name="connsiteY3-78" fmla="*/ 2872922 h 2872922"/>
                  <a:gd name="connsiteX0-79" fmla="*/ 24480 w 8236145"/>
                  <a:gd name="connsiteY0-80" fmla="*/ 1146629 h 2872922"/>
                  <a:gd name="connsiteX1-81" fmla="*/ 8218905 w 8236145"/>
                  <a:gd name="connsiteY1-82" fmla="*/ 0 h 2872922"/>
                  <a:gd name="connsiteX2-83" fmla="*/ 8236145 w 8236145"/>
                  <a:gd name="connsiteY2-84" fmla="*/ 1556658 h 2872922"/>
                  <a:gd name="connsiteX3-85" fmla="*/ 0 w 8236145"/>
                  <a:gd name="connsiteY3-86" fmla="*/ 2872922 h 2872922"/>
                  <a:gd name="connsiteX0-87" fmla="*/ 24480 w 8236145"/>
                  <a:gd name="connsiteY0-88" fmla="*/ 1165679 h 2891972"/>
                  <a:gd name="connsiteX1-89" fmla="*/ 8182185 w 8236145"/>
                  <a:gd name="connsiteY1-90" fmla="*/ 0 h 2891972"/>
                  <a:gd name="connsiteX2-91" fmla="*/ 8236145 w 8236145"/>
                  <a:gd name="connsiteY2-92" fmla="*/ 1575708 h 2891972"/>
                  <a:gd name="connsiteX3-93" fmla="*/ 0 w 8236145"/>
                  <a:gd name="connsiteY3-94" fmla="*/ 2891972 h 2891972"/>
                  <a:gd name="connsiteX0-95" fmla="*/ 24480 w 8260625"/>
                  <a:gd name="connsiteY0-96" fmla="*/ 1165679 h 2891972"/>
                  <a:gd name="connsiteX1-97" fmla="*/ 8182185 w 8260625"/>
                  <a:gd name="connsiteY1-98" fmla="*/ 0 h 2891972"/>
                  <a:gd name="connsiteX2-99" fmla="*/ 8260625 w 8260625"/>
                  <a:gd name="connsiteY2-100" fmla="*/ 1718583 h 2891972"/>
                  <a:gd name="connsiteX3-101" fmla="*/ 0 w 8260625"/>
                  <a:gd name="connsiteY3-102" fmla="*/ 2891972 h 2891972"/>
                  <a:gd name="connsiteX0-103" fmla="*/ 24480 w 8260625"/>
                  <a:gd name="connsiteY0-104" fmla="*/ 1165679 h 2787197"/>
                  <a:gd name="connsiteX1-105" fmla="*/ 8182185 w 8260625"/>
                  <a:gd name="connsiteY1-106" fmla="*/ 0 h 2787197"/>
                  <a:gd name="connsiteX2-107" fmla="*/ 8260625 w 8260625"/>
                  <a:gd name="connsiteY2-108" fmla="*/ 1718583 h 2787197"/>
                  <a:gd name="connsiteX3-109" fmla="*/ 0 w 8260625"/>
                  <a:gd name="connsiteY3-110" fmla="*/ 2787197 h 2787197"/>
                  <a:gd name="connsiteX0-111" fmla="*/ 0 w 8236145"/>
                  <a:gd name="connsiteY0-112" fmla="*/ 1165679 h 2863397"/>
                  <a:gd name="connsiteX1-113" fmla="*/ 8157705 w 8236145"/>
                  <a:gd name="connsiteY1-114" fmla="*/ 0 h 2863397"/>
                  <a:gd name="connsiteX2-115" fmla="*/ 8236145 w 8236145"/>
                  <a:gd name="connsiteY2-116" fmla="*/ 1718583 h 2863397"/>
                  <a:gd name="connsiteX3-117" fmla="*/ 0 w 8236145"/>
                  <a:gd name="connsiteY3-118" fmla="*/ 2863397 h 2863397"/>
                  <a:gd name="connsiteX0-119" fmla="*/ 0 w 8236145"/>
                  <a:gd name="connsiteY0-120" fmla="*/ 1165679 h 2863397"/>
                  <a:gd name="connsiteX1-121" fmla="*/ 8157705 w 8236145"/>
                  <a:gd name="connsiteY1-122" fmla="*/ 0 h 2863397"/>
                  <a:gd name="connsiteX2-123" fmla="*/ 8236145 w 8236145"/>
                  <a:gd name="connsiteY2-124" fmla="*/ 1528083 h 2863397"/>
                  <a:gd name="connsiteX3-125" fmla="*/ 0 w 8236145"/>
                  <a:gd name="connsiteY3-126" fmla="*/ 2863397 h 2863397"/>
                  <a:gd name="connsiteX0-127" fmla="*/ 0 w 8211665"/>
                  <a:gd name="connsiteY0-128" fmla="*/ 1165679 h 2863397"/>
                  <a:gd name="connsiteX1-129" fmla="*/ 8157705 w 8211665"/>
                  <a:gd name="connsiteY1-130" fmla="*/ 0 h 2863397"/>
                  <a:gd name="connsiteX2-131" fmla="*/ 8211665 w 8211665"/>
                  <a:gd name="connsiteY2-132" fmla="*/ 1699533 h 2863397"/>
                  <a:gd name="connsiteX3-133" fmla="*/ 0 w 8211665"/>
                  <a:gd name="connsiteY3-134" fmla="*/ 2863397 h 2863397"/>
                  <a:gd name="connsiteX0-135" fmla="*/ 3152097 w 8211665"/>
                  <a:gd name="connsiteY0-136" fmla="*/ 904422 h 2863397"/>
                  <a:gd name="connsiteX1-137" fmla="*/ 8157705 w 8211665"/>
                  <a:gd name="connsiteY1-138" fmla="*/ 0 h 2863397"/>
                  <a:gd name="connsiteX2-139" fmla="*/ 8211665 w 8211665"/>
                  <a:gd name="connsiteY2-140" fmla="*/ 1699533 h 2863397"/>
                  <a:gd name="connsiteX3-141" fmla="*/ 0 w 8211665"/>
                  <a:gd name="connsiteY3-142" fmla="*/ 2863397 h 2863397"/>
                  <a:gd name="connsiteX0-143" fmla="*/ 0 w 5059568"/>
                  <a:gd name="connsiteY0-144" fmla="*/ 904422 h 1919969"/>
                  <a:gd name="connsiteX1-145" fmla="*/ 5005608 w 5059568"/>
                  <a:gd name="connsiteY1-146" fmla="*/ 0 h 1919969"/>
                  <a:gd name="connsiteX2-147" fmla="*/ 5059568 w 5059568"/>
                  <a:gd name="connsiteY2-148" fmla="*/ 1699533 h 1919969"/>
                  <a:gd name="connsiteX3-149" fmla="*/ 261120 w 5059568"/>
                  <a:gd name="connsiteY3-150" fmla="*/ 1919969 h 1919969"/>
                  <a:gd name="connsiteX0-151" fmla="*/ 0 w 5544507"/>
                  <a:gd name="connsiteY0-152" fmla="*/ 744764 h 1919969"/>
                  <a:gd name="connsiteX1-153" fmla="*/ 5490547 w 5544507"/>
                  <a:gd name="connsiteY1-154" fmla="*/ 0 h 1919969"/>
                  <a:gd name="connsiteX2-155" fmla="*/ 5544507 w 5544507"/>
                  <a:gd name="connsiteY2-156" fmla="*/ 1699533 h 1919969"/>
                  <a:gd name="connsiteX3-157" fmla="*/ 746059 w 5544507"/>
                  <a:gd name="connsiteY3-158" fmla="*/ 1919969 h 1919969"/>
                  <a:gd name="connsiteX0-159" fmla="*/ 0 w 5544507"/>
                  <a:gd name="connsiteY0-160" fmla="*/ 744764 h 2456997"/>
                  <a:gd name="connsiteX1-161" fmla="*/ 5490547 w 5544507"/>
                  <a:gd name="connsiteY1-162" fmla="*/ 0 h 2456997"/>
                  <a:gd name="connsiteX2-163" fmla="*/ 5544507 w 5544507"/>
                  <a:gd name="connsiteY2-164" fmla="*/ 1699533 h 2456997"/>
                  <a:gd name="connsiteX3-165" fmla="*/ 55955 w 5544507"/>
                  <a:gd name="connsiteY3-166" fmla="*/ 2456997 h 2456997"/>
                  <a:gd name="connsiteX0-167" fmla="*/ 0 w 5490547"/>
                  <a:gd name="connsiteY0-168" fmla="*/ 744764 h 2456997"/>
                  <a:gd name="connsiteX1-169" fmla="*/ 5490547 w 5490547"/>
                  <a:gd name="connsiteY1-170" fmla="*/ 0 h 2456997"/>
                  <a:gd name="connsiteX2-171" fmla="*/ 5413947 w 5490547"/>
                  <a:gd name="connsiteY2-172" fmla="*/ 1423761 h 2456997"/>
                  <a:gd name="connsiteX3-173" fmla="*/ 55955 w 5490547"/>
                  <a:gd name="connsiteY3-174" fmla="*/ 2456997 h 2456997"/>
                  <a:gd name="connsiteX0-175" fmla="*/ 0 w 5490547"/>
                  <a:gd name="connsiteY0-176" fmla="*/ 744764 h 2456997"/>
                  <a:gd name="connsiteX1-177" fmla="*/ 5490547 w 5490547"/>
                  <a:gd name="connsiteY1-178" fmla="*/ 0 h 2456997"/>
                  <a:gd name="connsiteX2-179" fmla="*/ 5488553 w 5490547"/>
                  <a:gd name="connsiteY2-180" fmla="*/ 1728561 h 2456997"/>
                  <a:gd name="connsiteX3-181" fmla="*/ 55955 w 5490547"/>
                  <a:gd name="connsiteY3-182" fmla="*/ 2456997 h 2456997"/>
                  <a:gd name="connsiteX0-183" fmla="*/ 0 w 5488553"/>
                  <a:gd name="connsiteY0-184" fmla="*/ 309336 h 2021569"/>
                  <a:gd name="connsiteX1-185" fmla="*/ 5061563 w 5488553"/>
                  <a:gd name="connsiteY1-186" fmla="*/ 0 h 2021569"/>
                  <a:gd name="connsiteX2-187" fmla="*/ 5488553 w 5488553"/>
                  <a:gd name="connsiteY2-188" fmla="*/ 1293133 h 2021569"/>
                  <a:gd name="connsiteX3-189" fmla="*/ 55955 w 5488553"/>
                  <a:gd name="connsiteY3-190" fmla="*/ 2021569 h 2021569"/>
                  <a:gd name="connsiteX0-191" fmla="*/ 0 w 5488557"/>
                  <a:gd name="connsiteY0-192" fmla="*/ 715736 h 2427969"/>
                  <a:gd name="connsiteX1-193" fmla="*/ 5415942 w 5488557"/>
                  <a:gd name="connsiteY1-194" fmla="*/ 0 h 2427969"/>
                  <a:gd name="connsiteX2-195" fmla="*/ 5488553 w 5488557"/>
                  <a:gd name="connsiteY2-196" fmla="*/ 1699533 h 2427969"/>
                  <a:gd name="connsiteX3-197" fmla="*/ 55955 w 5488557"/>
                  <a:gd name="connsiteY3-198" fmla="*/ 2427969 h 2427969"/>
                  <a:gd name="connsiteX0-199" fmla="*/ 3366076 w 5432601"/>
                  <a:gd name="connsiteY0-200" fmla="*/ 559952 h 2427969"/>
                  <a:gd name="connsiteX1-201" fmla="*/ 5359986 w 5432601"/>
                  <a:gd name="connsiteY1-202" fmla="*/ 0 h 2427969"/>
                  <a:gd name="connsiteX2-203" fmla="*/ 5432597 w 5432601"/>
                  <a:gd name="connsiteY2-204" fmla="*/ 1699533 h 2427969"/>
                  <a:gd name="connsiteX3-205" fmla="*/ -1 w 5432601"/>
                  <a:gd name="connsiteY3-206" fmla="*/ 2427969 h 2427969"/>
                  <a:gd name="connsiteX0-207" fmla="*/ 2307327 w 5432602"/>
                  <a:gd name="connsiteY0-208" fmla="*/ 404169 h 2427969"/>
                  <a:gd name="connsiteX1-209" fmla="*/ 5359987 w 5432602"/>
                  <a:gd name="connsiteY1-210" fmla="*/ 0 h 2427969"/>
                  <a:gd name="connsiteX2-211" fmla="*/ 5432598 w 5432602"/>
                  <a:gd name="connsiteY2-212" fmla="*/ 1699533 h 2427969"/>
                  <a:gd name="connsiteX3-213" fmla="*/ 0 w 5432602"/>
                  <a:gd name="connsiteY3-214" fmla="*/ 2427969 h 2427969"/>
                  <a:gd name="connsiteX0-215" fmla="*/ -1 w 3125274"/>
                  <a:gd name="connsiteY0-216" fmla="*/ 404169 h 2237567"/>
                  <a:gd name="connsiteX1-217" fmla="*/ 3052659 w 3125274"/>
                  <a:gd name="connsiteY1-218" fmla="*/ 0 h 2237567"/>
                  <a:gd name="connsiteX2-219" fmla="*/ 3125270 w 3125274"/>
                  <a:gd name="connsiteY2-220" fmla="*/ 1699533 h 2237567"/>
                  <a:gd name="connsiteX3-221" fmla="*/ 74860 w 3125274"/>
                  <a:gd name="connsiteY3-222" fmla="*/ 2237567 h 2237567"/>
                  <a:gd name="connsiteX0-223" fmla="*/ 0 w 3125275"/>
                  <a:gd name="connsiteY0-224" fmla="*/ 404169 h 2192130"/>
                  <a:gd name="connsiteX1-225" fmla="*/ 3052660 w 3125275"/>
                  <a:gd name="connsiteY1-226" fmla="*/ 0 h 2192130"/>
                  <a:gd name="connsiteX2-227" fmla="*/ 3125271 w 3125275"/>
                  <a:gd name="connsiteY2-228" fmla="*/ 1699533 h 2192130"/>
                  <a:gd name="connsiteX3-229" fmla="*/ 213822 w 3125275"/>
                  <a:gd name="connsiteY3-230" fmla="*/ 2192130 h 2192130"/>
                  <a:gd name="connsiteX0-231" fmla="*/ 0 w 3125275"/>
                  <a:gd name="connsiteY0-232" fmla="*/ 404169 h 2237567"/>
                  <a:gd name="connsiteX1-233" fmla="*/ 3052660 w 3125275"/>
                  <a:gd name="connsiteY1-234" fmla="*/ 0 h 2237567"/>
                  <a:gd name="connsiteX2-235" fmla="*/ 3125271 w 3125275"/>
                  <a:gd name="connsiteY2-236" fmla="*/ 1699533 h 2237567"/>
                  <a:gd name="connsiteX3-237" fmla="*/ 55010 w 3125275"/>
                  <a:gd name="connsiteY3-238" fmla="*/ 2237567 h 2237567"/>
                  <a:gd name="connsiteX0-239" fmla="*/ 0 w 3125275"/>
                  <a:gd name="connsiteY0-240" fmla="*/ 404169 h 2237567"/>
                  <a:gd name="connsiteX1-241" fmla="*/ 3052660 w 3125275"/>
                  <a:gd name="connsiteY1-242" fmla="*/ 0 h 2237567"/>
                  <a:gd name="connsiteX2-243" fmla="*/ 3125271 w 3125275"/>
                  <a:gd name="connsiteY2-244" fmla="*/ 1699533 h 2237567"/>
                  <a:gd name="connsiteX3-245" fmla="*/ 55010 w 3125275"/>
                  <a:gd name="connsiteY3-246" fmla="*/ 2237567 h 2237567"/>
                </a:gdLst>
                <a:ahLst/>
                <a:cxnLst>
                  <a:cxn ang="0">
                    <a:pos x="connsiteX0-1" y="connsiteY0-2"/>
                  </a:cxn>
                  <a:cxn ang="0">
                    <a:pos x="connsiteX1-3" y="connsiteY1-4"/>
                  </a:cxn>
                  <a:cxn ang="0">
                    <a:pos x="connsiteX2-5" y="connsiteY2-6"/>
                  </a:cxn>
                  <a:cxn ang="0">
                    <a:pos x="connsiteX3-7" y="connsiteY3-8"/>
                  </a:cxn>
                </a:cxnLst>
                <a:rect l="l" t="t" r="r" b="b"/>
                <a:pathLst>
                  <a:path w="3125275" h="2237567">
                    <a:moveTo>
                      <a:pt x="0" y="404169"/>
                    </a:moveTo>
                    <a:lnTo>
                      <a:pt x="3052660" y="0"/>
                    </a:lnTo>
                    <a:cubicBezTo>
                      <a:pt x="3051995" y="576187"/>
                      <a:pt x="3125936" y="1123346"/>
                      <a:pt x="3125271" y="1699533"/>
                    </a:cubicBezTo>
                    <a:lnTo>
                      <a:pt x="55010" y="2237567"/>
                    </a:lnTo>
                  </a:path>
                </a:pathLst>
              </a:custGeom>
              <a:gradFill>
                <a:gsLst>
                  <a:gs pos="0">
                    <a:schemeClr val="accent1">
                      <a:lumMod val="5000"/>
                      <a:lumOff val="95000"/>
                    </a:schemeClr>
                  </a:gs>
                  <a:gs pos="53000">
                    <a:schemeClr val="accent6">
                      <a:lumMod val="20000"/>
                      <a:lumOff val="80000"/>
                    </a:schemeClr>
                  </a:gs>
                  <a:gs pos="0">
                    <a:schemeClr val="accent6">
                      <a:lumMod val="75000"/>
                    </a:schemeClr>
                  </a:gs>
                  <a:gs pos="100000">
                    <a:schemeClr val="bg1">
                      <a:lumMod val="50000"/>
                    </a:schemeClr>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375">
                  <a:solidFill>
                    <a:srgbClr val="FFFFFF"/>
                  </a:solidFill>
                </a:endParaRPr>
              </a:p>
            </p:txBody>
          </p:sp>
          <p:sp>
            <p:nvSpPr>
              <p:cNvPr id="130" name="Rectangle 30720"/>
              <p:cNvSpPr txBox="1"/>
              <p:nvPr/>
            </p:nvSpPr>
            <p:spPr>
              <a:xfrm>
                <a:off x="6517697" y="2109491"/>
                <a:ext cx="1434776" cy="317060"/>
              </a:xfrm>
              <a:prstGeom prst="rect">
                <a:avLst/>
              </a:prstGeom>
              <a:noFill/>
              <a:ln w="9525">
                <a:noFill/>
                <a:miter lim="800000"/>
              </a:ln>
              <a:effectLst/>
              <a:scene3d>
                <a:camera prst="isometricOffAxis2Left">
                  <a:rot lat="656201" lon="19678898" rev="20025482"/>
                </a:camera>
                <a:lightRig rig="threePt" dir="t"/>
              </a:scene3d>
            </p:spPr>
            <p:txBody>
              <a:bodyPr vert="horz" wrap="none" lIns="211477" tIns="211477" rIns="211477" bIns="211477" numCol="1" anchor="ctr" anchorCtr="0" compatLnSpc="1">
                <a:noAutofit/>
                <a:scene3d>
                  <a:camera prst="perspectiveContrastingLeftFacing"/>
                  <a:lightRig rig="threePt" dir="t"/>
                </a:scene3d>
              </a:bodyPr>
              <a:lstStyle>
                <a:defPPr>
                  <a:defRPr lang="en-US"/>
                </a:defPPr>
                <a:lvl1pPr lvl="0" indent="0" defTabSz="895350">
                  <a:buClr>
                    <a:schemeClr val="tx2"/>
                  </a:buClr>
                  <a:defRPr baseline="0">
                    <a:ea typeface="Arial Unicode MS" pitchFamily="34" charset="-128"/>
                    <a:cs typeface="Arial Unicode MS" pitchFamily="34" charset="-128"/>
                  </a:defRPr>
                </a:lvl1pPr>
                <a:lvl2pPr marL="1905" lvl="1" indent="0" defTabSz="895350" fontAlgn="base">
                  <a:spcBef>
                    <a:spcPct val="0"/>
                  </a:spcBef>
                  <a:spcAft>
                    <a:spcPct val="0"/>
                  </a:spcAft>
                  <a:buClr>
                    <a:srgbClr val="002960"/>
                  </a:buClr>
                  <a:buSzPct val="125000"/>
                  <a:buFont typeface="Arial" panose="020B0604020202020204" pitchFamily="34" charset="0"/>
                  <a:buNone/>
                  <a:defRPr sz="1400" b="1" baseline="0">
                    <a:solidFill>
                      <a:srgbClr val="000000"/>
                    </a:solidFill>
                    <a:ea typeface="Arial Unicode MS"/>
                    <a:cs typeface="Arial Unicode MS"/>
                  </a:defRPr>
                </a:lvl2pPr>
                <a:lvl3pPr marL="457200" lvl="2" indent="-26225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3pPr>
                <a:lvl4pPr marL="614680" lvl="3" indent="-155575" defTabSz="895350">
                  <a:buClr>
                    <a:schemeClr val="tx2"/>
                  </a:buClr>
                  <a:buSzPct val="120000"/>
                  <a:buFont typeface="Arial" panose="020B0604020202020204" pitchFamily="34" charset="0"/>
                  <a:buChar char="▫"/>
                  <a:defRPr baseline="0">
                    <a:ea typeface="Arial Unicode MS" pitchFamily="34" charset="-128"/>
                    <a:cs typeface="Arial Unicode MS" pitchFamily="34" charset="-128"/>
                  </a:defRPr>
                </a:lvl4pPr>
                <a:lvl5pPr marL="749935" lvl="4" indent="-130175" defTabSz="895350">
                  <a:buClr>
                    <a:schemeClr val="tx2"/>
                  </a:buClr>
                  <a:buSzPct val="89000"/>
                  <a:buFont typeface="Arial" panose="020B0604020202020204" pitchFamily="34" charset="0"/>
                  <a:buChar char="-"/>
                  <a:defRPr baseline="0">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vl9pPr>
              </a:lstStyle>
              <a:p>
                <a:pPr lvl="1"/>
                <a:r>
                  <a:rPr lang="en-US" sz="1885" dirty="0"/>
                  <a:t>PLATINUM	</a:t>
                </a:r>
              </a:p>
            </p:txBody>
          </p:sp>
          <p:sp>
            <p:nvSpPr>
              <p:cNvPr id="131" name="TextBox 130"/>
              <p:cNvSpPr txBox="1"/>
              <p:nvPr/>
            </p:nvSpPr>
            <p:spPr>
              <a:xfrm rot="20946639">
                <a:off x="8307793" y="2336636"/>
                <a:ext cx="735537" cy="522527"/>
              </a:xfrm>
              <a:prstGeom prst="rect">
                <a:avLst/>
              </a:prstGeom>
              <a:noFill/>
              <a:ln w="9525">
                <a:noFill/>
                <a:miter lim="800000"/>
              </a:ln>
              <a:effectLst/>
              <a:scene3d>
                <a:camera prst="isometricOffAxis1Right">
                  <a:rot lat="1080000" lon="20039998" rev="21299999"/>
                </a:camera>
                <a:lightRig rig="threePt" dir="t"/>
              </a:scene3d>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spAutoFit/>
              </a:bodyPr>
              <a:lstStyle>
                <a:lvl1pPr lvl="0" indent="0" defTabSz="2848610" fontAlgn="base">
                  <a:spcBef>
                    <a:spcPct val="0"/>
                  </a:spcBef>
                  <a:spcAft>
                    <a:spcPct val="0"/>
                  </a:spcAft>
                  <a:buClr>
                    <a:schemeClr val="tx2"/>
                  </a:buClr>
                  <a:defRPr sz="4990" baseline="0">
                    <a:ea typeface="Arial Unicode MS" pitchFamily="34" charset="-128"/>
                    <a:cs typeface="Arial Unicode MS" pitchFamily="34" charset="-128"/>
                  </a:defRPr>
                </a:lvl1pPr>
                <a:lvl2pPr marL="615950" lvl="1" indent="-610870" defTabSz="2848610" fontAlgn="base">
                  <a:spcBef>
                    <a:spcPct val="0"/>
                  </a:spcBef>
                  <a:spcAft>
                    <a:spcPct val="0"/>
                  </a:spcAft>
                  <a:buClr>
                    <a:schemeClr val="tx2"/>
                  </a:buClr>
                  <a:buSzPct val="125000"/>
                  <a:buFont typeface="Arial" panose="020B0604020202020204" pitchFamily="34" charset="0"/>
                  <a:buChar char="▪"/>
                  <a:defRPr sz="4990" baseline="0">
                    <a:ea typeface="Arial Unicode MS" pitchFamily="34" charset="-128"/>
                    <a:cs typeface="Arial Unicode MS" pitchFamily="34" charset="-128"/>
                  </a:defRPr>
                </a:lvl2pPr>
                <a:lvl3pPr marL="1454785" lvl="2" indent="-83312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3pPr>
                <a:lvl4pPr marL="1954530" lvl="3" indent="-495300" defTabSz="2848610" fontAlgn="base">
                  <a:spcBef>
                    <a:spcPct val="0"/>
                  </a:spcBef>
                  <a:spcAft>
                    <a:spcPct val="0"/>
                  </a:spcAft>
                  <a:buClr>
                    <a:schemeClr val="tx2"/>
                  </a:buClr>
                  <a:buSzPct val="120000"/>
                  <a:buFont typeface="Arial" panose="020B0604020202020204" pitchFamily="34" charset="0"/>
                  <a:buChar char="▫"/>
                  <a:defRPr sz="4990" baseline="0">
                    <a:ea typeface="Arial Unicode MS" pitchFamily="34" charset="-128"/>
                    <a:cs typeface="Arial Unicode MS" pitchFamily="34" charset="-128"/>
                  </a:defRPr>
                </a:lvl4pPr>
                <a:lvl5pPr marL="2385695" lvl="4" indent="-414020" defTabSz="2848610" fontAlgn="base">
                  <a:spcBef>
                    <a:spcPct val="0"/>
                  </a:spcBef>
                  <a:spcAft>
                    <a:spcPct val="0"/>
                  </a:spcAft>
                  <a:buClr>
                    <a:schemeClr val="tx2"/>
                  </a:buClr>
                  <a:buSzPct val="89000"/>
                  <a:buFont typeface="Arial" panose="020B0604020202020204" pitchFamily="34" charset="0"/>
                  <a:buChar char="-"/>
                  <a:defRPr sz="4990" baseline="0">
                    <a:ea typeface="Arial Unicode MS" pitchFamily="34" charset="-128"/>
                    <a:cs typeface="Arial Unicode MS" pitchFamily="34" charset="-128"/>
                  </a:defRPr>
                </a:lvl5pPr>
                <a:lvl6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6pPr>
                <a:lvl7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7pPr>
                <a:lvl8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8pPr>
                <a:lvl9pPr marL="2385695" indent="-414020" defTabSz="2848610" fontAlgn="base">
                  <a:spcBef>
                    <a:spcPct val="0"/>
                  </a:spcBef>
                  <a:spcAft>
                    <a:spcPct val="0"/>
                  </a:spcAft>
                  <a:buClr>
                    <a:schemeClr val="tx2"/>
                  </a:buClr>
                  <a:buSzPct val="89000"/>
                  <a:buFont typeface="Arial" panose="020B0604020202020204" pitchFamily="34" charset="0"/>
                  <a:buChar char="-"/>
                  <a:defRPr sz="4990" baseline="0"/>
                </a:lvl9pPr>
              </a:lstStyle>
              <a:p>
                <a:pPr algn="ctr">
                  <a:buClr>
                    <a:srgbClr val="000000"/>
                  </a:buClr>
                </a:pPr>
                <a:r>
                  <a:rPr lang="en-GB" sz="1505" dirty="0">
                    <a:solidFill>
                      <a:srgbClr val="000000"/>
                    </a:solidFill>
                  </a:rPr>
                  <a:t>&gt;4.0 </a:t>
                </a:r>
              </a:p>
              <a:p>
                <a:pPr algn="ctr">
                  <a:buClr>
                    <a:srgbClr val="000000"/>
                  </a:buClr>
                </a:pPr>
                <a:r>
                  <a:rPr lang="en-GB" sz="1505" dirty="0" err="1">
                    <a:solidFill>
                      <a:srgbClr val="000000"/>
                    </a:solidFill>
                  </a:rPr>
                  <a:t>upto</a:t>
                </a:r>
                <a:r>
                  <a:rPr lang="en-GB" sz="1505" dirty="0">
                    <a:solidFill>
                      <a:srgbClr val="000000"/>
                    </a:solidFill>
                  </a:rPr>
                  <a:t> 5.0</a:t>
                </a:r>
              </a:p>
            </p:txBody>
          </p:sp>
        </p:grpSp>
      </p:grpSp>
      <p:sp>
        <p:nvSpPr>
          <p:cNvPr id="132" name="Rectangle 8"/>
          <p:cNvSpPr txBox="1"/>
          <p:nvPr/>
        </p:nvSpPr>
        <p:spPr>
          <a:xfrm>
            <a:off x="331688" y="5694904"/>
            <a:ext cx="1130502" cy="231923"/>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spAutoFit/>
          </a:bodyPr>
          <a:lstStyle>
            <a:lvl1pPr lvl="0" indent="0" defTabSz="913130" fontAlgn="base">
              <a:spcBef>
                <a:spcPct val="0"/>
              </a:spcBef>
              <a:spcAft>
                <a:spcPct val="0"/>
              </a:spcAft>
              <a:buClr>
                <a:schemeClr val="tx2"/>
              </a:buClr>
              <a:defRPr sz="1600" baseline="0">
                <a:ea typeface="Arial Unicode MS" pitchFamily="34" charset="-128"/>
                <a:cs typeface="Arial Unicode MS" pitchFamily="34" charset="-128"/>
              </a:defRPr>
            </a:lvl1pPr>
            <a:lvl2pPr marL="197485" lvl="1" indent="-196215" defTabSz="913130" fontAlgn="base">
              <a:spcBef>
                <a:spcPct val="0"/>
              </a:spcBef>
              <a:spcAft>
                <a:spcPct val="0"/>
              </a:spcAft>
              <a:buClr>
                <a:schemeClr val="tx2"/>
              </a:buClr>
              <a:buSzPct val="125000"/>
              <a:buFont typeface="Arial" panose="020B0604020202020204" pitchFamily="34" charset="0"/>
              <a:buChar char="▪"/>
              <a:defRPr sz="1600" baseline="0">
                <a:ea typeface="Arial Unicode MS" pitchFamily="34" charset="-128"/>
                <a:cs typeface="Arial Unicode MS" pitchFamily="34" charset="-128"/>
              </a:defRPr>
            </a:lvl2pPr>
            <a:lvl3pPr marL="466725" lvl="2" indent="-267335"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3pPr>
            <a:lvl4pPr marL="626745" lvl="3" indent="-158750" defTabSz="913130" fontAlgn="base">
              <a:spcBef>
                <a:spcPct val="0"/>
              </a:spcBef>
              <a:spcAft>
                <a:spcPct val="0"/>
              </a:spcAft>
              <a:buClr>
                <a:schemeClr val="tx2"/>
              </a:buClr>
              <a:buSzPct val="120000"/>
              <a:buFont typeface="Arial" panose="020B0604020202020204" pitchFamily="34" charset="0"/>
              <a:buChar char="▫"/>
              <a:defRPr sz="1600" baseline="0">
                <a:ea typeface="Arial Unicode MS" pitchFamily="34" charset="-128"/>
                <a:cs typeface="Arial Unicode MS" pitchFamily="34" charset="-128"/>
              </a:defRPr>
            </a:lvl4pPr>
            <a:lvl5pPr marL="765175" lvl="4" indent="-132715" defTabSz="913130" fontAlgn="base">
              <a:spcBef>
                <a:spcPct val="0"/>
              </a:spcBef>
              <a:spcAft>
                <a:spcPct val="0"/>
              </a:spcAft>
              <a:buClr>
                <a:schemeClr val="tx2"/>
              </a:buClr>
              <a:buSzPct val="89000"/>
              <a:buFont typeface="Arial" panose="020B0604020202020204" pitchFamily="34" charset="0"/>
              <a:buChar char="-"/>
              <a:defRPr sz="1600" baseline="0">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sz="1600" baseline="0"/>
            </a:lvl6pPr>
            <a:lvl7pPr marL="765175" indent="-132715" defTabSz="913130" fontAlgn="base">
              <a:spcBef>
                <a:spcPct val="0"/>
              </a:spcBef>
              <a:spcAft>
                <a:spcPct val="0"/>
              </a:spcAft>
              <a:buClr>
                <a:schemeClr val="tx2"/>
              </a:buClr>
              <a:buSzPct val="89000"/>
              <a:buFont typeface="Arial" panose="020B0604020202020204" pitchFamily="34" charset="0"/>
              <a:buChar char="-"/>
              <a:defRPr sz="1600" baseline="0"/>
            </a:lvl7pPr>
            <a:lvl8pPr marL="765175" indent="-132715" defTabSz="913130" fontAlgn="base">
              <a:spcBef>
                <a:spcPct val="0"/>
              </a:spcBef>
              <a:spcAft>
                <a:spcPct val="0"/>
              </a:spcAft>
              <a:buClr>
                <a:schemeClr val="tx2"/>
              </a:buClr>
              <a:buSzPct val="89000"/>
              <a:buFont typeface="Arial" panose="020B0604020202020204" pitchFamily="34" charset="0"/>
              <a:buChar char="-"/>
              <a:defRPr sz="1600" baseline="0"/>
            </a:lvl8pPr>
            <a:lvl9pPr marL="765175" indent="-132715" defTabSz="913130" fontAlgn="base">
              <a:spcBef>
                <a:spcPct val="0"/>
              </a:spcBef>
              <a:spcAft>
                <a:spcPct val="0"/>
              </a:spcAft>
              <a:buClr>
                <a:schemeClr val="tx2"/>
              </a:buClr>
              <a:buSzPct val="89000"/>
              <a:buFont typeface="Arial" panose="020B0604020202020204" pitchFamily="34" charset="0"/>
              <a:buChar char="-"/>
              <a:defRPr sz="1600" baseline="0"/>
            </a:lvl9pPr>
          </a:lstStyle>
          <a:p>
            <a:pPr marL="396875" indent="-582930">
              <a:spcBef>
                <a:spcPct val="10000"/>
              </a:spcBef>
              <a:buClr>
                <a:srgbClr val="000000"/>
              </a:buClr>
            </a:pPr>
            <a:r>
              <a:rPr lang="en-US" sz="1505" b="1" dirty="0">
                <a:solidFill>
                  <a:srgbClr val="000000"/>
                </a:solidFill>
              </a:rPr>
              <a:t>&lt;2.2 No rating</a:t>
            </a:r>
          </a:p>
        </p:txBody>
      </p:sp>
      <p:sp>
        <p:nvSpPr>
          <p:cNvPr id="4" name="TextBox 3"/>
          <p:cNvSpPr txBox="1"/>
          <p:nvPr/>
        </p:nvSpPr>
        <p:spPr>
          <a:xfrm>
            <a:off x="2562379" y="6227805"/>
            <a:ext cx="4814605"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a:solidFill>
                  <a:srgbClr val="000000"/>
                </a:solidFill>
              </a:rPr>
              <a:t>NOTE: Score </a:t>
            </a:r>
            <a:r>
              <a:rPr lang="en-US" dirty="0">
                <a:solidFill>
                  <a:srgbClr val="000000"/>
                </a:solidFill>
              </a:rPr>
              <a:t>rounded off to 2 Decimal Places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dissolve">
                                      <p:cBhvr>
                                        <p:cTn id="7" dur="500"/>
                                        <p:tgtEl>
                                          <p:spTgt spid="59"/>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animEffect transition="in" filter="dissolve">
                                      <p:cBhvr>
                                        <p:cTn id="13" dur="500"/>
                                        <p:tgtEl>
                                          <p:spTgt spid="13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34160"/>
                                        </p:tgtEl>
                                        <p:attrNameLst>
                                          <p:attrName>style.visibility</p:attrName>
                                        </p:attrNameLst>
                                      </p:cBhvr>
                                      <p:to>
                                        <p:strVal val="visible"/>
                                      </p:to>
                                    </p:set>
                                    <p:animEffect transition="in" filter="dissolve">
                                      <p:cBhvr>
                                        <p:cTn id="18" dur="500"/>
                                        <p:tgtEl>
                                          <p:spTgt spid="13416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4"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7611"/>
            <a:ext cx="682942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G-1  Installation of Environmental Protection and Measuring Systems</a:t>
            </a:r>
            <a:endParaRPr lang="en-IN" sz="2000" dirty="0"/>
          </a:p>
        </p:txBody>
      </p:sp>
      <p:sp>
        <p:nvSpPr>
          <p:cNvPr id="7" name="Rectangle 6"/>
          <p:cNvSpPr/>
          <p:nvPr/>
        </p:nvSpPr>
        <p:spPr>
          <a:xfrm>
            <a:off x="89674" y="1340677"/>
            <a:ext cx="789441" cy="180627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196292"/>
            <a:ext cx="789441" cy="15077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769390"/>
            <a:ext cx="789441" cy="166807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0677"/>
            <a:ext cx="1565765" cy="18062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awareness regarding environmental protection and measuring </a:t>
            </a:r>
            <a:r>
              <a:rPr lang="en-US" sz="1050" dirty="0" err="1">
                <a:solidFill>
                  <a:schemeClr val="bg1"/>
                </a:solidFill>
              </a:rPr>
              <a:t>equipments</a:t>
            </a:r>
            <a:endParaRPr lang="en-US" sz="1050" dirty="0">
              <a:solidFill>
                <a:schemeClr val="bg1"/>
              </a:solidFill>
            </a:endParaRPr>
          </a:p>
        </p:txBody>
      </p:sp>
      <p:sp>
        <p:nvSpPr>
          <p:cNvPr id="17" name="Rectangle 16"/>
          <p:cNvSpPr/>
          <p:nvPr/>
        </p:nvSpPr>
        <p:spPr>
          <a:xfrm>
            <a:off x="2609355" y="1340677"/>
            <a:ext cx="1565765" cy="18062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Training provided on environmental protection and measuring </a:t>
            </a:r>
            <a:r>
              <a:rPr lang="en-US" sz="1050" dirty="0" err="1">
                <a:solidFill>
                  <a:schemeClr val="bg1"/>
                </a:solidFill>
              </a:rPr>
              <a:t>equipments</a:t>
            </a:r>
            <a:r>
              <a:rPr lang="en-US" sz="1050" dirty="0">
                <a:solidFill>
                  <a:schemeClr val="bg1"/>
                </a:solidFill>
              </a:rPr>
              <a:t> to key people on the shop floor. But commissioning of production units not held up if ETPs or emission control equipment are not ready</a:t>
            </a:r>
          </a:p>
        </p:txBody>
      </p:sp>
      <p:sp>
        <p:nvSpPr>
          <p:cNvPr id="18" name="Rectangle 17"/>
          <p:cNvSpPr/>
          <p:nvPr/>
        </p:nvSpPr>
        <p:spPr>
          <a:xfrm>
            <a:off x="4249021" y="1340677"/>
            <a:ext cx="1565765" cy="18062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Service manuals are in place for all environmental protection and measuring </a:t>
            </a:r>
            <a:r>
              <a:rPr lang="en-US" sz="1050" dirty="0" err="1">
                <a:solidFill>
                  <a:schemeClr val="bg1"/>
                </a:solidFill>
              </a:rPr>
              <a:t>equipments</a:t>
            </a:r>
            <a:r>
              <a:rPr lang="en-US" sz="1050" dirty="0">
                <a:solidFill>
                  <a:schemeClr val="bg1"/>
                </a:solidFill>
              </a:rPr>
              <a:t>. Regular </a:t>
            </a:r>
            <a:r>
              <a:rPr lang="en-US" sz="1050" dirty="0" err="1">
                <a:solidFill>
                  <a:schemeClr val="bg1"/>
                </a:solidFill>
              </a:rPr>
              <a:t>calibrationof</a:t>
            </a:r>
            <a:r>
              <a:rPr lang="en-US" sz="1050" dirty="0">
                <a:solidFill>
                  <a:schemeClr val="bg1"/>
                </a:solidFill>
              </a:rPr>
              <a:t> these </a:t>
            </a:r>
            <a:r>
              <a:rPr lang="en-US" sz="1050" dirty="0" err="1">
                <a:solidFill>
                  <a:schemeClr val="bg1"/>
                </a:solidFill>
              </a:rPr>
              <a:t>equipments</a:t>
            </a:r>
            <a:r>
              <a:rPr lang="en-US" sz="1050" dirty="0">
                <a:solidFill>
                  <a:schemeClr val="bg1"/>
                </a:solidFill>
              </a:rPr>
              <a:t> are carried out for effective reading and output</a:t>
            </a:r>
          </a:p>
        </p:txBody>
      </p:sp>
      <p:sp>
        <p:nvSpPr>
          <p:cNvPr id="19" name="Rectangle 18"/>
          <p:cNvSpPr/>
          <p:nvPr/>
        </p:nvSpPr>
        <p:spPr>
          <a:xfrm>
            <a:off x="5888687" y="1340677"/>
            <a:ext cx="1565765" cy="18062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Satisfactory dry trial runs of all environmental protection and measuring </a:t>
            </a:r>
            <a:r>
              <a:rPr lang="en-US" sz="1050" dirty="0" err="1">
                <a:solidFill>
                  <a:schemeClr val="bg1"/>
                </a:solidFill>
              </a:rPr>
              <a:t>equipments</a:t>
            </a:r>
            <a:r>
              <a:rPr lang="en-US" sz="1050" dirty="0">
                <a:solidFill>
                  <a:schemeClr val="bg1"/>
                </a:solidFill>
              </a:rPr>
              <a:t> are completed before commissioning of the complex</a:t>
            </a:r>
          </a:p>
        </p:txBody>
      </p:sp>
      <p:sp>
        <p:nvSpPr>
          <p:cNvPr id="20" name="Rectangle 19"/>
          <p:cNvSpPr/>
          <p:nvPr/>
        </p:nvSpPr>
        <p:spPr>
          <a:xfrm>
            <a:off x="7528351" y="1340677"/>
            <a:ext cx="1565765" cy="18062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Highly intelligent measurement systems are also installed to track the performance of the effluent treatment and emission control equipment</a:t>
            </a:r>
          </a:p>
        </p:txBody>
      </p:sp>
      <p:sp>
        <p:nvSpPr>
          <p:cNvPr id="21" name="Rectangle 20"/>
          <p:cNvSpPr/>
          <p:nvPr/>
        </p:nvSpPr>
        <p:spPr>
          <a:xfrm>
            <a:off x="980186" y="3196292"/>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equipment installed, No system of measuring environmental discharges and compliance </a:t>
            </a:r>
          </a:p>
        </p:txBody>
      </p:sp>
      <p:sp>
        <p:nvSpPr>
          <p:cNvPr id="22" name="Rectangle 21"/>
          <p:cNvSpPr/>
          <p:nvPr/>
        </p:nvSpPr>
        <p:spPr>
          <a:xfrm>
            <a:off x="2609355" y="3196292"/>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Selective equipment only along with production units </a:t>
            </a:r>
          </a:p>
        </p:txBody>
      </p:sp>
      <p:sp>
        <p:nvSpPr>
          <p:cNvPr id="23" name="Rectangle 22"/>
          <p:cNvSpPr/>
          <p:nvPr/>
        </p:nvSpPr>
        <p:spPr>
          <a:xfrm>
            <a:off x="4249021" y="3196292"/>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All Necessary </a:t>
            </a:r>
            <a:r>
              <a:rPr lang="en-US" sz="1050" dirty="0" err="1">
                <a:solidFill>
                  <a:schemeClr val="bg1"/>
                </a:solidFill>
              </a:rPr>
              <a:t>equipments</a:t>
            </a:r>
            <a:r>
              <a:rPr lang="en-US" sz="1050" dirty="0">
                <a:solidFill>
                  <a:schemeClr val="bg1"/>
                </a:solidFill>
              </a:rPr>
              <a:t> deployed in firm</a:t>
            </a:r>
          </a:p>
        </p:txBody>
      </p:sp>
      <p:sp>
        <p:nvSpPr>
          <p:cNvPr id="24" name="Rectangle 23"/>
          <p:cNvSpPr/>
          <p:nvPr/>
        </p:nvSpPr>
        <p:spPr>
          <a:xfrm>
            <a:off x="5888687" y="3196292"/>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Pollution control facilities Installation happens  before taking up any </a:t>
            </a:r>
            <a:r>
              <a:rPr lang="en-US" sz="1050" dirty="0" err="1">
                <a:solidFill>
                  <a:schemeClr val="bg1"/>
                </a:solidFill>
              </a:rPr>
              <a:t>commisioning</a:t>
            </a:r>
            <a:r>
              <a:rPr lang="en-US" sz="1050" dirty="0">
                <a:solidFill>
                  <a:schemeClr val="bg1"/>
                </a:solidFill>
              </a:rPr>
              <a:t> activities </a:t>
            </a:r>
          </a:p>
        </p:txBody>
      </p:sp>
      <p:sp>
        <p:nvSpPr>
          <p:cNvPr id="25" name="Rectangle 24"/>
          <p:cNvSpPr/>
          <p:nvPr/>
        </p:nvSpPr>
        <p:spPr>
          <a:xfrm>
            <a:off x="7528351" y="3196292"/>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Highly intelligent measurement systems are integrated with the production process </a:t>
            </a:r>
          </a:p>
        </p:txBody>
      </p:sp>
      <p:sp>
        <p:nvSpPr>
          <p:cNvPr id="31" name="Rectangle 30"/>
          <p:cNvSpPr/>
          <p:nvPr/>
        </p:nvSpPr>
        <p:spPr>
          <a:xfrm>
            <a:off x="980186" y="4769389"/>
            <a:ext cx="1565765" cy="166807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environmental protection and measuring equipment identified. Main focus is on completion of production units</a:t>
            </a:r>
          </a:p>
        </p:txBody>
      </p:sp>
      <p:sp>
        <p:nvSpPr>
          <p:cNvPr id="32" name="Rectangle 31"/>
          <p:cNvSpPr/>
          <p:nvPr/>
        </p:nvSpPr>
        <p:spPr>
          <a:xfrm>
            <a:off x="2609355" y="4769389"/>
            <a:ext cx="1565765" cy="166807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Selective environmental management </a:t>
            </a:r>
            <a:r>
              <a:rPr lang="en-US" sz="1050" dirty="0" err="1">
                <a:solidFill>
                  <a:schemeClr val="bg1"/>
                </a:solidFill>
              </a:rPr>
              <a:t>equipments</a:t>
            </a:r>
            <a:r>
              <a:rPr lang="en-US" sz="1050" dirty="0">
                <a:solidFill>
                  <a:schemeClr val="bg1"/>
                </a:solidFill>
              </a:rPr>
              <a:t> taken up simultaneously with the production units</a:t>
            </a:r>
          </a:p>
        </p:txBody>
      </p:sp>
      <p:sp>
        <p:nvSpPr>
          <p:cNvPr id="33" name="Rectangle 32"/>
          <p:cNvSpPr/>
          <p:nvPr/>
        </p:nvSpPr>
        <p:spPr>
          <a:xfrm>
            <a:off x="4249021" y="4769389"/>
            <a:ext cx="1565765" cy="166807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Necessary environmental management </a:t>
            </a:r>
            <a:r>
              <a:rPr lang="en-US" sz="1050" dirty="0" err="1">
                <a:solidFill>
                  <a:schemeClr val="bg1"/>
                </a:solidFill>
              </a:rPr>
              <a:t>equipments</a:t>
            </a:r>
            <a:r>
              <a:rPr lang="en-US" sz="1050" dirty="0">
                <a:solidFill>
                  <a:schemeClr val="bg1"/>
                </a:solidFill>
              </a:rPr>
              <a:t>, measuring devices and production units form total package of the project</a:t>
            </a:r>
          </a:p>
        </p:txBody>
      </p:sp>
      <p:sp>
        <p:nvSpPr>
          <p:cNvPr id="34" name="Rectangle 33"/>
          <p:cNvSpPr/>
          <p:nvPr/>
        </p:nvSpPr>
        <p:spPr>
          <a:xfrm>
            <a:off x="5888687" y="4769389"/>
            <a:ext cx="1565765" cy="166807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Installation of all production units and environmental management &amp; measuring systems are completed before taking up commissioning activities and Continuous equipment </a:t>
            </a:r>
            <a:r>
              <a:rPr lang="en-US" sz="1050" dirty="0" err="1">
                <a:solidFill>
                  <a:schemeClr val="bg1"/>
                </a:solidFill>
              </a:rPr>
              <a:t>upgradation</a:t>
            </a:r>
            <a:r>
              <a:rPr lang="en-US" sz="1050" dirty="0">
                <a:solidFill>
                  <a:schemeClr val="bg1"/>
                </a:solidFill>
              </a:rPr>
              <a:t> in place</a:t>
            </a:r>
          </a:p>
        </p:txBody>
      </p:sp>
      <p:sp>
        <p:nvSpPr>
          <p:cNvPr id="35" name="Rectangle 34"/>
          <p:cNvSpPr/>
          <p:nvPr/>
        </p:nvSpPr>
        <p:spPr>
          <a:xfrm>
            <a:off x="7528351" y="4769389"/>
            <a:ext cx="1565765" cy="166807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EMS backed by highly intelligent measurement systems are fully integrated with the production process and are in place prior to commissioning</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Exercise - 4</a:t>
            </a:r>
          </a:p>
        </p:txBody>
      </p:sp>
      <p:graphicFrame>
        <p:nvGraphicFramePr>
          <p:cNvPr id="3" name="Table 2"/>
          <p:cNvGraphicFramePr>
            <a:graphicFrameLocks noGrp="1"/>
          </p:cNvGraphicFramePr>
          <p:nvPr/>
        </p:nvGraphicFramePr>
        <p:xfrm>
          <a:off x="1076685" y="3959415"/>
          <a:ext cx="7054935" cy="617220"/>
        </p:xfrm>
        <a:graphic>
          <a:graphicData uri="http://schemas.openxmlformats.org/drawingml/2006/table">
            <a:tbl>
              <a:tblPr firstRow="1" bandRow="1">
                <a:tableStyleId>{5C22544A-7EE6-4342-B048-85BDC9FD1C3A}</a:tableStyleId>
              </a:tblPr>
              <a:tblGrid>
                <a:gridCol w="7054935">
                  <a:extLst>
                    <a:ext uri="{9D8B030D-6E8A-4147-A177-3AD203B41FA5}">
                      <a16:colId xmlns:a16="http://schemas.microsoft.com/office/drawing/2014/main" val="20000"/>
                    </a:ext>
                  </a:extLst>
                </a:gridCol>
              </a:tblGrid>
              <a:tr h="278130">
                <a:tc>
                  <a:txBody>
                    <a:bodyPr/>
                    <a:lstStyle/>
                    <a:p>
                      <a:pPr algn="ctr"/>
                      <a:r>
                        <a:rPr lang="en-IN" sz="1800" dirty="0">
                          <a:solidFill>
                            <a:schemeClr val="tx1"/>
                          </a:solidFill>
                        </a:rPr>
                        <a:t>Can you give 3 examples</a:t>
                      </a:r>
                      <a:r>
                        <a:rPr lang="en-IN" sz="1800" baseline="0" dirty="0">
                          <a:solidFill>
                            <a:schemeClr val="tx1"/>
                          </a:solidFill>
                        </a:rPr>
                        <a:t> of Air pollution and Water pollution control systems ?</a:t>
                      </a: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1076685" y="2448665"/>
          <a:ext cx="7054935" cy="891539"/>
        </p:xfrm>
        <a:graphic>
          <a:graphicData uri="http://schemas.openxmlformats.org/drawingml/2006/table">
            <a:tbl>
              <a:tblPr firstRow="1" bandRow="1">
                <a:tableStyleId>{5C22544A-7EE6-4342-B048-85BDC9FD1C3A}</a:tableStyleId>
              </a:tblPr>
              <a:tblGrid>
                <a:gridCol w="7054935">
                  <a:extLst>
                    <a:ext uri="{9D8B030D-6E8A-4147-A177-3AD203B41FA5}">
                      <a16:colId xmlns:a16="http://schemas.microsoft.com/office/drawing/2014/main" val="20000"/>
                    </a:ext>
                  </a:extLst>
                </a:gridCol>
              </a:tblGrid>
              <a:tr h="685800">
                <a:tc>
                  <a:txBody>
                    <a:bodyPr/>
                    <a:lstStyle/>
                    <a:p>
                      <a:pPr marL="0" marR="0" lvl="0" indent="0" algn="ctr" defTabSz="932815" rtl="0" eaLnBrk="1" fontAlgn="auto" latinLnBrk="0" hangingPunct="1">
                        <a:lnSpc>
                          <a:spcPct val="100000"/>
                        </a:lnSpc>
                        <a:spcBef>
                          <a:spcPts val="0"/>
                        </a:spcBef>
                        <a:spcAft>
                          <a:spcPts val="0"/>
                        </a:spcAft>
                        <a:buClrTx/>
                        <a:buSzTx/>
                        <a:buFontTx/>
                        <a:buNone/>
                        <a:defRPr/>
                      </a:pPr>
                      <a:r>
                        <a:rPr lang="en-IN" sz="1800" dirty="0">
                          <a:solidFill>
                            <a:schemeClr val="tx1"/>
                          </a:solidFill>
                        </a:rPr>
                        <a:t>Can you explain how</a:t>
                      </a:r>
                      <a:r>
                        <a:rPr lang="en-IN" sz="1800" baseline="0" dirty="0">
                          <a:solidFill>
                            <a:schemeClr val="tx1"/>
                          </a:solidFill>
                        </a:rPr>
                        <a:t> commitment level improves from Level 1 to 4 towards timely installation of the pollution control equipment ?</a:t>
                      </a:r>
                      <a:endParaRPr lang="en-IN" sz="1800" dirty="0">
                        <a:solidFill>
                          <a:schemeClr val="tx1"/>
                        </a:solidFill>
                      </a:endParaRPr>
                    </a:p>
                    <a:p>
                      <a:pPr algn="ct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120" y="2629943"/>
            <a:ext cx="3157538" cy="1523494"/>
          </a:xfrm>
          <a:noFill/>
          <a:ln w="28575">
            <a:noFill/>
          </a:ln>
        </p:spPr>
        <p:txBody>
          <a:bodyPr>
            <a:normAutofit fontScale="90000"/>
          </a:bodyPr>
          <a:lstStyle/>
          <a:p>
            <a:pPr algn="ctr"/>
            <a:r>
              <a:rPr lang="en-US" dirty="0"/>
              <a:t>H-1</a:t>
            </a:r>
            <a:br>
              <a:rPr lang="en-US" dirty="0"/>
            </a:br>
            <a:r>
              <a:rPr lang="en-US" dirty="0"/>
              <a:t>Planned Maintenance</a:t>
            </a:r>
            <a:endParaRPr lang="en-IN" dirty="0"/>
          </a:p>
        </p:txBody>
      </p:sp>
    </p:spTree>
    <p:custDataLst>
      <p:tags r:id="rId1"/>
    </p:custDataLst>
  </p:cSld>
  <p:clrMapOvr>
    <a:masterClrMapping/>
  </p:clrMapOvr>
  <p:transition spd="slow">
    <p:wipe dir="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73751" y="3855606"/>
            <a:ext cx="6729278" cy="2154436"/>
          </a:xfrm>
        </p:spPr>
        <p:txBody>
          <a:bodyPr/>
          <a:lstStyle/>
          <a:p>
            <a:pPr algn="ctr"/>
            <a:r>
              <a:rPr lang="en-GB" sz="2800" dirty="0"/>
              <a:t>Ensure the maintenance of equipment installed for environmental control to keep them operational with lowest downtime.</a:t>
            </a:r>
            <a:endParaRPr lang="en-IN" sz="2800" dirty="0"/>
          </a:p>
        </p:txBody>
      </p:sp>
      <p:sp>
        <p:nvSpPr>
          <p:cNvPr id="2" name="Title 1"/>
          <p:cNvSpPr>
            <a:spLocks noGrp="1"/>
          </p:cNvSpPr>
          <p:nvPr>
            <p:ph type="title" idx="4294967295"/>
          </p:nvPr>
        </p:nvSpPr>
        <p:spPr>
          <a:xfrm>
            <a:off x="76202" y="413658"/>
            <a:ext cx="6996113" cy="307975"/>
          </a:xfrm>
        </p:spPr>
        <p:txBody>
          <a:bodyPr/>
          <a:lstStyle/>
          <a:p>
            <a:r>
              <a:rPr lang="en-IN" sz="2000" dirty="0"/>
              <a:t>Planned maintenance of environmental control systems</a:t>
            </a:r>
          </a:p>
        </p:txBody>
      </p:sp>
    </p:spTree>
    <p:custDataLst>
      <p:tags r:id="rId1"/>
    </p:custDataLst>
  </p:cSld>
  <p:clrMapOvr>
    <a:masterClrMapping/>
  </p:clrMapOvr>
  <p:transition spd="slow">
    <p:wipe dir="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9859" y="413249"/>
            <a:ext cx="6996687" cy="307777"/>
          </a:xfrm>
        </p:spPr>
        <p:txBody>
          <a:bodyPr/>
          <a:lstStyle/>
          <a:p>
            <a:r>
              <a:rPr lang="en-US" dirty="0"/>
              <a:t>Maintenance types</a:t>
            </a:r>
            <a:endParaRPr lang="en-IN" dirty="0"/>
          </a:p>
        </p:txBody>
      </p:sp>
      <p:sp>
        <p:nvSpPr>
          <p:cNvPr id="5" name="Content Placeholder 4"/>
          <p:cNvSpPr>
            <a:spLocks noGrp="1"/>
          </p:cNvSpPr>
          <p:nvPr>
            <p:ph idx="4294967295"/>
          </p:nvPr>
        </p:nvSpPr>
        <p:spPr>
          <a:xfrm>
            <a:off x="609600" y="1665968"/>
            <a:ext cx="3590925" cy="2584450"/>
          </a:xfrm>
        </p:spPr>
        <p:txBody>
          <a:bodyPr/>
          <a:lstStyle/>
          <a:p>
            <a:pPr marL="342900" indent="-342900">
              <a:lnSpc>
                <a:spcPct val="200000"/>
              </a:lnSpc>
              <a:buFont typeface="Wingdings" panose="05000000000000000000" pitchFamily="2" charset="2"/>
              <a:buChar char="§"/>
            </a:pPr>
            <a:r>
              <a:rPr lang="en-US" sz="2100" dirty="0"/>
              <a:t>Breakdown maintenance</a:t>
            </a:r>
          </a:p>
          <a:p>
            <a:pPr marL="342900" indent="-342900">
              <a:lnSpc>
                <a:spcPct val="200000"/>
              </a:lnSpc>
              <a:buFont typeface="Wingdings" panose="05000000000000000000" pitchFamily="2" charset="2"/>
              <a:buChar char="§"/>
            </a:pPr>
            <a:r>
              <a:rPr lang="en-US" sz="2100" dirty="0"/>
              <a:t>Regular maintenance</a:t>
            </a:r>
          </a:p>
          <a:p>
            <a:pPr marL="342900" indent="-342900">
              <a:lnSpc>
                <a:spcPct val="200000"/>
              </a:lnSpc>
              <a:buFont typeface="Wingdings" panose="05000000000000000000" pitchFamily="2" charset="2"/>
              <a:buChar char="§"/>
            </a:pPr>
            <a:r>
              <a:rPr lang="en-US" sz="2100" dirty="0"/>
              <a:t>Preventive maintenance</a:t>
            </a:r>
          </a:p>
          <a:p>
            <a:pPr marL="342900" indent="-342900">
              <a:lnSpc>
                <a:spcPct val="200000"/>
              </a:lnSpc>
              <a:buFont typeface="Wingdings" panose="05000000000000000000" pitchFamily="2" charset="2"/>
              <a:buChar char="§"/>
            </a:pPr>
            <a:r>
              <a:rPr lang="en-US" sz="2100" dirty="0"/>
              <a:t>Predictive maintenance</a:t>
            </a:r>
          </a:p>
        </p:txBody>
      </p:sp>
    </p:spTree>
    <p:custDataLst>
      <p:tags r:id="rId1"/>
    </p:custData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56661"/>
            <a:ext cx="6838950"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H-1  Planned Maintenance of Environmental Management Systems</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PM plan for environmental management systems</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available for &lt;50% environmental management systems</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for 50%-70% critical environmental management systems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PM plan available for 70%-99%  environmental management systems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for all environmental management systems</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system of planned maintenance</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&lt;50%</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50%-75%</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76%-99%</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100%</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not measured for environmental management systems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Adherence measured on </a:t>
            </a:r>
            <a:r>
              <a:rPr lang="en-US" sz="1050" dirty="0" err="1">
                <a:solidFill>
                  <a:schemeClr val="bg1"/>
                </a:solidFill>
              </a:rPr>
              <a:t>adhoc</a:t>
            </a:r>
            <a:r>
              <a:rPr lang="en-US" sz="1050" dirty="0">
                <a:solidFill>
                  <a:schemeClr val="bg1"/>
                </a:solidFill>
              </a:rPr>
              <a:t> basis for environmental management systems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at &lt;30% environmental management systems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at 30-60%  environmental management systems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at &gt;60% environmental management systems and it shows an improving trend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05806" y="2889527"/>
            <a:ext cx="3157538" cy="984885"/>
          </a:xfrm>
        </p:spPr>
        <p:txBody>
          <a:bodyPr>
            <a:normAutofit fontScale="90000"/>
          </a:bodyPr>
          <a:lstStyle/>
          <a:p>
            <a:pPr algn="ctr"/>
            <a:r>
              <a:rPr lang="en-US" dirty="0"/>
              <a:t>I-1</a:t>
            </a:r>
            <a:br>
              <a:rPr lang="en-US" dirty="0"/>
            </a:br>
            <a:r>
              <a:rPr lang="en-US" dirty="0"/>
              <a:t>Design Compliance</a:t>
            </a:r>
            <a:endParaRPr lang="en-IN" dirty="0"/>
          </a:p>
        </p:txBody>
      </p:sp>
    </p:spTree>
    <p:custDataLst>
      <p:tags r:id="rId1"/>
    </p:custDataLst>
  </p:cSld>
  <p:clrMapOvr>
    <a:masterClrMapping/>
  </p:clrMapOvr>
  <p:transition spd="slow">
    <p:wipe dir="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16428" y="4149520"/>
            <a:ext cx="7543800" cy="1902937"/>
          </a:xfrm>
        </p:spPr>
        <p:txBody>
          <a:bodyPr/>
          <a:lstStyle/>
          <a:p>
            <a:pPr algn="ctr"/>
            <a:r>
              <a:rPr lang="en-IN" sz="3000" dirty="0"/>
              <a:t>Develop and design the product to fulfil compliance with environmental regulatory requirements for products.</a:t>
            </a:r>
            <a:endParaRPr lang="en-US" sz="3000" dirty="0"/>
          </a:p>
          <a:p>
            <a:pPr algn="ctr"/>
            <a:endParaRPr lang="en-IN" sz="3000" dirty="0"/>
          </a:p>
        </p:txBody>
      </p:sp>
      <p:sp>
        <p:nvSpPr>
          <p:cNvPr id="2" name="Title 1"/>
          <p:cNvSpPr>
            <a:spLocks noGrp="1"/>
          </p:cNvSpPr>
          <p:nvPr>
            <p:ph type="title" idx="4294967295"/>
          </p:nvPr>
        </p:nvSpPr>
        <p:spPr>
          <a:xfrm>
            <a:off x="0" y="381000"/>
            <a:ext cx="6996113" cy="307975"/>
          </a:xfrm>
        </p:spPr>
        <p:txBody>
          <a:bodyPr/>
          <a:lstStyle/>
          <a:p>
            <a:br>
              <a:rPr lang="en-IN" sz="1800" dirty="0">
                <a:solidFill>
                  <a:srgbClr val="000000"/>
                </a:solidFill>
                <a:ea typeface="Times New Roman" panose="02020603050405020304"/>
                <a:cs typeface="Times New Roman" panose="02020603050405020304"/>
              </a:rPr>
            </a:br>
            <a:r>
              <a:rPr lang="en-IN" sz="1800" dirty="0">
                <a:solidFill>
                  <a:srgbClr val="000000"/>
                </a:solidFill>
                <a:ea typeface="Times New Roman" panose="02020603050405020304"/>
                <a:cs typeface="Times New Roman" panose="02020603050405020304"/>
              </a:rPr>
              <a:t>Design compliance with regulatory requirements</a:t>
            </a:r>
            <a:br>
              <a:rPr lang="en-IN" sz="1800" dirty="0">
                <a:latin typeface="Cambria" panose="02040503050406030204"/>
                <a:ea typeface="MS Mincho" panose="02020609040205080304" charset="-128"/>
                <a:cs typeface="Times New Roman" panose="02020603050405020304"/>
              </a:rPr>
            </a:br>
            <a:endParaRPr lang="en-IN" sz="1800" dirty="0"/>
          </a:p>
        </p:txBody>
      </p:sp>
    </p:spTree>
    <p:custDataLst>
      <p:tags r:id="rId1"/>
    </p:custDataLst>
  </p:cSld>
  <p:clrMapOvr>
    <a:masterClrMapping/>
  </p:clrMapOvr>
  <p:transition spd="slow">
    <p:wipe dir="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Eco friendly product</a:t>
            </a:r>
          </a:p>
        </p:txBody>
      </p:sp>
      <p:sp>
        <p:nvSpPr>
          <p:cNvPr id="3" name="Rectangle 2"/>
          <p:cNvSpPr/>
          <p:nvPr/>
        </p:nvSpPr>
        <p:spPr>
          <a:xfrm>
            <a:off x="609599" y="1702487"/>
            <a:ext cx="7358744" cy="3831818"/>
          </a:xfrm>
          <a:prstGeom prst="rect">
            <a:avLst/>
          </a:prstGeom>
        </p:spPr>
        <p:txBody>
          <a:bodyPr wrap="square">
            <a:spAutoFit/>
          </a:bodyPr>
          <a:lstStyle/>
          <a:p>
            <a:pPr>
              <a:lnSpc>
                <a:spcPct val="150000"/>
              </a:lnSpc>
            </a:pPr>
            <a:r>
              <a:rPr lang="en-IN" b="1" dirty="0">
                <a:solidFill>
                  <a:srgbClr val="000000"/>
                </a:solidFill>
                <a:latin typeface="Calibri (Body)"/>
              </a:rPr>
              <a:t>(a)</a:t>
            </a:r>
            <a:r>
              <a:rPr lang="en-IN" dirty="0">
                <a:solidFill>
                  <a:srgbClr val="000000"/>
                </a:solidFill>
                <a:latin typeface="Calibri (Body)"/>
              </a:rPr>
              <a:t> </a:t>
            </a:r>
            <a:r>
              <a:rPr lang="en-IN" b="1" dirty="0">
                <a:solidFill>
                  <a:srgbClr val="000000"/>
                </a:solidFill>
                <a:latin typeface="Calibri (Body)"/>
              </a:rPr>
              <a:t>Production process including source of raw material;</a:t>
            </a:r>
            <a:br>
              <a:rPr lang="en-IN" b="1" dirty="0">
                <a:solidFill>
                  <a:srgbClr val="000000"/>
                </a:solidFill>
                <a:latin typeface="Calibri (Body)"/>
              </a:rPr>
            </a:br>
            <a:r>
              <a:rPr lang="en-IN" b="1" dirty="0">
                <a:solidFill>
                  <a:srgbClr val="000000"/>
                </a:solidFill>
                <a:latin typeface="Calibri (Body)"/>
              </a:rPr>
              <a:t>(b) Conserving Natural Resources;</a:t>
            </a:r>
            <a:br>
              <a:rPr lang="en-IN" b="1" dirty="0">
                <a:solidFill>
                  <a:srgbClr val="000000"/>
                </a:solidFill>
                <a:latin typeface="Calibri (Body)"/>
              </a:rPr>
            </a:br>
            <a:r>
              <a:rPr lang="en-IN" b="1" dirty="0">
                <a:solidFill>
                  <a:srgbClr val="000000"/>
                </a:solidFill>
                <a:latin typeface="Calibri (Body)"/>
              </a:rPr>
              <a:t>(c) Likely impact on the environment;</a:t>
            </a:r>
            <a:br>
              <a:rPr lang="en-IN" b="1" dirty="0">
                <a:solidFill>
                  <a:srgbClr val="000000"/>
                </a:solidFill>
                <a:latin typeface="Calibri (Body)"/>
              </a:rPr>
            </a:br>
            <a:r>
              <a:rPr lang="en-IN" b="1" dirty="0">
                <a:solidFill>
                  <a:srgbClr val="000000"/>
                </a:solidFill>
                <a:latin typeface="Calibri (Body)"/>
              </a:rPr>
              <a:t>(d) Energy conservation in the production of the product;</a:t>
            </a:r>
            <a:br>
              <a:rPr lang="en-IN" b="1" dirty="0">
                <a:solidFill>
                  <a:srgbClr val="000000"/>
                </a:solidFill>
                <a:latin typeface="Calibri (Body)"/>
              </a:rPr>
            </a:br>
            <a:r>
              <a:rPr lang="en-IN" b="1" dirty="0">
                <a:solidFill>
                  <a:srgbClr val="000000"/>
                </a:solidFill>
                <a:latin typeface="Calibri (Body)"/>
              </a:rPr>
              <a:t>(e) Effect &amp; extent of waste arising from the production process;</a:t>
            </a:r>
            <a:br>
              <a:rPr lang="en-IN" b="1" dirty="0">
                <a:solidFill>
                  <a:srgbClr val="000000"/>
                </a:solidFill>
                <a:latin typeface="Calibri (Body)"/>
              </a:rPr>
            </a:br>
            <a:r>
              <a:rPr lang="en-IN" b="1" dirty="0">
                <a:solidFill>
                  <a:srgbClr val="000000"/>
                </a:solidFill>
                <a:latin typeface="Calibri (Body)"/>
              </a:rPr>
              <a:t>(f) Disposal of the product and its container;</a:t>
            </a:r>
            <a:br>
              <a:rPr lang="en-IN" b="1" dirty="0">
                <a:solidFill>
                  <a:srgbClr val="000000"/>
                </a:solidFill>
                <a:latin typeface="Calibri (Body)"/>
              </a:rPr>
            </a:br>
            <a:r>
              <a:rPr lang="en-IN" b="1" dirty="0">
                <a:solidFill>
                  <a:srgbClr val="000000"/>
                </a:solidFill>
                <a:latin typeface="Calibri (Body)"/>
              </a:rPr>
              <a:t>(g) Utilization of "Waste" and recycled materials;</a:t>
            </a:r>
            <a:br>
              <a:rPr lang="en-IN" b="1" dirty="0">
                <a:solidFill>
                  <a:srgbClr val="000000"/>
                </a:solidFill>
                <a:latin typeface="Calibri (Body)"/>
              </a:rPr>
            </a:br>
            <a:r>
              <a:rPr lang="en-IN" b="1" dirty="0">
                <a:solidFill>
                  <a:srgbClr val="000000"/>
                </a:solidFill>
                <a:latin typeface="Calibri (Body)"/>
              </a:rPr>
              <a:t>(h) Suitability for recycling or packaging</a:t>
            </a:r>
            <a:br>
              <a:rPr lang="en-IN" b="1" dirty="0">
                <a:solidFill>
                  <a:srgbClr val="000000"/>
                </a:solidFill>
                <a:latin typeface="Calibri (Body)"/>
              </a:rPr>
            </a:br>
            <a:r>
              <a:rPr lang="en-IN" b="1" dirty="0">
                <a:solidFill>
                  <a:srgbClr val="000000"/>
                </a:solidFill>
                <a:latin typeface="Calibri (Body)"/>
              </a:rPr>
              <a:t>(i) Biodegradability;</a:t>
            </a:r>
          </a:p>
        </p:txBody>
      </p:sp>
      <p:graphicFrame>
        <p:nvGraphicFramePr>
          <p:cNvPr id="4" name="Table 3"/>
          <p:cNvGraphicFramePr>
            <a:graphicFrameLocks noGrp="1"/>
          </p:cNvGraphicFramePr>
          <p:nvPr/>
        </p:nvGraphicFramePr>
        <p:xfrm>
          <a:off x="587829" y="1218473"/>
          <a:ext cx="4506686" cy="342900"/>
        </p:xfrm>
        <a:graphic>
          <a:graphicData uri="http://schemas.openxmlformats.org/drawingml/2006/table">
            <a:tbl>
              <a:tblPr firstRow="1" bandRow="1">
                <a:tableStyleId>{5C22544A-7EE6-4342-B048-85BDC9FD1C3A}</a:tableStyleId>
              </a:tblPr>
              <a:tblGrid>
                <a:gridCol w="4506686">
                  <a:extLst>
                    <a:ext uri="{9D8B030D-6E8A-4147-A177-3AD203B41FA5}">
                      <a16:colId xmlns:a16="http://schemas.microsoft.com/office/drawing/2014/main" val="20000"/>
                    </a:ext>
                  </a:extLst>
                </a:gridCol>
              </a:tblGrid>
              <a:tr h="297180">
                <a:tc>
                  <a:txBody>
                    <a:bodyPr/>
                    <a:lstStyle/>
                    <a:p>
                      <a:r>
                        <a:rPr lang="en-IN" sz="1800" dirty="0">
                          <a:solidFill>
                            <a:schemeClr val="tx1"/>
                          </a:solidFill>
                        </a:rPr>
                        <a:t>Eco Mark criteria</a:t>
                      </a:r>
                      <a:r>
                        <a:rPr lang="en-IN" sz="1800" baseline="0" dirty="0">
                          <a:solidFill>
                            <a:schemeClr val="tx1"/>
                          </a:solidFill>
                        </a:rPr>
                        <a:t> of </a:t>
                      </a:r>
                      <a:r>
                        <a:rPr lang="en-IN" sz="1800" baseline="0" dirty="0" err="1">
                          <a:solidFill>
                            <a:schemeClr val="tx1"/>
                          </a:solidFill>
                        </a:rPr>
                        <a:t>MoEFCC</a:t>
                      </a: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 Friendly Design</a:t>
            </a:r>
            <a:endParaRPr lang="en-IN" dirty="0"/>
          </a:p>
        </p:txBody>
      </p:sp>
      <p:pic>
        <p:nvPicPr>
          <p:cNvPr id="1026" name="Picture 2" descr="https://encrypted-tbn2.gstatic.com/images?q=tbn:ANd9GcT3oUVxAmSFFw1l-suyFM7TxGaMuWmJMfRsvedLJAbY1n_0SFl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5341" y="2456892"/>
            <a:ext cx="3377723" cy="226825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s://encrypted-tbn3.gstatic.com/images?q=tbn:ANd9GcTBp03sPmVjMrixzLmAffhQJUkdo4qxH7kz1A5_ESZ05BeZbz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349" y="2078850"/>
            <a:ext cx="2311368" cy="2700300"/>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5491" name="think-cell Slide" r:id="rId6" imgW="12700" imgH="12700" progId="TCLayout.ActiveDocument.1">
                  <p:embed/>
                </p:oleObj>
              </mc:Choice>
              <mc:Fallback>
                <p:oleObj name="think-cell Slide" r:id="rId6" imgW="12700" imgH="12700" progId="TCLayout.ActiveDocument.1">
                  <p:embed/>
                  <p:pic>
                    <p:nvPicPr>
                      <p:cNvPr id="0" name="Picture 46656"/>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p:spPr>
        <p:txBody>
          <a:bodyPr/>
          <a:lstStyle/>
          <a:p>
            <a:r>
              <a:rPr lang="en-US" sz="2000" dirty="0"/>
              <a:t>7 Step Process flow for ZED rating</a:t>
            </a:r>
            <a:endParaRPr lang="en-GB" sz="2000" dirty="0"/>
          </a:p>
        </p:txBody>
      </p:sp>
      <p:sp>
        <p:nvSpPr>
          <p:cNvPr id="3" name="Oval 2"/>
          <p:cNvSpPr/>
          <p:nvPr/>
        </p:nvSpPr>
        <p:spPr>
          <a:xfrm>
            <a:off x="152383" y="2852547"/>
            <a:ext cx="1212893" cy="1212893"/>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solidFill>
                  <a:srgbClr val="FFFFFF"/>
                </a:solidFill>
              </a:rPr>
              <a:t>7 Steps</a:t>
            </a:r>
            <a:br>
              <a:rPr lang="en-US" sz="1600" b="1" dirty="0">
                <a:solidFill>
                  <a:srgbClr val="FFFFFF"/>
                </a:solidFill>
              </a:rPr>
            </a:br>
            <a:r>
              <a:rPr lang="en-US" sz="1600" b="1" dirty="0">
                <a:solidFill>
                  <a:srgbClr val="FFFFFF"/>
                </a:solidFill>
              </a:rPr>
              <a:t>towards</a:t>
            </a:r>
            <a:br>
              <a:rPr lang="en-US" sz="1600" b="1" dirty="0">
                <a:solidFill>
                  <a:srgbClr val="FFFFFF"/>
                </a:solidFill>
              </a:rPr>
            </a:br>
            <a:r>
              <a:rPr lang="en-US" sz="1600" b="1" dirty="0">
                <a:solidFill>
                  <a:srgbClr val="FFFFFF"/>
                </a:solidFill>
              </a:rPr>
              <a:t>‘Excellence’</a:t>
            </a:r>
          </a:p>
        </p:txBody>
      </p:sp>
      <p:sp>
        <p:nvSpPr>
          <p:cNvPr id="10" name="Isosceles Triangle 9"/>
          <p:cNvSpPr/>
          <p:nvPr/>
        </p:nvSpPr>
        <p:spPr>
          <a:xfrm rot="10800000">
            <a:off x="2401085" y="157979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1" name="Isosceles Triangle 10"/>
          <p:cNvSpPr/>
          <p:nvPr/>
        </p:nvSpPr>
        <p:spPr>
          <a:xfrm rot="10800000">
            <a:off x="2401085" y="230953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2" name="Isosceles Triangle 11"/>
          <p:cNvSpPr/>
          <p:nvPr/>
        </p:nvSpPr>
        <p:spPr>
          <a:xfrm rot="10800000">
            <a:off x="2401085" y="303926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3" name="Isosceles Triangle 12"/>
          <p:cNvSpPr/>
          <p:nvPr/>
        </p:nvSpPr>
        <p:spPr>
          <a:xfrm rot="10800000">
            <a:off x="2401085" y="376900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4" name="Isosceles Triangle 13"/>
          <p:cNvSpPr/>
          <p:nvPr/>
        </p:nvSpPr>
        <p:spPr>
          <a:xfrm rot="10800000">
            <a:off x="2401085" y="449873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5" name="Isosceles Triangle 14"/>
          <p:cNvSpPr/>
          <p:nvPr/>
        </p:nvSpPr>
        <p:spPr>
          <a:xfrm rot="10800000">
            <a:off x="2401085" y="522847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cxnSp>
        <p:nvCxnSpPr>
          <p:cNvPr id="73" name="Elbow Connector 72"/>
          <p:cNvCxnSpPr/>
          <p:nvPr/>
        </p:nvCxnSpPr>
        <p:spPr>
          <a:xfrm flipV="1">
            <a:off x="8615092" y="3510272"/>
            <a:ext cx="12700" cy="1476000"/>
          </a:xfrm>
          <a:prstGeom prst="bentConnector3">
            <a:avLst>
              <a:gd name="adj1" fmla="val 1800000"/>
            </a:avLst>
          </a:prstGeom>
          <a:ln w="381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3" idx="0"/>
            <a:endCxn id="40" idx="1"/>
          </p:cNvCxnSpPr>
          <p:nvPr/>
        </p:nvCxnSpPr>
        <p:spPr>
          <a:xfrm rot="5400000" flipH="1" flipV="1">
            <a:off x="339499" y="1689124"/>
            <a:ext cx="1582755" cy="744092"/>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3" idx="4"/>
            <a:endCxn id="70" idx="1"/>
          </p:cNvCxnSpPr>
          <p:nvPr/>
        </p:nvCxnSpPr>
        <p:spPr>
          <a:xfrm rot="16200000" flipH="1">
            <a:off x="346124" y="4478146"/>
            <a:ext cx="158275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 idx="4"/>
            <a:endCxn id="69" idx="1"/>
          </p:cNvCxnSpPr>
          <p:nvPr/>
        </p:nvCxnSpPr>
        <p:spPr>
          <a:xfrm rot="16200000" flipH="1">
            <a:off x="710991" y="4113279"/>
            <a:ext cx="853022"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3" idx="4"/>
            <a:endCxn id="68" idx="1"/>
          </p:cNvCxnSpPr>
          <p:nvPr/>
        </p:nvCxnSpPr>
        <p:spPr>
          <a:xfrm rot="16200000" flipH="1">
            <a:off x="1075858" y="3748412"/>
            <a:ext cx="123288"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3" idx="0"/>
            <a:endCxn id="66" idx="1"/>
          </p:cNvCxnSpPr>
          <p:nvPr/>
        </p:nvCxnSpPr>
        <p:spPr>
          <a:xfrm rot="5400000" flipH="1" flipV="1">
            <a:off x="1075859" y="2412232"/>
            <a:ext cx="12328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3" idx="0"/>
            <a:endCxn id="65" idx="1"/>
          </p:cNvCxnSpPr>
          <p:nvPr/>
        </p:nvCxnSpPr>
        <p:spPr>
          <a:xfrm rot="5400000" flipH="1" flipV="1">
            <a:off x="710992" y="2047365"/>
            <a:ext cx="853021"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3" idx="6"/>
            <a:endCxn id="67" idx="1"/>
          </p:cNvCxnSpPr>
          <p:nvPr/>
        </p:nvCxnSpPr>
        <p:spPr>
          <a:xfrm>
            <a:off x="1365276" y="3458994"/>
            <a:ext cx="150898" cy="0"/>
          </a:xfrm>
          <a:prstGeom prst="line">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1516174" y="2433474"/>
            <a:ext cx="7098918" cy="591575"/>
            <a:chOff x="1516174" y="2898164"/>
            <a:chExt cx="7098918" cy="591575"/>
          </a:xfrm>
        </p:grpSpPr>
        <p:sp>
          <p:nvSpPr>
            <p:cNvPr id="20" name="Rectangle 12"/>
            <p:cNvSpPr txBox="1"/>
            <p:nvPr/>
          </p:nvSpPr>
          <p:spPr>
            <a:xfrm>
              <a:off x="4161839" y="2898164"/>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a:solidFill>
                    <a:srgbClr val="000000"/>
                  </a:solidFill>
                </a:rPr>
                <a:t>Assessment based on documents</a:t>
              </a:r>
              <a:r>
                <a:rPr lang="en-US" sz="1600" b="1" dirty="0">
                  <a:solidFill>
                    <a:srgbClr val="000000"/>
                  </a:solidFill>
                </a:rPr>
                <a:t> submitted by </a:t>
              </a:r>
              <a:r>
                <a:rPr lang="en-US" sz="1600" b="1" dirty="0" err="1">
                  <a:solidFill>
                    <a:srgbClr val="000000"/>
                  </a:solidFill>
                </a:rPr>
                <a:t>MSMEs</a:t>
              </a:r>
              <a:endParaRPr lang="en-US" sz="1600" dirty="0">
                <a:solidFill>
                  <a:srgbClr val="000000"/>
                </a:solidFill>
              </a:endParaRPr>
            </a:p>
          </p:txBody>
        </p:sp>
        <p:sp>
          <p:nvSpPr>
            <p:cNvPr id="66" name="Rectangle 65"/>
            <p:cNvSpPr/>
            <p:nvPr/>
          </p:nvSpPr>
          <p:spPr>
            <a:xfrm>
              <a:off x="1516174" y="2954974"/>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p:nvPr/>
          </p:nvSpPr>
          <p:spPr>
            <a:xfrm>
              <a:off x="1755368" y="2898164"/>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Desktop assessment</a:t>
              </a:r>
            </a:p>
          </p:txBody>
        </p:sp>
      </p:grpSp>
      <p:grpSp>
        <p:nvGrpSpPr>
          <p:cNvPr id="89" name="Group 88"/>
          <p:cNvGrpSpPr/>
          <p:nvPr/>
        </p:nvGrpSpPr>
        <p:grpSpPr>
          <a:xfrm>
            <a:off x="1516174" y="3163209"/>
            <a:ext cx="7098918" cy="591575"/>
            <a:chOff x="1516174" y="3627899"/>
            <a:chExt cx="7098918" cy="591575"/>
          </a:xfrm>
        </p:grpSpPr>
        <p:sp>
          <p:nvSpPr>
            <p:cNvPr id="21" name="Rectangle 12"/>
            <p:cNvSpPr txBox="1"/>
            <p:nvPr/>
          </p:nvSpPr>
          <p:spPr>
            <a:xfrm>
              <a:off x="4161839" y="3627899"/>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a:solidFill>
                    <a:srgbClr val="000000"/>
                  </a:solidFill>
                </a:rPr>
                <a:t>On-site assessment of </a:t>
              </a:r>
              <a:r>
                <a:rPr lang="en-US" sz="1600" b="1" dirty="0">
                  <a:solidFill>
                    <a:srgbClr val="000000"/>
                  </a:solidFill>
                </a:rPr>
                <a:t>only </a:t>
              </a:r>
              <a:r>
                <a:rPr lang="en-US" sz="1600" b="1" dirty="0" err="1">
                  <a:solidFill>
                    <a:srgbClr val="000000"/>
                  </a:solidFill>
                </a:rPr>
                <a:t>MSMEs</a:t>
              </a:r>
              <a:r>
                <a:rPr lang="en-US" sz="1600" b="1" dirty="0">
                  <a:solidFill>
                    <a:srgbClr val="000000"/>
                  </a:solidFill>
                </a:rPr>
                <a:t>, selected in Desktop Assessment</a:t>
              </a:r>
              <a:endParaRPr lang="en-US" sz="1600" dirty="0">
                <a:solidFill>
                  <a:srgbClr val="000000"/>
                </a:solidFill>
              </a:endParaRPr>
            </a:p>
          </p:txBody>
        </p:sp>
        <p:sp>
          <p:nvSpPr>
            <p:cNvPr id="67" name="Rectangle 66"/>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33" name="Rectangle 32"/>
            <p:cNvSpPr/>
            <p:nvPr/>
          </p:nvSpPr>
          <p:spPr>
            <a:xfrm>
              <a:off x="1755368" y="36278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IN" sz="1600" b="1" dirty="0">
                  <a:solidFill>
                    <a:srgbClr val="000000"/>
                  </a:solidFill>
                  <a:ea typeface="Arial Unicode MS" pitchFamily="34" charset="-128"/>
                  <a:cs typeface="Arial Unicode MS" pitchFamily="34" charset="-128"/>
                </a:rPr>
                <a:t>Site assessment</a:t>
              </a:r>
            </a:p>
          </p:txBody>
        </p:sp>
      </p:grpSp>
      <p:grpSp>
        <p:nvGrpSpPr>
          <p:cNvPr id="90" name="Group 89"/>
          <p:cNvGrpSpPr/>
          <p:nvPr/>
        </p:nvGrpSpPr>
        <p:grpSpPr>
          <a:xfrm>
            <a:off x="1516174" y="3892944"/>
            <a:ext cx="7098918" cy="591575"/>
            <a:chOff x="1516174" y="4357634"/>
            <a:chExt cx="7098918" cy="591575"/>
          </a:xfrm>
        </p:grpSpPr>
        <p:sp>
          <p:nvSpPr>
            <p:cNvPr id="22" name="Rectangle 12"/>
            <p:cNvSpPr txBox="1"/>
            <p:nvPr/>
          </p:nvSpPr>
          <p:spPr>
            <a:xfrm>
              <a:off x="4161839" y="4357634"/>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b="1" dirty="0">
                  <a:solidFill>
                    <a:srgbClr val="000000"/>
                  </a:solidFill>
                </a:rPr>
                <a:t>Final ZED rating </a:t>
              </a:r>
              <a:r>
                <a:rPr lang="en-US" sz="1600" dirty="0">
                  <a:solidFill>
                    <a:srgbClr val="000000"/>
                  </a:solidFill>
                </a:rPr>
                <a:t>and </a:t>
              </a:r>
              <a:r>
                <a:rPr lang="en-US" sz="1600" b="1" dirty="0">
                  <a:solidFill>
                    <a:srgbClr val="000000"/>
                  </a:solidFill>
                </a:rPr>
                <a:t>certificate </a:t>
              </a:r>
              <a:r>
                <a:rPr lang="en-US" sz="1600" dirty="0">
                  <a:solidFill>
                    <a:srgbClr val="000000"/>
                  </a:solidFill>
                </a:rPr>
                <a:t>(valid for 4 years)</a:t>
              </a:r>
            </a:p>
          </p:txBody>
        </p:sp>
        <p:sp>
          <p:nvSpPr>
            <p:cNvPr id="68" name="Rectangle 67"/>
            <p:cNvSpPr/>
            <p:nvPr/>
          </p:nvSpPr>
          <p:spPr>
            <a:xfrm>
              <a:off x="1516174" y="4414442"/>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5</a:t>
              </a:r>
              <a:endParaRPr lang="en-GB" sz="1600" b="1" dirty="0" err="1">
                <a:solidFill>
                  <a:srgbClr val="FFFFFF"/>
                </a:solidFill>
              </a:endParaRPr>
            </a:p>
          </p:txBody>
        </p:sp>
        <p:sp>
          <p:nvSpPr>
            <p:cNvPr id="35" name="Rectangle 34"/>
            <p:cNvSpPr/>
            <p:nvPr/>
          </p:nvSpPr>
          <p:spPr>
            <a:xfrm>
              <a:off x="1755368" y="4357634"/>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ZED rating &amp; certification</a:t>
              </a:r>
              <a:endParaRPr lang="en-IN" sz="1600" b="1"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516174" y="4622679"/>
            <a:ext cx="7098918" cy="591575"/>
            <a:chOff x="1516174" y="5087369"/>
            <a:chExt cx="7098918" cy="591575"/>
          </a:xfrm>
        </p:grpSpPr>
        <p:sp>
          <p:nvSpPr>
            <p:cNvPr id="23" name="Rectangle 12"/>
            <p:cNvSpPr txBox="1"/>
            <p:nvPr/>
          </p:nvSpPr>
          <p:spPr>
            <a:xfrm>
              <a:off x="4161839" y="5087369"/>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a:solidFill>
                    <a:srgbClr val="000000"/>
                  </a:solidFill>
                </a:rPr>
                <a:t>Option to avail services of </a:t>
              </a:r>
              <a:r>
                <a:rPr lang="en-US" sz="1600" b="1" dirty="0">
                  <a:solidFill>
                    <a:srgbClr val="000000"/>
                  </a:solidFill>
                </a:rPr>
                <a:t>gap analysis &amp; handholding</a:t>
              </a:r>
            </a:p>
          </p:txBody>
        </p:sp>
        <p:sp>
          <p:nvSpPr>
            <p:cNvPr id="69" name="Rectangle 68"/>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6</a:t>
              </a:r>
              <a:endParaRPr lang="en-GB" sz="1600" b="1" dirty="0" err="1">
                <a:solidFill>
                  <a:srgbClr val="FFFFFF"/>
                </a:solidFill>
              </a:endParaRPr>
            </a:p>
          </p:txBody>
        </p:sp>
        <p:sp>
          <p:nvSpPr>
            <p:cNvPr id="37" name="Rectangle 36"/>
            <p:cNvSpPr/>
            <p:nvPr/>
          </p:nvSpPr>
          <p:spPr>
            <a:xfrm>
              <a:off x="1755368" y="508736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a:t>
              </a:r>
            </a:p>
          </p:txBody>
        </p:sp>
      </p:grpSp>
      <p:grpSp>
        <p:nvGrpSpPr>
          <p:cNvPr id="86" name="Group 85"/>
          <p:cNvGrpSpPr/>
          <p:nvPr/>
        </p:nvGrpSpPr>
        <p:grpSpPr>
          <a:xfrm>
            <a:off x="1502922" y="974004"/>
            <a:ext cx="7098918" cy="591575"/>
            <a:chOff x="1516174" y="1438694"/>
            <a:chExt cx="7098918" cy="591575"/>
          </a:xfrm>
        </p:grpSpPr>
        <p:sp>
          <p:nvSpPr>
            <p:cNvPr id="18" name="!RnmA-00802"/>
            <p:cNvSpPr txBox="1"/>
            <p:nvPr/>
          </p:nvSpPr>
          <p:spPr>
            <a:xfrm>
              <a:off x="4161839" y="1438694"/>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a:solidFill>
                    <a:srgbClr val="000000"/>
                  </a:solidFill>
                </a:rPr>
                <a:t>Online Registration by </a:t>
              </a:r>
              <a:r>
                <a:rPr lang="en-US" sz="1600" dirty="0" err="1">
                  <a:solidFill>
                    <a:srgbClr val="000000"/>
                  </a:solidFill>
                </a:rPr>
                <a:t>MSMEs</a:t>
              </a:r>
              <a:endParaRPr lang="en-US" sz="1600" dirty="0">
                <a:solidFill>
                  <a:srgbClr val="000000"/>
                </a:solidFill>
              </a:endParaRPr>
            </a:p>
          </p:txBody>
        </p:sp>
        <p:sp>
          <p:nvSpPr>
            <p:cNvPr id="40" name="Rectangle 39"/>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p:nvPr/>
          </p:nvSpPr>
          <p:spPr>
            <a:xfrm>
              <a:off x="1755368" y="1438694"/>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Registration</a:t>
              </a:r>
            </a:p>
          </p:txBody>
        </p:sp>
      </p:grpSp>
      <p:grpSp>
        <p:nvGrpSpPr>
          <p:cNvPr id="87" name="Group 86"/>
          <p:cNvGrpSpPr/>
          <p:nvPr/>
        </p:nvGrpSpPr>
        <p:grpSpPr>
          <a:xfrm>
            <a:off x="1516174" y="1703739"/>
            <a:ext cx="7098918" cy="591575"/>
            <a:chOff x="1516174" y="2168429"/>
            <a:chExt cx="7098918" cy="591575"/>
          </a:xfrm>
        </p:grpSpPr>
        <p:sp>
          <p:nvSpPr>
            <p:cNvPr id="19" name="Rectangle 12"/>
            <p:cNvSpPr txBox="1"/>
            <p:nvPr/>
          </p:nvSpPr>
          <p:spPr>
            <a:xfrm>
              <a:off x="4161839" y="2168429"/>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err="1">
                  <a:solidFill>
                    <a:srgbClr val="000000"/>
                  </a:solidFill>
                </a:rPr>
                <a:t>MSMEs</a:t>
              </a:r>
              <a:r>
                <a:rPr lang="en-US" sz="1600" dirty="0">
                  <a:solidFill>
                    <a:srgbClr val="000000"/>
                  </a:solidFill>
                </a:rPr>
                <a:t> to self-assess </a:t>
              </a:r>
              <a:r>
                <a:rPr lang="en-US" sz="1600" b="1" dirty="0">
                  <a:solidFill>
                    <a:srgbClr val="000000"/>
                  </a:solidFill>
                </a:rPr>
                <a:t>based on ZED parameters</a:t>
              </a:r>
              <a:endParaRPr lang="en-US" sz="1600" dirty="0">
                <a:solidFill>
                  <a:srgbClr val="000000"/>
                </a:solidFill>
              </a:endParaRPr>
            </a:p>
          </p:txBody>
        </p:sp>
        <p:sp>
          <p:nvSpPr>
            <p:cNvPr id="65" name="Rectangle 64"/>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p:nvPr/>
          </p:nvSpPr>
          <p:spPr>
            <a:xfrm>
              <a:off x="1755368" y="216842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Online Self-assessment</a:t>
              </a:r>
            </a:p>
          </p:txBody>
        </p:sp>
      </p:grpSp>
      <p:grpSp>
        <p:nvGrpSpPr>
          <p:cNvPr id="92" name="Group 91"/>
          <p:cNvGrpSpPr/>
          <p:nvPr/>
        </p:nvGrpSpPr>
        <p:grpSpPr>
          <a:xfrm>
            <a:off x="1516174" y="5352409"/>
            <a:ext cx="7098918" cy="591575"/>
            <a:chOff x="1516174" y="5817099"/>
            <a:chExt cx="7098918" cy="591575"/>
          </a:xfrm>
        </p:grpSpPr>
        <p:sp>
          <p:nvSpPr>
            <p:cNvPr id="24" name="Rectangle 12"/>
            <p:cNvSpPr txBox="1"/>
            <p:nvPr/>
          </p:nvSpPr>
          <p:spPr>
            <a:xfrm>
              <a:off x="4161839" y="5817099"/>
              <a:ext cx="445325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lvl="1">
                <a:buClr>
                  <a:srgbClr val="0070C0"/>
                </a:buClr>
              </a:pPr>
              <a:r>
                <a:rPr lang="en-US" sz="1600" dirty="0">
                  <a:solidFill>
                    <a:srgbClr val="000000"/>
                  </a:solidFill>
                </a:rPr>
                <a:t>Option to apply for re-assessment</a:t>
              </a:r>
            </a:p>
          </p:txBody>
        </p:sp>
        <p:sp>
          <p:nvSpPr>
            <p:cNvPr id="70" name="Rectangle 69"/>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7</a:t>
              </a:r>
              <a:endParaRPr lang="en-GB" sz="1600" b="1" dirty="0" err="1">
                <a:solidFill>
                  <a:srgbClr val="FFFFFF"/>
                </a:solidFill>
              </a:endParaRPr>
            </a:p>
          </p:txBody>
        </p:sp>
        <p:sp>
          <p:nvSpPr>
            <p:cNvPr id="43" name="Rectangle 42"/>
            <p:cNvSpPr/>
            <p:nvPr/>
          </p:nvSpPr>
          <p:spPr>
            <a:xfrm>
              <a:off x="1755368" y="58170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Re-assessment</a:t>
              </a:r>
              <a:endParaRPr lang="en-IN" sz="1600" b="1" dirty="0">
                <a:solidFill>
                  <a:srgbClr val="000000"/>
                </a:solidFill>
                <a:ea typeface="Arial Unicode MS" pitchFamily="34" charset="-128"/>
                <a:cs typeface="Arial Unicode MS" pitchFamily="34" charset="-128"/>
              </a:endParaRPr>
            </a:p>
          </p:txBody>
        </p:sp>
      </p:grpSp>
      <p:sp>
        <p:nvSpPr>
          <p:cNvPr id="50" name="Rounded Rectangle 49"/>
          <p:cNvSpPr/>
          <p:nvPr/>
        </p:nvSpPr>
        <p:spPr>
          <a:xfrm>
            <a:off x="1889927" y="6000032"/>
            <a:ext cx="6549531" cy="535679"/>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a:r>
              <a:rPr lang="en-US" b="1" dirty="0">
                <a:solidFill>
                  <a:srgbClr val="000000"/>
                </a:solidFill>
              </a:rPr>
              <a:t>Surveillance:  </a:t>
            </a:r>
            <a:r>
              <a:rPr lang="en-US" dirty="0">
                <a:solidFill>
                  <a:srgbClr val="000000"/>
                </a:solidFill>
              </a:rPr>
              <a:t>On-site surveillance 2 times in a cycle</a:t>
            </a:r>
          </a:p>
        </p:txBody>
      </p:sp>
      <p:cxnSp>
        <p:nvCxnSpPr>
          <p:cNvPr id="8" name="Straight Arrow Connector 7"/>
          <p:cNvCxnSpPr/>
          <p:nvPr/>
        </p:nvCxnSpPr>
        <p:spPr>
          <a:xfrm flipH="1" flipV="1">
            <a:off x="8822724" y="1998718"/>
            <a:ext cx="24714" cy="1459468"/>
          </a:xfrm>
          <a:prstGeom prst="straightConnector1">
            <a:avLst/>
          </a:prstGeom>
          <a:ln cmpd="sng">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wipe(left)">
                                      <p:cBhvr>
                                        <p:cTn id="11" dur="500"/>
                                        <p:tgtEl>
                                          <p:spTgt spid="94"/>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10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wipe(left)">
                                      <p:cBhvr>
                                        <p:cTn id="24" dur="500"/>
                                        <p:tgtEl>
                                          <p:spTgt spid="108"/>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left)">
                                      <p:cBhvr>
                                        <p:cTn id="28" dur="10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wipe(left)">
                                      <p:cBhvr>
                                        <p:cTn id="41" dur="1000"/>
                                        <p:tgtEl>
                                          <p:spTgt spid="8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wipe(left)">
                                      <p:cBhvr>
                                        <p:cTn id="50" dur="500"/>
                                        <p:tgtEl>
                                          <p:spTgt spid="112"/>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wipe(left)">
                                      <p:cBhvr>
                                        <p:cTn id="54" dur="1000"/>
                                        <p:tgtEl>
                                          <p:spTgt spid="8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up)">
                                      <p:cBhvr>
                                        <p:cTn id="59" dur="500"/>
                                        <p:tgtEl>
                                          <p:spTgt spid="13"/>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102"/>
                                        </p:tgtEl>
                                        <p:attrNameLst>
                                          <p:attrName>style.visibility</p:attrName>
                                        </p:attrNameLst>
                                      </p:cBhvr>
                                      <p:to>
                                        <p:strVal val="visible"/>
                                      </p:to>
                                    </p:set>
                                    <p:animEffect transition="in" filter="wipe(left)">
                                      <p:cBhvr>
                                        <p:cTn id="63" dur="500"/>
                                        <p:tgtEl>
                                          <p:spTgt spid="102"/>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wipe(left)">
                                      <p:cBhvr>
                                        <p:cTn id="67" dur="1000"/>
                                        <p:tgtEl>
                                          <p:spTgt spid="9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up)">
                                      <p:cBhvr>
                                        <p:cTn id="72" dur="500"/>
                                        <p:tgtEl>
                                          <p:spTgt spid="14"/>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wipe(left)">
                                      <p:cBhvr>
                                        <p:cTn id="76" dur="500"/>
                                        <p:tgtEl>
                                          <p:spTgt spid="99"/>
                                        </p:tgtEl>
                                      </p:cBhvr>
                                    </p:animEffect>
                                  </p:childTnLst>
                                </p:cTn>
                              </p:par>
                            </p:childTnLst>
                          </p:cTn>
                        </p:par>
                        <p:par>
                          <p:cTn id="77" fill="hold">
                            <p:stCondLst>
                              <p:cond delay="1000"/>
                            </p:stCondLst>
                            <p:childTnLst>
                              <p:par>
                                <p:cTn id="78" presetID="22" presetClass="entr" presetSubtype="8" fill="hold" nodeType="after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wipe(left)">
                                      <p:cBhvr>
                                        <p:cTn id="80" dur="1000"/>
                                        <p:tgtEl>
                                          <p:spTgt spid="9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wipe(up)">
                                      <p:cBhvr>
                                        <p:cTn id="85" dur="500"/>
                                        <p:tgtEl>
                                          <p:spTgt spid="15"/>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96"/>
                                        </p:tgtEl>
                                        <p:attrNameLst>
                                          <p:attrName>style.visibility</p:attrName>
                                        </p:attrNameLst>
                                      </p:cBhvr>
                                      <p:to>
                                        <p:strVal val="visible"/>
                                      </p:to>
                                    </p:set>
                                    <p:animEffect transition="in" filter="wipe(left)">
                                      <p:cBhvr>
                                        <p:cTn id="89" dur="500"/>
                                        <p:tgtEl>
                                          <p:spTgt spid="96"/>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wipe(left)">
                                      <p:cBhvr>
                                        <p:cTn id="93" dur="1000"/>
                                        <p:tgtEl>
                                          <p:spTgt spid="9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nodeType="clickEffect">
                                  <p:stCondLst>
                                    <p:cond delay="0"/>
                                  </p:stCondLst>
                                  <p:childTnLst>
                                    <p:set>
                                      <p:cBhvr>
                                        <p:cTn id="97" dur="1" fill="hold">
                                          <p:stCondLst>
                                            <p:cond delay="0"/>
                                          </p:stCondLst>
                                        </p:cTn>
                                        <p:tgtEl>
                                          <p:spTgt spid="73"/>
                                        </p:tgtEl>
                                        <p:attrNameLst>
                                          <p:attrName>style.visibility</p:attrName>
                                        </p:attrNameLst>
                                      </p:cBhvr>
                                      <p:to>
                                        <p:strVal val="visible"/>
                                      </p:to>
                                    </p:set>
                                    <p:animEffect transition="in" filter="wipe(down)">
                                      <p:cBhvr>
                                        <p:cTn id="98" dur="500"/>
                                        <p:tgtEl>
                                          <p:spTgt spid="73"/>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nodeType="click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dissolve">
                                      <p:cBhvr>
                                        <p:cTn id="103" dur="500"/>
                                        <p:tgtEl>
                                          <p:spTgt spid="8"/>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dissolve">
                                      <p:cBhvr>
                                        <p:cTn id="10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animBg="1"/>
      <p:bldP spid="50"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I-1  Design Compliance with Regulatory Requirements</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process to consider compliance requirements in design and development</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Design ensures customer requirements are met</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meets customer specifications, regulatory and statutory requirements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System in place integrating environmental regulatory requirements while designing and developing products in addition to meeting customer specifications, regulatory and statutory requirements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a:t>
            </a:r>
            <a:r>
              <a:rPr lang="en-US" sz="1050" dirty="0">
                <a:solidFill>
                  <a:schemeClr val="bg1"/>
                </a:solidFill>
              </a:rPr>
              <a:t> Proactive approach in developing environment friendly products using environment friendly raw materials which go beyond the regulatory environmental considerations</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design review done</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Reactive approach in place for review and error rectification of designs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Regulatory queries are maintained with reasons for failures investigated &amp; suitable actions taken for prevention of design failure</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Designs are reviewed and approved by cross function team on periodic basis. ECN/ECR(Engineering change note/record) process is in place</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Designs are optimized for robustness using advanced tools and techniques to meet regulatory requirement in addition to review by cross functional team</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procedure for testing and accepting products for regulatory compliance requirements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Standards followed in </a:t>
            </a:r>
            <a:r>
              <a:rPr lang="en-US" sz="1050" dirty="0" err="1">
                <a:solidFill>
                  <a:schemeClr val="bg1"/>
                </a:solidFill>
              </a:rPr>
              <a:t>adhoc</a:t>
            </a:r>
            <a:r>
              <a:rPr lang="en-US" sz="1050" dirty="0">
                <a:solidFill>
                  <a:schemeClr val="bg1"/>
                </a:solidFill>
              </a:rPr>
              <a:t> cases for testing and accepting products for regulatory compliance requirements </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Standards defined by customer is followed for regulatory compliance requirements </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Meets national standards for regulatory compliance requirements </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Meets International regulatory standards for all products for regulatory compliance requirements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40832" y="2923858"/>
            <a:ext cx="3157538" cy="1015663"/>
          </a:xfrm>
        </p:spPr>
        <p:txBody>
          <a:bodyPr>
            <a:normAutofit fontScale="90000"/>
          </a:bodyPr>
          <a:lstStyle/>
          <a:p>
            <a:pPr algn="ctr"/>
            <a:r>
              <a:rPr lang="en-US" dirty="0"/>
              <a:t>J-1</a:t>
            </a:r>
            <a:br>
              <a:rPr lang="en-US" dirty="0"/>
            </a:br>
            <a:r>
              <a:rPr lang="en-US" dirty="0"/>
              <a:t>Disposal after use</a:t>
            </a:r>
            <a:endParaRPr lang="en-IN" dirty="0"/>
          </a:p>
        </p:txBody>
      </p:sp>
    </p:spTree>
    <p:custDataLst>
      <p:tags r:id="rId1"/>
    </p:custDataLst>
  </p:cSld>
  <p:clrMapOvr>
    <a:masterClrMapping/>
  </p:clrMapOvr>
  <p:transition spd="slow">
    <p:wipe dir="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23378" y="3801177"/>
            <a:ext cx="7306221" cy="2392794"/>
          </a:xfrm>
        </p:spPr>
        <p:txBody>
          <a:bodyPr/>
          <a:lstStyle/>
          <a:p>
            <a:pPr algn="ctr"/>
            <a:r>
              <a:rPr lang="en-IN" sz="2800" dirty="0"/>
              <a:t>Have information to educate consumer for product disposal in an environmentally safe manner and to provide for disposal systems where required by statute or environment impact level is high</a:t>
            </a:r>
          </a:p>
        </p:txBody>
      </p:sp>
      <p:sp>
        <p:nvSpPr>
          <p:cNvPr id="2" name="Title 1"/>
          <p:cNvSpPr>
            <a:spLocks noGrp="1"/>
          </p:cNvSpPr>
          <p:nvPr>
            <p:ph type="title" idx="4294967295"/>
          </p:nvPr>
        </p:nvSpPr>
        <p:spPr>
          <a:xfrm>
            <a:off x="76202" y="402772"/>
            <a:ext cx="6996113" cy="307975"/>
          </a:xfrm>
        </p:spPr>
        <p:txBody>
          <a:bodyPr/>
          <a:lstStyle/>
          <a:p>
            <a:r>
              <a:rPr lang="en-US" sz="2000" dirty="0"/>
              <a:t>Disposal after Use</a:t>
            </a:r>
            <a:endParaRPr lang="en-IN" sz="2000" dirty="0"/>
          </a:p>
        </p:txBody>
      </p:sp>
    </p:spTree>
    <p:custDataLst>
      <p:tags r:id="rId1"/>
    </p:custDataLst>
  </p:cSld>
  <p:clrMapOvr>
    <a:masterClrMapping/>
  </p:clrMapOvr>
  <p:transition spd="slow">
    <p:wipe dir="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J-1  </a:t>
            </a:r>
            <a:r>
              <a:rPr lang="en-IN" sz="2000" dirty="0"/>
              <a:t>Disposal After Use</a:t>
            </a:r>
          </a:p>
        </p:txBody>
      </p:sp>
      <p:sp>
        <p:nvSpPr>
          <p:cNvPr id="7" name="Rectangle 6"/>
          <p:cNvSpPr/>
          <p:nvPr/>
        </p:nvSpPr>
        <p:spPr>
          <a:xfrm>
            <a:off x="89674" y="1329865"/>
            <a:ext cx="789441" cy="238035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777341"/>
            <a:ext cx="789441" cy="131717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157383"/>
            <a:ext cx="789441" cy="127308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29865"/>
            <a:ext cx="1565765" cy="238035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instructions on environmentally safe disposal of products after use</a:t>
            </a:r>
          </a:p>
        </p:txBody>
      </p:sp>
      <p:sp>
        <p:nvSpPr>
          <p:cNvPr id="17" name="Rectangle 16"/>
          <p:cNvSpPr/>
          <p:nvPr/>
        </p:nvSpPr>
        <p:spPr>
          <a:xfrm>
            <a:off x="2609355" y="1329865"/>
            <a:ext cx="1565765" cy="238035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Only basic information on use, storage and safe disposal of its products after use mentioned on the packaging</a:t>
            </a:r>
          </a:p>
        </p:txBody>
      </p:sp>
      <p:sp>
        <p:nvSpPr>
          <p:cNvPr id="18" name="Rectangle 17"/>
          <p:cNvSpPr/>
          <p:nvPr/>
        </p:nvSpPr>
        <p:spPr>
          <a:xfrm>
            <a:off x="4249021" y="1329865"/>
            <a:ext cx="1565765" cy="238035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done assessment for disposal of product in an environment friendly manner after its use and communicated through product literatures to its customers </a:t>
            </a:r>
          </a:p>
          <a:p>
            <a:pPr algn="ctr"/>
            <a:r>
              <a:rPr lang="en-US" sz="1050" dirty="0">
                <a:solidFill>
                  <a:schemeClr val="bg1"/>
                </a:solidFill>
              </a:rPr>
              <a:t>While designing and manufacturing of a product life cycle of product has been considered (Crude to grave)</a:t>
            </a:r>
          </a:p>
        </p:txBody>
      </p:sp>
      <p:sp>
        <p:nvSpPr>
          <p:cNvPr id="19" name="Rectangle 18"/>
          <p:cNvSpPr/>
          <p:nvPr/>
        </p:nvSpPr>
        <p:spPr>
          <a:xfrm>
            <a:off x="5888687" y="1329865"/>
            <a:ext cx="1565765" cy="238035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Complete information on safe disposal of its products after use printed on packaging.</a:t>
            </a:r>
          </a:p>
          <a:p>
            <a:pPr algn="ctr"/>
            <a:r>
              <a:rPr lang="en-US" sz="1050" dirty="0">
                <a:solidFill>
                  <a:schemeClr val="bg1"/>
                </a:solidFill>
              </a:rPr>
              <a:t>Wide publicity of the same for educating the customers is done. Education in the form of forums, blogs Videos / On-line channels like </a:t>
            </a:r>
            <a:r>
              <a:rPr lang="en-US" sz="1050" dirty="0" err="1">
                <a:solidFill>
                  <a:schemeClr val="bg1"/>
                </a:solidFill>
              </a:rPr>
              <a:t>Youtube</a:t>
            </a:r>
            <a:r>
              <a:rPr lang="en-US" sz="1050" dirty="0">
                <a:solidFill>
                  <a:schemeClr val="bg1"/>
                </a:solidFill>
              </a:rPr>
              <a:t> etc. done</a:t>
            </a:r>
          </a:p>
        </p:txBody>
      </p:sp>
      <p:sp>
        <p:nvSpPr>
          <p:cNvPr id="20" name="Rectangle 19"/>
          <p:cNvSpPr/>
          <p:nvPr/>
        </p:nvSpPr>
        <p:spPr>
          <a:xfrm>
            <a:off x="7528351" y="1329865"/>
            <a:ext cx="1565765" cy="238035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As a </a:t>
            </a:r>
            <a:r>
              <a:rPr lang="en-US" sz="1050" dirty="0" err="1">
                <a:solidFill>
                  <a:schemeClr val="bg1"/>
                </a:solidFill>
              </a:rPr>
              <a:t>policy,organisation</a:t>
            </a:r>
            <a:r>
              <a:rPr lang="en-US" sz="1050" dirty="0">
                <a:solidFill>
                  <a:schemeClr val="bg1"/>
                </a:solidFill>
              </a:rPr>
              <a:t> reviews the potential negative impacts of its products after use and adopts state-of-the-art technology including use of alternate raw materials to reduce such impacts.</a:t>
            </a:r>
          </a:p>
        </p:txBody>
      </p:sp>
      <p:sp>
        <p:nvSpPr>
          <p:cNvPr id="21" name="Rectangle 20"/>
          <p:cNvSpPr/>
          <p:nvPr/>
        </p:nvSpPr>
        <p:spPr>
          <a:xfrm>
            <a:off x="980186" y="3777341"/>
            <a:ext cx="1565765" cy="131717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Consumer education on safe disposal not done</a:t>
            </a:r>
          </a:p>
        </p:txBody>
      </p:sp>
      <p:sp>
        <p:nvSpPr>
          <p:cNvPr id="22" name="Rectangle 21"/>
          <p:cNvSpPr/>
          <p:nvPr/>
        </p:nvSpPr>
        <p:spPr>
          <a:xfrm>
            <a:off x="2609355" y="3777341"/>
            <a:ext cx="1565765" cy="131717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instructions on safe disposal </a:t>
            </a:r>
          </a:p>
        </p:txBody>
      </p:sp>
      <p:sp>
        <p:nvSpPr>
          <p:cNvPr id="23" name="Rectangle 22"/>
          <p:cNvSpPr/>
          <p:nvPr/>
        </p:nvSpPr>
        <p:spPr>
          <a:xfrm>
            <a:off x="4249021" y="3777341"/>
            <a:ext cx="1565765" cy="131717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Detailed instructions on safe disposal and return policy for environmentally unsafe disposal items</a:t>
            </a:r>
          </a:p>
        </p:txBody>
      </p:sp>
      <p:sp>
        <p:nvSpPr>
          <p:cNvPr id="24" name="Rectangle 23"/>
          <p:cNvSpPr/>
          <p:nvPr/>
        </p:nvSpPr>
        <p:spPr>
          <a:xfrm>
            <a:off x="5888687" y="3777341"/>
            <a:ext cx="1565765" cy="131717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Detailed instructions on its use, storage and safe disposal mentioned on the packaging</a:t>
            </a:r>
          </a:p>
        </p:txBody>
      </p:sp>
      <p:sp>
        <p:nvSpPr>
          <p:cNvPr id="25" name="Rectangle 24"/>
          <p:cNvSpPr/>
          <p:nvPr/>
        </p:nvSpPr>
        <p:spPr>
          <a:xfrm>
            <a:off x="7528351" y="3777341"/>
            <a:ext cx="1565765" cy="131717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Customers are  educated in addition to detailed instructions on packaging </a:t>
            </a:r>
          </a:p>
        </p:txBody>
      </p:sp>
      <p:sp>
        <p:nvSpPr>
          <p:cNvPr id="31" name="Rectangle 30"/>
          <p:cNvSpPr/>
          <p:nvPr/>
        </p:nvSpPr>
        <p:spPr>
          <a:xfrm>
            <a:off x="980186" y="5157382"/>
            <a:ext cx="1565765" cy="12730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monitoring and Review Mechanism</a:t>
            </a:r>
          </a:p>
        </p:txBody>
      </p:sp>
      <p:sp>
        <p:nvSpPr>
          <p:cNvPr id="32" name="Rectangle 31"/>
          <p:cNvSpPr/>
          <p:nvPr/>
        </p:nvSpPr>
        <p:spPr>
          <a:xfrm>
            <a:off x="2609355" y="5157382"/>
            <a:ext cx="1565765" cy="12730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30% Products are covered</a:t>
            </a:r>
          </a:p>
        </p:txBody>
      </p:sp>
      <p:sp>
        <p:nvSpPr>
          <p:cNvPr id="33" name="Rectangle 32"/>
          <p:cNvSpPr/>
          <p:nvPr/>
        </p:nvSpPr>
        <p:spPr>
          <a:xfrm>
            <a:off x="4249021" y="5157382"/>
            <a:ext cx="1565765" cy="12730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 products  are covered</a:t>
            </a:r>
          </a:p>
        </p:txBody>
      </p:sp>
      <p:sp>
        <p:nvSpPr>
          <p:cNvPr id="34" name="Rectangle 33"/>
          <p:cNvSpPr/>
          <p:nvPr/>
        </p:nvSpPr>
        <p:spPr>
          <a:xfrm>
            <a:off x="5888687" y="5157382"/>
            <a:ext cx="1565765" cy="12730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All products are covered</a:t>
            </a:r>
          </a:p>
          <a:p>
            <a:pPr algn="ctr"/>
            <a:r>
              <a:rPr lang="en-US" sz="1050" dirty="0">
                <a:solidFill>
                  <a:schemeClr val="bg1"/>
                </a:solidFill>
              </a:rPr>
              <a:t>Customer awareness survey Index</a:t>
            </a:r>
          </a:p>
        </p:txBody>
      </p:sp>
      <p:sp>
        <p:nvSpPr>
          <p:cNvPr id="35" name="Rectangle 34"/>
          <p:cNvSpPr/>
          <p:nvPr/>
        </p:nvSpPr>
        <p:spPr>
          <a:xfrm>
            <a:off x="7528351" y="5157382"/>
            <a:ext cx="1565765" cy="12730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Continuous monitoring and review in place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38822" y="2730727"/>
            <a:ext cx="5454606" cy="1523494"/>
          </a:xfrm>
        </p:spPr>
        <p:txBody>
          <a:bodyPr>
            <a:normAutofit fontScale="90000"/>
          </a:bodyPr>
          <a:lstStyle/>
          <a:p>
            <a:pPr algn="ctr"/>
            <a:r>
              <a:rPr lang="en-US" dirty="0"/>
              <a:t>Q-3</a:t>
            </a:r>
            <a:br>
              <a:rPr lang="en-US" dirty="0"/>
            </a:br>
            <a:r>
              <a:rPr lang="en-US" dirty="0"/>
              <a:t>Environment Management Performance</a:t>
            </a:r>
            <a:endParaRPr lang="en-IN" dirty="0"/>
          </a:p>
        </p:txBody>
      </p:sp>
    </p:spTree>
    <p:custDataLst>
      <p:tags r:id="rId1"/>
    </p:custDataLst>
  </p:cSld>
  <p:clrMapOvr>
    <a:masterClrMapping/>
  </p:clrMapOvr>
  <p:transition spd="slow">
    <p:wipe dir="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42993" y="4116862"/>
            <a:ext cx="7043056" cy="1723549"/>
          </a:xfrm>
        </p:spPr>
        <p:txBody>
          <a:bodyPr/>
          <a:lstStyle/>
          <a:p>
            <a:pPr algn="ctr"/>
            <a:r>
              <a:rPr lang="en-US" sz="2800" dirty="0"/>
              <a:t>To asses the reduction in environmental impact of pollutants generated by processes</a:t>
            </a:r>
            <a:endParaRPr lang="en-IN" sz="2800" dirty="0"/>
          </a:p>
        </p:txBody>
      </p:sp>
      <p:sp>
        <p:nvSpPr>
          <p:cNvPr id="2" name="Title 1"/>
          <p:cNvSpPr>
            <a:spLocks noGrp="1"/>
          </p:cNvSpPr>
          <p:nvPr>
            <p:ph type="title" idx="4294967295"/>
          </p:nvPr>
        </p:nvSpPr>
        <p:spPr>
          <a:xfrm>
            <a:off x="97974" y="402772"/>
            <a:ext cx="6996113" cy="307975"/>
          </a:xfrm>
        </p:spPr>
        <p:txBody>
          <a:bodyPr/>
          <a:lstStyle/>
          <a:p>
            <a:r>
              <a:rPr lang="en-US" sz="2000" dirty="0"/>
              <a:t>Environmental Performance</a:t>
            </a:r>
            <a:endParaRPr lang="en-IN" sz="2000" dirty="0"/>
          </a:p>
        </p:txBody>
      </p:sp>
    </p:spTree>
    <p:custDataLst>
      <p:tags r:id="rId1"/>
    </p:custDataLst>
  </p:cSld>
  <p:clrMapOvr>
    <a:masterClrMapping/>
  </p:clrMapOvr>
  <p:transition spd="slow">
    <p:wipe dir="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Measurement of Environmental Performance</a:t>
            </a:r>
          </a:p>
        </p:txBody>
      </p:sp>
      <p:graphicFrame>
        <p:nvGraphicFramePr>
          <p:cNvPr id="4" name="Content Placeholder 3"/>
          <p:cNvGraphicFramePr>
            <a:graphicFrameLocks noGrp="1"/>
          </p:cNvGraphicFramePr>
          <p:nvPr>
            <p:ph idx="4294967295"/>
          </p:nvPr>
        </p:nvGraphicFramePr>
        <p:xfrm>
          <a:off x="2427515" y="2144259"/>
          <a:ext cx="4388644" cy="2125980"/>
        </p:xfrm>
        <a:graphic>
          <a:graphicData uri="http://schemas.openxmlformats.org/drawingml/2006/table">
            <a:tbl>
              <a:tblPr firstRow="1" bandRow="1">
                <a:tableStyleId>{5C22544A-7EE6-4342-B048-85BDC9FD1C3A}</a:tableStyleId>
              </a:tblPr>
              <a:tblGrid>
                <a:gridCol w="4388644">
                  <a:extLst>
                    <a:ext uri="{9D8B030D-6E8A-4147-A177-3AD203B41FA5}">
                      <a16:colId xmlns:a16="http://schemas.microsoft.com/office/drawing/2014/main" val="20000"/>
                    </a:ext>
                  </a:extLst>
                </a:gridCol>
              </a:tblGrid>
              <a:tr h="617220">
                <a:tc>
                  <a:txBody>
                    <a:bodyPr/>
                    <a:lstStyle/>
                    <a:p>
                      <a:r>
                        <a:rPr lang="en-IN" sz="1800" b="1" dirty="0">
                          <a:solidFill>
                            <a:schemeClr val="tx1"/>
                          </a:solidFill>
                        </a:rPr>
                        <a:t>Parameters to be monitored are identified</a:t>
                      </a:r>
                    </a:p>
                    <a:p>
                      <a:endParaRPr lang="en-IN" sz="1800" b="1" dirty="0">
                        <a:solidFill>
                          <a:schemeClr val="tx1"/>
                        </a:solidFill>
                      </a:endParaRPr>
                    </a:p>
                  </a:txBody>
                  <a:tcPr marL="68580" marR="68580" marT="34290" marB="34290"/>
                </a:tc>
                <a:extLst>
                  <a:ext uri="{0D108BD9-81ED-4DB2-BD59-A6C34878D82A}">
                    <a16:rowId xmlns:a16="http://schemas.microsoft.com/office/drawing/2014/main" val="10000"/>
                  </a:ext>
                </a:extLst>
              </a:tr>
              <a:tr h="617220">
                <a:tc>
                  <a:txBody>
                    <a:bodyPr/>
                    <a:lstStyle/>
                    <a:p>
                      <a:r>
                        <a:rPr lang="en-IN" sz="1800" b="1" dirty="0">
                          <a:solidFill>
                            <a:schemeClr val="tx1"/>
                          </a:solidFill>
                        </a:rPr>
                        <a:t>The discharge norms to be met are recorded</a:t>
                      </a:r>
                    </a:p>
                    <a:p>
                      <a:endParaRPr lang="en-IN" sz="1800" b="1" dirty="0">
                        <a:solidFill>
                          <a:schemeClr val="tx1"/>
                        </a:solidFill>
                      </a:endParaRPr>
                    </a:p>
                  </a:txBody>
                  <a:tcPr marL="68580" marR="68580" marT="34290" marB="34290"/>
                </a:tc>
                <a:extLst>
                  <a:ext uri="{0D108BD9-81ED-4DB2-BD59-A6C34878D82A}">
                    <a16:rowId xmlns:a16="http://schemas.microsoft.com/office/drawing/2014/main" val="10001"/>
                  </a:ext>
                </a:extLst>
              </a:tr>
              <a:tr h="891540">
                <a:tc>
                  <a:txBody>
                    <a:bodyPr/>
                    <a:lstStyle/>
                    <a:p>
                      <a:r>
                        <a:rPr lang="en-IN" sz="1800" b="1" dirty="0">
                          <a:solidFill>
                            <a:schemeClr val="tx1"/>
                          </a:solidFill>
                        </a:rPr>
                        <a:t>Whether the pollution control</a:t>
                      </a:r>
                      <a:r>
                        <a:rPr lang="en-IN" sz="1800" b="1" baseline="0" dirty="0">
                          <a:solidFill>
                            <a:schemeClr val="tx1"/>
                          </a:solidFill>
                        </a:rPr>
                        <a:t> plant and equipment installed are performing to their design efficiency</a:t>
                      </a:r>
                      <a:endParaRPr lang="en-IN" sz="1800" b="1" dirty="0">
                        <a:solidFill>
                          <a:schemeClr val="tx1"/>
                        </a:solidFill>
                      </a:endParaRPr>
                    </a:p>
                  </a:txBody>
                  <a:tcPr marL="68580" marR="68580" marT="34290" marB="34290"/>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384721"/>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900" dirty="0"/>
              <a:t>Q-3  </a:t>
            </a:r>
            <a:r>
              <a:rPr lang="fr-FR" sz="1900" dirty="0" err="1"/>
              <a:t>Environmental</a:t>
            </a:r>
            <a:r>
              <a:rPr lang="fr-FR" sz="1900" dirty="0"/>
              <a:t> Performance, Air/Effluent, Solid </a:t>
            </a:r>
            <a:r>
              <a:rPr lang="fr-FR" sz="1900" dirty="0" err="1"/>
              <a:t>Wastes</a:t>
            </a:r>
            <a:endParaRPr lang="en-US" sz="1900" dirty="0"/>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Initial</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Environmental performance measures are not defined and not monitored</a:t>
            </a:r>
          </a:p>
        </p:txBody>
      </p:sp>
      <p:sp>
        <p:nvSpPr>
          <p:cNvPr id="42" name="Rectangle 41"/>
          <p:cNvSpPr/>
          <p:nvPr/>
        </p:nvSpPr>
        <p:spPr>
          <a:xfrm>
            <a:off x="2403080" y="1280675"/>
            <a:ext cx="155921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Critical environmental performance indicators are monitored occasionally. No CAPA if actions fall below expectations</a:t>
            </a:r>
          </a:p>
        </p:txBody>
      </p:sp>
      <p:sp>
        <p:nvSpPr>
          <p:cNvPr id="43" name="Rectangle 42"/>
          <p:cNvSpPr/>
          <p:nvPr/>
        </p:nvSpPr>
        <p:spPr>
          <a:xfrm>
            <a:off x="4027076" y="1280675"/>
            <a:ext cx="159055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environmental parameters are monitored and </a:t>
            </a:r>
            <a:r>
              <a:rPr lang="en-US" sz="1050" dirty="0" err="1">
                <a:solidFill>
                  <a:schemeClr val="bg1"/>
                </a:solidFill>
              </a:rPr>
              <a:t>organisation</a:t>
            </a:r>
            <a:r>
              <a:rPr lang="en-US" sz="1050" dirty="0">
                <a:solidFill>
                  <a:schemeClr val="bg1"/>
                </a:solidFill>
              </a:rPr>
              <a:t> shows compliance at least 75% time. CAPAs are in place and regular reviews happen to discuss performance</a:t>
            </a:r>
          </a:p>
        </p:txBody>
      </p:sp>
      <p:sp>
        <p:nvSpPr>
          <p:cNvPr id="44" name="Rectangle 43"/>
          <p:cNvSpPr/>
          <p:nvPr/>
        </p:nvSpPr>
        <p:spPr>
          <a:xfrm>
            <a:off x="5686827" y="1280675"/>
            <a:ext cx="1645635"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Compliance of all environmental performance parameters up to 100 % of time</a:t>
            </a:r>
          </a:p>
        </p:txBody>
      </p:sp>
      <p:sp>
        <p:nvSpPr>
          <p:cNvPr id="45" name="Rectangle 44"/>
          <p:cNvSpPr/>
          <p:nvPr/>
        </p:nvSpPr>
        <p:spPr>
          <a:xfrm>
            <a:off x="7398315" y="1280675"/>
            <a:ext cx="1597237"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Achieves up to 5% beyond regulatory norms in environmental performance at all times.</a:t>
            </a:r>
          </a:p>
        </p:txBody>
      </p:sp>
      <p:sp>
        <p:nvSpPr>
          <p:cNvPr id="46" name="Rectangle 45"/>
          <p:cNvSpPr/>
          <p:nvPr/>
        </p:nvSpPr>
        <p:spPr>
          <a:xfrm>
            <a:off x="99267" y="1240603"/>
            <a:ext cx="707596" cy="473186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Exercise-1</a:t>
            </a:r>
            <a:endParaRPr lang="en-IN" dirty="0"/>
          </a:p>
        </p:txBody>
      </p:sp>
      <p:sp>
        <p:nvSpPr>
          <p:cNvPr id="5" name="Content Placeholder 4"/>
          <p:cNvSpPr>
            <a:spLocks noGrp="1"/>
          </p:cNvSpPr>
          <p:nvPr>
            <p:ph idx="4294967295"/>
          </p:nvPr>
        </p:nvSpPr>
        <p:spPr>
          <a:xfrm>
            <a:off x="1480231" y="1486581"/>
            <a:ext cx="6030912" cy="3602037"/>
          </a:xfrm>
        </p:spPr>
        <p:txBody>
          <a:bodyPr/>
          <a:lstStyle/>
          <a:p>
            <a:pPr marL="193040" indent="-193040">
              <a:buFont typeface="Wingdings" panose="05000000000000000000" pitchFamily="2" charset="2"/>
              <a:buChar char="§"/>
            </a:pPr>
            <a:r>
              <a:rPr lang="en-US" sz="1800" dirty="0"/>
              <a:t>Pertaining to the following requirements:</a:t>
            </a:r>
          </a:p>
          <a:p>
            <a:r>
              <a:rPr lang="en-US" sz="1800" dirty="0"/>
              <a:t>     1. Technology Selection Environment </a:t>
            </a:r>
            <a:r>
              <a:rPr lang="en-US" sz="1800" dirty="0" err="1"/>
              <a:t>Mgmt</a:t>
            </a:r>
            <a:endParaRPr lang="en-US" sz="1800" dirty="0"/>
          </a:p>
          <a:p>
            <a:r>
              <a:rPr lang="en-US" sz="1800" dirty="0"/>
              <a:t>     2. Pollution Control</a:t>
            </a:r>
          </a:p>
          <a:p>
            <a:r>
              <a:rPr lang="en-US" sz="1800" dirty="0"/>
              <a:t>     3. Environment Protection Equipment</a:t>
            </a:r>
          </a:p>
          <a:p>
            <a:r>
              <a:rPr lang="en-US" sz="1800" dirty="0"/>
              <a:t>     4. Planned Maintenance</a:t>
            </a:r>
          </a:p>
          <a:p>
            <a:r>
              <a:rPr lang="en-US" sz="1800" dirty="0"/>
              <a:t>     5. Design Compliance</a:t>
            </a:r>
          </a:p>
          <a:p>
            <a:r>
              <a:rPr lang="en-US" sz="1800" dirty="0"/>
              <a:t>     6. Design After Use</a:t>
            </a:r>
          </a:p>
          <a:p>
            <a:r>
              <a:rPr lang="en-US" sz="1800" dirty="0"/>
              <a:t>     7. Environment Management Performance</a:t>
            </a:r>
          </a:p>
          <a:p>
            <a:r>
              <a:rPr lang="en-US" sz="1800" dirty="0"/>
              <a:t>     </a:t>
            </a:r>
          </a:p>
          <a:p>
            <a:r>
              <a:rPr lang="en-US" sz="1800" b="1" dirty="0"/>
              <a:t>Develop:</a:t>
            </a:r>
          </a:p>
          <a:p>
            <a:endParaRPr lang="en-US" sz="1800" dirty="0"/>
          </a:p>
          <a:p>
            <a:pPr marL="193040" indent="-193040">
              <a:buFont typeface="Wingdings" panose="05000000000000000000" pitchFamily="2" charset="2"/>
              <a:buChar char="§"/>
            </a:pPr>
            <a:r>
              <a:rPr lang="en-US" sz="1800" dirty="0"/>
              <a:t>Three main questions to assess the requirement</a:t>
            </a:r>
          </a:p>
          <a:p>
            <a:pPr marL="193040" indent="-193040">
              <a:buFont typeface="Wingdings" panose="05000000000000000000" pitchFamily="2" charset="2"/>
              <a:buChar char="§"/>
            </a:pPr>
            <a:r>
              <a:rPr lang="en-US" sz="1800" dirty="0"/>
              <a:t>Three main steps to implement </a:t>
            </a:r>
          </a:p>
        </p:txBody>
      </p:sp>
    </p:spTree>
    <p:custDataLst>
      <p:tags r:id="rId1"/>
    </p:custData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9006" y="3189897"/>
            <a:ext cx="6795864" cy="492443"/>
          </a:xfrm>
        </p:spPr>
        <p:txBody>
          <a:bodyPr>
            <a:normAutofit fontScale="90000"/>
          </a:bodyPr>
          <a:lstStyle/>
          <a:p>
            <a:pPr algn="ctr"/>
            <a:r>
              <a:rPr lang="en-US" dirty="0">
                <a:latin typeface="+mn-lt"/>
                <a:ea typeface="Batang" panose="02030600000101010101" pitchFamily="18" charset="-127"/>
              </a:rPr>
              <a:t>Design Management</a:t>
            </a:r>
            <a:endParaRPr lang="en-IN" dirty="0">
              <a:latin typeface="+mn-lt"/>
            </a:endParaRPr>
          </a:p>
        </p:txBody>
      </p:sp>
    </p:spTree>
    <p:custDataLst>
      <p:tags r:id="rId1"/>
    </p:custData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6515" name="think-cell Slide" r:id="rId6" imgW="12700" imgH="12700" progId="TCLayout.ActiveDocument.1">
                  <p:embed/>
                </p:oleObj>
              </mc:Choice>
              <mc:Fallback>
                <p:oleObj name="think-cell Slide" r:id="rId6" imgW="12700" imgH="12700" progId="TCLayout.ActiveDocument.1">
                  <p:embed/>
                  <p:pic>
                    <p:nvPicPr>
                      <p:cNvPr id="0" name="Picture 47680"/>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0" name="Rectangle 19"/>
          <p:cNvSpPr/>
          <p:nvPr/>
        </p:nvSpPr>
        <p:spPr>
          <a:xfrm>
            <a:off x="8097714" y="5036262"/>
            <a:ext cx="1046285" cy="914400"/>
          </a:xfrm>
          <a:prstGeom prst="rect">
            <a:avLst/>
          </a:prstGeom>
          <a:solidFill>
            <a:schemeClr val="accent5"/>
          </a:solidFill>
        </p:spPr>
        <p:txBody>
          <a:bodyPr wrap="square" anchor="ctr" anchorCtr="0">
            <a:noAutofit/>
          </a:bodyPr>
          <a:lstStyle/>
          <a:p>
            <a:endParaRPr lang="en-GB" sz="2000" b="1" dirty="0">
              <a:solidFill>
                <a:srgbClr val="FFFFFF"/>
              </a:solidFill>
            </a:endParaRPr>
          </a:p>
        </p:txBody>
      </p:sp>
      <p:sp>
        <p:nvSpPr>
          <p:cNvPr id="2" name="Title 1"/>
          <p:cNvSpPr>
            <a:spLocks noGrp="1"/>
          </p:cNvSpPr>
          <p:nvPr>
            <p:ph type="title"/>
          </p:nvPr>
        </p:nvSpPr>
        <p:spPr>
          <a:xfrm>
            <a:off x="172517" y="380591"/>
            <a:ext cx="6996687" cy="307777"/>
          </a:xfrm>
        </p:spPr>
        <p:txBody>
          <a:bodyPr/>
          <a:lstStyle/>
          <a:p>
            <a:r>
              <a:rPr lang="en-US" sz="2000" dirty="0"/>
              <a:t>Benefits of ZED Scheme for </a:t>
            </a:r>
            <a:r>
              <a:rPr lang="en-US" sz="2000" dirty="0" err="1"/>
              <a:t>MSMEs</a:t>
            </a:r>
            <a:endParaRPr lang="en-US" sz="2000" dirty="0"/>
          </a:p>
        </p:txBody>
      </p:sp>
      <p:sp>
        <p:nvSpPr>
          <p:cNvPr id="17" name="Rectangle 16"/>
          <p:cNvSpPr/>
          <p:nvPr/>
        </p:nvSpPr>
        <p:spPr>
          <a:xfrm>
            <a:off x="0" y="5036262"/>
            <a:ext cx="5904656" cy="914400"/>
          </a:xfrm>
          <a:prstGeom prst="rect">
            <a:avLst/>
          </a:prstGeom>
          <a:solidFill>
            <a:schemeClr val="accent5"/>
          </a:solidFill>
        </p:spPr>
        <p:txBody>
          <a:bodyPr wrap="square" anchor="ctr" anchorCtr="0">
            <a:noAutofit/>
          </a:bodyPr>
          <a:lstStyle/>
          <a:p>
            <a:r>
              <a:rPr lang="en-IN" sz="2000" b="1" dirty="0">
                <a:solidFill>
                  <a:srgbClr val="FFFFFF"/>
                </a:solidFill>
                <a:ea typeface="Times New Roman" panose="02020603050405020304" pitchFamily="18" charset="0"/>
              </a:rPr>
              <a:t>Other benefits expected to be announced by the Government in the near future</a:t>
            </a:r>
            <a:endParaRPr lang="en-GB" sz="2000" b="1" dirty="0">
              <a:solidFill>
                <a:srgbClr val="FFFFFF"/>
              </a:solidFill>
            </a:endParaRPr>
          </a:p>
        </p:txBody>
      </p:sp>
      <p:sp>
        <p:nvSpPr>
          <p:cNvPr id="18" name="Rectangle 17"/>
          <p:cNvSpPr/>
          <p:nvPr/>
        </p:nvSpPr>
        <p:spPr>
          <a:xfrm>
            <a:off x="5904656" y="4678505"/>
            <a:ext cx="2193059" cy="164592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7" name="Rectangle 26"/>
          <p:cNvSpPr/>
          <p:nvPr/>
        </p:nvSpPr>
        <p:spPr>
          <a:xfrm>
            <a:off x="514351" y="916397"/>
            <a:ext cx="1038498" cy="3944582"/>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grpSp>
        <p:nvGrpSpPr>
          <p:cNvPr id="46" name="Group 45"/>
          <p:cNvGrpSpPr/>
          <p:nvPr/>
        </p:nvGrpSpPr>
        <p:grpSpPr>
          <a:xfrm>
            <a:off x="608150" y="1178271"/>
            <a:ext cx="7663396" cy="457200"/>
            <a:chOff x="608150" y="1043361"/>
            <a:chExt cx="7663396" cy="457200"/>
          </a:xfrm>
        </p:grpSpPr>
        <p:sp>
          <p:nvSpPr>
            <p:cNvPr id="9" name="TextBox 8"/>
            <p:cNvSpPr txBox="1"/>
            <p:nvPr/>
          </p:nvSpPr>
          <p:spPr>
            <a:xfrm>
              <a:off x="1133465" y="1043361"/>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IN" sz="1800" b="1" dirty="0"/>
                <a:t>Credible recognition for international investors seeking investment in India</a:t>
              </a:r>
              <a:endParaRPr lang="en-US" sz="1800" b="1" dirty="0"/>
            </a:p>
          </p:txBody>
        </p:sp>
        <p:sp>
          <p:nvSpPr>
            <p:cNvPr id="32" name="Oval 31"/>
            <p:cNvSpPr/>
            <p:nvPr/>
          </p:nvSpPr>
          <p:spPr>
            <a:xfrm>
              <a:off x="608150" y="1043361"/>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39" name="Picture 38"/>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1108169"/>
              <a:ext cx="264022" cy="327583"/>
            </a:xfrm>
            <a:prstGeom prst="rect">
              <a:avLst/>
            </a:prstGeom>
            <a:solidFill>
              <a:schemeClr val="bg1"/>
            </a:solidFill>
          </p:spPr>
        </p:pic>
      </p:grpSp>
      <p:grpSp>
        <p:nvGrpSpPr>
          <p:cNvPr id="47" name="Group 46"/>
          <p:cNvGrpSpPr/>
          <p:nvPr/>
        </p:nvGrpSpPr>
        <p:grpSpPr>
          <a:xfrm>
            <a:off x="608150" y="2365563"/>
            <a:ext cx="7663396" cy="457200"/>
            <a:chOff x="608150" y="1582270"/>
            <a:chExt cx="7663396" cy="457200"/>
          </a:xfrm>
        </p:grpSpPr>
        <p:sp>
          <p:nvSpPr>
            <p:cNvPr id="10" name="TextBox 9"/>
            <p:cNvSpPr txBox="1"/>
            <p:nvPr/>
          </p:nvSpPr>
          <p:spPr>
            <a:xfrm>
              <a:off x="1133465" y="1582270"/>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IN" b="1" dirty="0"/>
                <a:t>Streamlined operations and lower costs</a:t>
              </a:r>
              <a:endParaRPr lang="en-US" b="1" dirty="0"/>
            </a:p>
          </p:txBody>
        </p:sp>
        <p:sp>
          <p:nvSpPr>
            <p:cNvPr id="33" name="Oval 32"/>
            <p:cNvSpPr/>
            <p:nvPr/>
          </p:nvSpPr>
          <p:spPr>
            <a:xfrm>
              <a:off x="608150" y="1582270"/>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0" name="Picture 39"/>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1647078"/>
              <a:ext cx="264022" cy="327583"/>
            </a:xfrm>
            <a:prstGeom prst="rect">
              <a:avLst/>
            </a:prstGeom>
            <a:solidFill>
              <a:schemeClr val="bg1"/>
            </a:solidFill>
          </p:spPr>
        </p:pic>
      </p:grpSp>
      <p:grpSp>
        <p:nvGrpSpPr>
          <p:cNvPr id="48" name="Group 47"/>
          <p:cNvGrpSpPr/>
          <p:nvPr/>
        </p:nvGrpSpPr>
        <p:grpSpPr>
          <a:xfrm>
            <a:off x="608150" y="2919462"/>
            <a:ext cx="7663396" cy="457200"/>
            <a:chOff x="608150" y="2121179"/>
            <a:chExt cx="7663396" cy="457200"/>
          </a:xfrm>
        </p:grpSpPr>
        <p:sp>
          <p:nvSpPr>
            <p:cNvPr id="11" name="TextBox 10"/>
            <p:cNvSpPr txBox="1"/>
            <p:nvPr/>
          </p:nvSpPr>
          <p:spPr>
            <a:xfrm>
              <a:off x="1133465" y="2121179"/>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IN" b="1" dirty="0"/>
                <a:t>Superior quality, reduced rejection and higher revenues</a:t>
              </a:r>
              <a:endParaRPr lang="en-US" b="1" dirty="0"/>
            </a:p>
          </p:txBody>
        </p:sp>
        <p:sp>
          <p:nvSpPr>
            <p:cNvPr id="34" name="Oval 33"/>
            <p:cNvSpPr/>
            <p:nvPr/>
          </p:nvSpPr>
          <p:spPr>
            <a:xfrm>
              <a:off x="608150" y="2121179"/>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1" name="Picture 40"/>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2185987"/>
              <a:ext cx="264022" cy="327583"/>
            </a:xfrm>
            <a:prstGeom prst="rect">
              <a:avLst/>
            </a:prstGeom>
            <a:solidFill>
              <a:schemeClr val="bg1"/>
            </a:solidFill>
          </p:spPr>
        </p:pic>
      </p:grpSp>
      <p:grpSp>
        <p:nvGrpSpPr>
          <p:cNvPr id="49" name="Group 48"/>
          <p:cNvGrpSpPr/>
          <p:nvPr/>
        </p:nvGrpSpPr>
        <p:grpSpPr>
          <a:xfrm>
            <a:off x="608150" y="3488351"/>
            <a:ext cx="7663396" cy="457200"/>
            <a:chOff x="608150" y="2660088"/>
            <a:chExt cx="7663396" cy="457200"/>
          </a:xfrm>
        </p:grpSpPr>
        <p:sp>
          <p:nvSpPr>
            <p:cNvPr id="12" name="TextBox 11"/>
            <p:cNvSpPr txBox="1"/>
            <p:nvPr/>
          </p:nvSpPr>
          <p:spPr>
            <a:xfrm>
              <a:off x="1133465" y="2660088"/>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IN" b="1" dirty="0"/>
                <a:t>Increased environmental consciousness and social benefits</a:t>
              </a:r>
              <a:endParaRPr lang="en-US" b="1" dirty="0"/>
            </a:p>
          </p:txBody>
        </p:sp>
        <p:sp>
          <p:nvSpPr>
            <p:cNvPr id="35" name="Oval 34"/>
            <p:cNvSpPr/>
            <p:nvPr/>
          </p:nvSpPr>
          <p:spPr>
            <a:xfrm>
              <a:off x="608150" y="2660088"/>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2" name="Picture 41"/>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2724896"/>
              <a:ext cx="264022" cy="327583"/>
            </a:xfrm>
            <a:prstGeom prst="rect">
              <a:avLst/>
            </a:prstGeom>
            <a:solidFill>
              <a:schemeClr val="bg1"/>
            </a:solidFill>
          </p:spPr>
        </p:pic>
      </p:grpSp>
      <p:grpSp>
        <p:nvGrpSpPr>
          <p:cNvPr id="50" name="Group 49"/>
          <p:cNvGrpSpPr/>
          <p:nvPr/>
        </p:nvGrpSpPr>
        <p:grpSpPr>
          <a:xfrm>
            <a:off x="608150" y="4042250"/>
            <a:ext cx="7663396" cy="457200"/>
            <a:chOff x="608150" y="3198997"/>
            <a:chExt cx="7663396" cy="457200"/>
          </a:xfrm>
        </p:grpSpPr>
        <p:sp>
          <p:nvSpPr>
            <p:cNvPr id="13" name="TextBox 12"/>
            <p:cNvSpPr txBox="1"/>
            <p:nvPr/>
          </p:nvSpPr>
          <p:spPr>
            <a:xfrm>
              <a:off x="1133465" y="3198997"/>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IN" sz="1800" b="1" dirty="0"/>
                <a:t>“ZED Mark” to enable an </a:t>
              </a:r>
              <a:r>
                <a:rPr lang="en-IN" sz="1800" b="1" dirty="0" err="1"/>
                <a:t>MSME</a:t>
              </a:r>
              <a:r>
                <a:rPr lang="en-IN" sz="1800" b="1" dirty="0"/>
                <a:t> to be seen as a company with a difference</a:t>
              </a:r>
              <a:endParaRPr lang="en-US" sz="1800" b="1" dirty="0"/>
            </a:p>
          </p:txBody>
        </p:sp>
        <p:sp>
          <p:nvSpPr>
            <p:cNvPr id="36" name="Oval 35"/>
            <p:cNvSpPr/>
            <p:nvPr/>
          </p:nvSpPr>
          <p:spPr>
            <a:xfrm>
              <a:off x="608150" y="3198997"/>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3" name="Picture 42"/>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3263805"/>
              <a:ext cx="264022" cy="327583"/>
            </a:xfrm>
            <a:prstGeom prst="rect">
              <a:avLst/>
            </a:prstGeom>
            <a:solidFill>
              <a:schemeClr val="bg1"/>
            </a:solidFill>
          </p:spPr>
        </p:pic>
      </p:grpSp>
      <p:grpSp>
        <p:nvGrpSpPr>
          <p:cNvPr id="52" name="Group 51"/>
          <p:cNvGrpSpPr/>
          <p:nvPr/>
        </p:nvGrpSpPr>
        <p:grpSpPr>
          <a:xfrm>
            <a:off x="608150" y="1756565"/>
            <a:ext cx="7663396" cy="487180"/>
            <a:chOff x="608150" y="4276816"/>
            <a:chExt cx="7663396" cy="487180"/>
          </a:xfrm>
        </p:grpSpPr>
        <p:sp>
          <p:nvSpPr>
            <p:cNvPr id="15" name="TextBox 14"/>
            <p:cNvSpPr txBox="1"/>
            <p:nvPr/>
          </p:nvSpPr>
          <p:spPr>
            <a:xfrm>
              <a:off x="1133465" y="4306796"/>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MS PGothic" panose="020B0600070205080204" pitchFamily="34" charset="-128"/>
                </a:defRPr>
              </a:lvl2pPr>
            </a:lstStyle>
            <a:p>
              <a:pPr lvl="1"/>
              <a:r>
                <a:rPr lang="en-US" b="1" dirty="0"/>
                <a:t>Part of supply chain of national &amp; international OEMs</a:t>
              </a:r>
            </a:p>
          </p:txBody>
        </p:sp>
        <p:sp>
          <p:nvSpPr>
            <p:cNvPr id="38" name="Oval 37"/>
            <p:cNvSpPr/>
            <p:nvPr/>
          </p:nvSpPr>
          <p:spPr>
            <a:xfrm>
              <a:off x="608150" y="4276816"/>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45" name="Picture 44"/>
            <p:cNvPicPr>
              <a:picLocks noChangeAspect="1"/>
            </p:cNvPicPr>
            <p:nvPr/>
          </p:nvPicPr>
          <p:blipFill>
            <a:blip r:embed="rId8" r:link="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4341624"/>
              <a:ext cx="264022" cy="327583"/>
            </a:xfrm>
            <a:prstGeom prst="rect">
              <a:avLst/>
            </a:prstGeom>
            <a:solidFill>
              <a:schemeClr val="bg1"/>
            </a:solidFill>
          </p:spPr>
        </p:pic>
      </p:grpSp>
      <p:pic>
        <p:nvPicPr>
          <p:cNvPr id="135178" name="Picture 10" descr="http://www.freeiconspng.com/uploads/idea-icon-14.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9537" y="4749817"/>
            <a:ext cx="1503296" cy="1503296"/>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ipe(left)">
                                      <p:cBhvr>
                                        <p:cTn id="10" dur="10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10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10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left)">
                                      <p:cBhvr>
                                        <p:cTn id="25" dur="10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left)">
                                      <p:cBhvr>
                                        <p:cTn id="30" dur="10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1000"/>
                                        <p:tgtEl>
                                          <p:spTgt spid="5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1000"/>
                                        <p:tgtEl>
                                          <p:spTgt spid="17"/>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35178"/>
                                        </p:tgtEl>
                                        <p:attrNameLst>
                                          <p:attrName>style.visibility</p:attrName>
                                        </p:attrNameLst>
                                      </p:cBhvr>
                                      <p:to>
                                        <p:strVal val="visible"/>
                                      </p:to>
                                    </p:set>
                                    <p:animEffect transition="in" filter="fade">
                                      <p:cBhvr>
                                        <p:cTn id="47" dur="1000"/>
                                        <p:tgtEl>
                                          <p:spTgt spid="135178"/>
                                        </p:tgtEl>
                                      </p:cBhvr>
                                    </p:animEffect>
                                  </p:childTnLst>
                                </p:cTn>
                              </p:par>
                            </p:childTnLst>
                          </p:cTn>
                        </p:par>
                        <p:par>
                          <p:cTn id="48" fill="hold">
                            <p:stCondLst>
                              <p:cond delay="20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animBg="1"/>
      <p:bldP spid="18" grpId="0" animBg="1"/>
      <p:bldP spid="27"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57935" y="2083934"/>
          <a:ext cx="7284658" cy="1572280"/>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rPr>
                        <a:t>1</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D-1</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Design Capability</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rPr>
                        <a:t>2</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D-2</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Design Process</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itle 1"/>
          <p:cNvSpPr txBox="1"/>
          <p:nvPr/>
        </p:nvSpPr>
        <p:spPr bwMode="auto">
          <a:xfrm>
            <a:off x="2770093" y="1088631"/>
            <a:ext cx="3787335" cy="430887"/>
          </a:xfrm>
          <a:prstGeom prst="rect">
            <a:avLst/>
          </a:prstGeom>
          <a:ln>
            <a:noFill/>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Design Management</a:t>
            </a:r>
            <a:endParaRPr lang="en-IN" sz="2800" kern="0" dirty="0">
              <a:solidFill>
                <a:schemeClr val="tx1"/>
              </a:solidFill>
            </a:endParaRPr>
          </a:p>
        </p:txBody>
      </p:sp>
    </p:spTree>
    <p:custDataLst>
      <p:tags r:id="rId1"/>
    </p:custData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37495" y="2865249"/>
            <a:ext cx="4210050" cy="984885"/>
          </a:xfrm>
        </p:spPr>
        <p:txBody>
          <a:bodyPr>
            <a:normAutofit fontScale="90000"/>
          </a:bodyPr>
          <a:lstStyle/>
          <a:p>
            <a:pPr algn="ctr"/>
            <a:r>
              <a:rPr lang="en-US" dirty="0"/>
              <a:t>D-1</a:t>
            </a:r>
            <a:br>
              <a:rPr lang="en-US" dirty="0"/>
            </a:br>
            <a:r>
              <a:rPr lang="en-US" dirty="0"/>
              <a:t>Design Capability</a:t>
            </a:r>
            <a:endParaRPr lang="en-IN" sz="2400" dirty="0"/>
          </a:p>
        </p:txBody>
      </p:sp>
    </p:spTree>
    <p:custDataLst>
      <p:tags r:id="rId1"/>
    </p:custDataLst>
  </p:cSld>
  <p:clrMapOvr>
    <a:masterClrMapping/>
  </p:clrMapOvr>
  <p:transition spd="slow">
    <p:wipe dir="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3"/>
          <p:cNvPicPr>
            <a:picLocks noChangeAspect="1" noChangeArrowheads="1"/>
          </p:cNvPicPr>
          <p:nvPr/>
        </p:nvPicPr>
        <p:blipFill>
          <a:blip r:embed="rId3">
            <a:lum bright="44000" contrast="-32000"/>
            <a:extLst>
              <a:ext uri="{28A0092B-C50C-407E-A947-70E740481C1C}">
                <a14:useLocalDpi xmlns:a14="http://schemas.microsoft.com/office/drawing/2010/main" val="0"/>
              </a:ext>
            </a:extLst>
          </a:blip>
          <a:srcRect/>
          <a:stretch>
            <a:fillRect/>
          </a:stretch>
        </p:blipFill>
        <p:spPr bwMode="auto">
          <a:xfrm>
            <a:off x="2114550" y="1657350"/>
            <a:ext cx="4972050" cy="3267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1" name="Title 1"/>
          <p:cNvSpPr>
            <a:spLocks noGrp="1"/>
          </p:cNvSpPr>
          <p:nvPr>
            <p:ph type="title"/>
          </p:nvPr>
        </p:nvSpPr>
        <p:spPr/>
        <p:txBody>
          <a:bodyPr/>
          <a:lstStyle/>
          <a:p>
            <a:r>
              <a:rPr lang="en-US" altLang="en-US" dirty="0"/>
              <a:t>Quality Assurance in Design</a:t>
            </a:r>
          </a:p>
        </p:txBody>
      </p:sp>
      <p:sp>
        <p:nvSpPr>
          <p:cNvPr id="11" name="Footer Placeholder 10"/>
          <p:cNvSpPr>
            <a:spLocks noGrp="1"/>
          </p:cNvSpPr>
          <p:nvPr>
            <p:ph type="ftr" sz="quarter" idx="4294967295"/>
          </p:nvPr>
        </p:nvSpPr>
        <p:spPr>
          <a:xfrm>
            <a:off x="6425286" y="5624513"/>
            <a:ext cx="2457450" cy="656544"/>
          </a:xfrm>
          <a:prstGeom prst="rect">
            <a:avLst/>
          </a:prstGeom>
        </p:spPr>
        <p:txBody>
          <a:bodyPr/>
          <a:lstStyle/>
          <a:p>
            <a:pPr algn="ctr">
              <a:defRPr/>
            </a:pPr>
            <a:r>
              <a:rPr lang="en-GB" dirty="0">
                <a:solidFill>
                  <a:prstClr val="black">
                    <a:tint val="75000"/>
                  </a:prstClr>
                </a:solidFill>
                <a:latin typeface="Calibri" panose="020F0502020204030204"/>
              </a:rPr>
              <a:t>Quality Assurance in Design by A.K Jain</a:t>
            </a:r>
            <a:endParaRPr lang="en-US" dirty="0">
              <a:solidFill>
                <a:prstClr val="black">
                  <a:tint val="75000"/>
                </a:prstClr>
              </a:solidFill>
              <a:latin typeface="Calibri" panose="020F0502020204030204"/>
            </a:endParaRPr>
          </a:p>
        </p:txBody>
      </p:sp>
    </p:spTree>
    <p:custDataLst>
      <p:tags r:id="rId1"/>
    </p:custData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27314" y="3975344"/>
            <a:ext cx="7467600" cy="2585323"/>
          </a:xfrm>
        </p:spPr>
        <p:txBody>
          <a:bodyPr/>
          <a:lstStyle/>
          <a:p>
            <a:pPr marL="0" indent="0" algn="ctr">
              <a:buNone/>
            </a:pPr>
            <a:r>
              <a:rPr lang="en-IN" sz="2800" dirty="0"/>
              <a:t>Have internal resources or access to design capabilities to enable the designing, development and constant up gradation of product and service features. </a:t>
            </a:r>
          </a:p>
        </p:txBody>
      </p:sp>
      <p:sp>
        <p:nvSpPr>
          <p:cNvPr id="2" name="Title 1"/>
          <p:cNvSpPr>
            <a:spLocks noGrp="1"/>
          </p:cNvSpPr>
          <p:nvPr>
            <p:ph type="title" idx="4294967295"/>
          </p:nvPr>
        </p:nvSpPr>
        <p:spPr>
          <a:xfrm>
            <a:off x="87088" y="381198"/>
            <a:ext cx="6996113" cy="307777"/>
          </a:xfrm>
        </p:spPr>
        <p:txBody>
          <a:bodyPr/>
          <a:lstStyle/>
          <a:p>
            <a:r>
              <a:rPr lang="en-US" sz="2000" dirty="0"/>
              <a:t>Design Capability</a:t>
            </a:r>
            <a:endParaRPr lang="en-IN" sz="2000" dirty="0"/>
          </a:p>
        </p:txBody>
      </p:sp>
    </p:spTree>
    <p:custDataLst>
      <p:tags r:id="rId1"/>
    </p:custDataLst>
  </p:cSld>
  <p:clrMapOvr>
    <a:masterClrMapping/>
  </p:clrMapOvr>
  <p:transition spd="slow">
    <p:wipe dir="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D-1  </a:t>
            </a:r>
            <a:r>
              <a:rPr lang="en-IN" sz="2000" dirty="0"/>
              <a:t>Design Capability</a:t>
            </a:r>
          </a:p>
        </p:txBody>
      </p:sp>
      <p:sp>
        <p:nvSpPr>
          <p:cNvPr id="7" name="Rectangle 6"/>
          <p:cNvSpPr/>
          <p:nvPr/>
        </p:nvSpPr>
        <p:spPr>
          <a:xfrm>
            <a:off x="89674" y="1338397"/>
            <a:ext cx="789441" cy="14488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843867"/>
            <a:ext cx="789441" cy="15077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422793"/>
            <a:ext cx="789441" cy="20183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8397"/>
            <a:ext cx="1565765" cy="14488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Organization has no design function, changes are made as and when required</a:t>
            </a:r>
          </a:p>
        </p:txBody>
      </p:sp>
      <p:sp>
        <p:nvSpPr>
          <p:cNvPr id="17" name="Rectangle 16"/>
          <p:cNvSpPr/>
          <p:nvPr/>
        </p:nvSpPr>
        <p:spPr>
          <a:xfrm>
            <a:off x="2609355" y="1338397"/>
            <a:ext cx="1565765" cy="14488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Organization has design and development groups to design product as per customer needs</a:t>
            </a:r>
          </a:p>
        </p:txBody>
      </p:sp>
      <p:sp>
        <p:nvSpPr>
          <p:cNvPr id="18" name="Rectangle 17"/>
          <p:cNvSpPr/>
          <p:nvPr/>
        </p:nvSpPr>
        <p:spPr>
          <a:xfrm>
            <a:off x="4249021" y="1338397"/>
            <a:ext cx="1565765" cy="14488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group in place with design review being a common practice</a:t>
            </a:r>
          </a:p>
        </p:txBody>
      </p:sp>
      <p:sp>
        <p:nvSpPr>
          <p:cNvPr id="19" name="Rectangle 18"/>
          <p:cNvSpPr/>
          <p:nvPr/>
        </p:nvSpPr>
        <p:spPr>
          <a:xfrm>
            <a:off x="5888687" y="1338397"/>
            <a:ext cx="1565765" cy="14488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group in place with proactive design capability. All possible reasons for low capability are investigated</a:t>
            </a:r>
          </a:p>
        </p:txBody>
      </p:sp>
      <p:sp>
        <p:nvSpPr>
          <p:cNvPr id="20" name="Rectangle 19"/>
          <p:cNvSpPr/>
          <p:nvPr/>
        </p:nvSpPr>
        <p:spPr>
          <a:xfrm>
            <a:off x="7528351" y="1338397"/>
            <a:ext cx="1565765" cy="14488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Proactive design planning by design group </a:t>
            </a:r>
            <a:r>
              <a:rPr lang="en-US" sz="1600" b="1" dirty="0">
                <a:solidFill>
                  <a:schemeClr val="bg1"/>
                </a:solidFill>
              </a:rPr>
              <a:t>+ </a:t>
            </a:r>
            <a:r>
              <a:rPr lang="en-US" sz="1050" dirty="0">
                <a:solidFill>
                  <a:schemeClr val="bg1"/>
                </a:solidFill>
              </a:rPr>
              <a:t>Active market research for meeting future needs and Capability is improved by </a:t>
            </a:r>
            <a:r>
              <a:rPr lang="en-US" sz="1050" dirty="0" err="1">
                <a:solidFill>
                  <a:schemeClr val="bg1"/>
                </a:solidFill>
              </a:rPr>
              <a:t>analysing</a:t>
            </a:r>
            <a:r>
              <a:rPr lang="en-US" sz="1050" dirty="0">
                <a:solidFill>
                  <a:schemeClr val="bg1"/>
                </a:solidFill>
              </a:rPr>
              <a:t> low capability areas</a:t>
            </a:r>
          </a:p>
        </p:txBody>
      </p:sp>
      <p:sp>
        <p:nvSpPr>
          <p:cNvPr id="21" name="Rectangle 20"/>
          <p:cNvSpPr/>
          <p:nvPr/>
        </p:nvSpPr>
        <p:spPr>
          <a:xfrm>
            <a:off x="980186" y="2843867"/>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No process exists for making design improvements </a:t>
            </a:r>
          </a:p>
        </p:txBody>
      </p:sp>
      <p:sp>
        <p:nvSpPr>
          <p:cNvPr id="22" name="Rectangle 21"/>
          <p:cNvSpPr/>
          <p:nvPr/>
        </p:nvSpPr>
        <p:spPr>
          <a:xfrm>
            <a:off x="2609355" y="2843867"/>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improvements are based on </a:t>
            </a:r>
            <a:r>
              <a:rPr lang="en-US" sz="1050" dirty="0" err="1">
                <a:solidFill>
                  <a:schemeClr val="bg1"/>
                </a:solidFill>
              </a:rPr>
              <a:t>inhouse</a:t>
            </a:r>
            <a:r>
              <a:rPr lang="en-US" sz="1050" dirty="0">
                <a:solidFill>
                  <a:schemeClr val="bg1"/>
                </a:solidFill>
              </a:rPr>
              <a:t> knowledge with some customer inputs</a:t>
            </a:r>
          </a:p>
        </p:txBody>
      </p:sp>
      <p:sp>
        <p:nvSpPr>
          <p:cNvPr id="23" name="Rectangle 22"/>
          <p:cNvSpPr/>
          <p:nvPr/>
        </p:nvSpPr>
        <p:spPr>
          <a:xfrm>
            <a:off x="4249021" y="2843867"/>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b="1" dirty="0">
                <a:solidFill>
                  <a:schemeClr val="bg1"/>
                </a:solidFill>
              </a:rPr>
              <a:t>+ </a:t>
            </a:r>
            <a:r>
              <a:rPr lang="en-US" sz="1050" dirty="0">
                <a:solidFill>
                  <a:schemeClr val="bg1"/>
                </a:solidFill>
              </a:rPr>
              <a:t>Life Testing (Normal and accelerated) performed on samples for design improvements but results not evaluated </a:t>
            </a:r>
          </a:p>
        </p:txBody>
      </p:sp>
      <p:sp>
        <p:nvSpPr>
          <p:cNvPr id="24" name="Rectangle 23"/>
          <p:cNvSpPr/>
          <p:nvPr/>
        </p:nvSpPr>
        <p:spPr>
          <a:xfrm>
            <a:off x="5888687" y="2843867"/>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for Reliability (DFR) in place incorporating risk analysis and DFMEA conducted </a:t>
            </a:r>
          </a:p>
        </p:txBody>
      </p:sp>
      <p:sp>
        <p:nvSpPr>
          <p:cNvPr id="25" name="Rectangle 24"/>
          <p:cNvSpPr/>
          <p:nvPr/>
        </p:nvSpPr>
        <p:spPr>
          <a:xfrm>
            <a:off x="7528351" y="2843867"/>
            <a:ext cx="1565765" cy="150772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Creative solutions are determined basis the tools like Prioritization matrix . Redesign performed basis DFR , customer feedback and internal failures</a:t>
            </a:r>
          </a:p>
        </p:txBody>
      </p:sp>
      <p:sp>
        <p:nvSpPr>
          <p:cNvPr id="31" name="Rectangle 30"/>
          <p:cNvSpPr/>
          <p:nvPr/>
        </p:nvSpPr>
        <p:spPr>
          <a:xfrm>
            <a:off x="980186" y="4422792"/>
            <a:ext cx="1565765" cy="20183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No monitoring/assessment of design capability</a:t>
            </a:r>
          </a:p>
        </p:txBody>
      </p:sp>
      <p:sp>
        <p:nvSpPr>
          <p:cNvPr id="32" name="Rectangle 31"/>
          <p:cNvSpPr/>
          <p:nvPr/>
        </p:nvSpPr>
        <p:spPr>
          <a:xfrm>
            <a:off x="2609355" y="4422792"/>
            <a:ext cx="1565765" cy="20183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Design capability is assessed on a reactive basis e.g. an index of customer complaints and extent of failures found during manufacturing </a:t>
            </a:r>
          </a:p>
        </p:txBody>
      </p:sp>
      <p:sp>
        <p:nvSpPr>
          <p:cNvPr id="33" name="Rectangle 32"/>
          <p:cNvSpPr/>
          <p:nvPr/>
        </p:nvSpPr>
        <p:spPr>
          <a:xfrm>
            <a:off x="4249021" y="4422792"/>
            <a:ext cx="1565765" cy="20183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capability is proactively assessed e.g. based on variation in product performance and analysis between actual and target performance</a:t>
            </a:r>
          </a:p>
        </p:txBody>
      </p:sp>
      <p:sp>
        <p:nvSpPr>
          <p:cNvPr id="34" name="Rectangle 33"/>
          <p:cNvSpPr/>
          <p:nvPr/>
        </p:nvSpPr>
        <p:spPr>
          <a:xfrm>
            <a:off x="5888687" y="4422792"/>
            <a:ext cx="1565765" cy="20183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Design capability is continuously assessed. Benchmarks are used to compare capability on various design characteristics. There is at least 1 design patent / IPR filed</a:t>
            </a:r>
          </a:p>
        </p:txBody>
      </p:sp>
      <p:sp>
        <p:nvSpPr>
          <p:cNvPr id="35" name="Rectangle 34"/>
          <p:cNvSpPr/>
          <p:nvPr/>
        </p:nvSpPr>
        <p:spPr>
          <a:xfrm>
            <a:off x="7528351" y="4422792"/>
            <a:ext cx="1565765" cy="20183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Product design capability is assessed in sigma level through a comprehensive score card incorporating several elements including parts, processes and performance. There are at least 2design patent / IPR available.</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altLang="en-US" dirty="0"/>
              <a:t>Product Development Lifecycle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953" y="1498656"/>
            <a:ext cx="6435970" cy="4020401"/>
          </a:xfrm>
          <a:prstGeom prst="rect">
            <a:avLst/>
          </a:prstGeom>
        </p:spPr>
      </p:pic>
    </p:spTree>
    <p:custDataLst>
      <p:tags r:id="rId1"/>
    </p:custData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GB" dirty="0"/>
              <a:t>Planning Product Quality</a:t>
            </a:r>
          </a:p>
        </p:txBody>
      </p:sp>
      <p:sp>
        <p:nvSpPr>
          <p:cNvPr id="3" name="Content Placeholder 2"/>
          <p:cNvSpPr>
            <a:spLocks noGrp="1"/>
          </p:cNvSpPr>
          <p:nvPr>
            <p:ph idx="4294967295"/>
          </p:nvPr>
        </p:nvSpPr>
        <p:spPr>
          <a:xfrm>
            <a:off x="446314" y="1458686"/>
            <a:ext cx="8229600" cy="2215991"/>
          </a:xfrm>
        </p:spPr>
        <p:txBody>
          <a:bodyPr/>
          <a:lstStyle/>
          <a:p>
            <a:r>
              <a:rPr lang="en-GB" sz="1800" dirty="0"/>
              <a:t>In order to offer quality components, assemblies &amp; processes have three major functions:</a:t>
            </a:r>
          </a:p>
          <a:p>
            <a:pPr marL="428625" indent="-428625">
              <a:buFont typeface="+mj-lt"/>
              <a:buAutoNum type="romanUcPeriod"/>
            </a:pPr>
            <a:r>
              <a:rPr lang="en-GB" sz="1800" dirty="0"/>
              <a:t> Design</a:t>
            </a:r>
          </a:p>
          <a:p>
            <a:pPr marL="428625" indent="-428625">
              <a:buFont typeface="+mj-lt"/>
              <a:buAutoNum type="romanUcPeriod"/>
            </a:pPr>
            <a:r>
              <a:rPr lang="en-GB" sz="1800" dirty="0"/>
              <a:t> Manufacturing</a:t>
            </a:r>
          </a:p>
          <a:p>
            <a:pPr marL="428625" indent="-428625">
              <a:buFont typeface="+mj-lt"/>
              <a:buAutoNum type="romanUcPeriod"/>
            </a:pPr>
            <a:r>
              <a:rPr lang="en-GB" sz="1800" dirty="0"/>
              <a:t> Quality Assurance</a:t>
            </a:r>
          </a:p>
          <a:p>
            <a:r>
              <a:rPr lang="en-GB" sz="1800" dirty="0"/>
              <a:t>These have to work together in the planning stages of product design, tooling &amp; inspection/test. Superior plan can be developed after examining all alternatives.   </a:t>
            </a:r>
          </a:p>
          <a:p>
            <a:endParaRPr lang="en-GB" sz="1800" dirty="0"/>
          </a:p>
        </p:txBody>
      </p:sp>
    </p:spTree>
    <p:custDataLst>
      <p:tags r:id="rId1"/>
    </p:custData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2979" y="2903733"/>
            <a:ext cx="4210050" cy="984885"/>
          </a:xfrm>
        </p:spPr>
        <p:txBody>
          <a:bodyPr>
            <a:normAutofit fontScale="90000"/>
          </a:bodyPr>
          <a:lstStyle/>
          <a:p>
            <a:pPr algn="ctr"/>
            <a:r>
              <a:rPr lang="en-US" dirty="0"/>
              <a:t>D-2</a:t>
            </a:r>
            <a:br>
              <a:rPr lang="en-US" dirty="0"/>
            </a:br>
            <a:r>
              <a:rPr lang="en-US" dirty="0"/>
              <a:t>Design Process</a:t>
            </a:r>
            <a:endParaRPr lang="en-IN" sz="2400" dirty="0"/>
          </a:p>
        </p:txBody>
      </p:sp>
    </p:spTree>
    <p:custDataLst>
      <p:tags r:id="rId1"/>
    </p:custDataLst>
  </p:cSld>
  <p:clrMapOvr>
    <a:masterClrMapping/>
  </p:clrMapOvr>
  <p:transition spd="slow">
    <p:wipe dir="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51857" y="3975344"/>
            <a:ext cx="6607629" cy="2154436"/>
          </a:xfrm>
        </p:spPr>
        <p:txBody>
          <a:bodyPr/>
          <a:lstStyle/>
          <a:p>
            <a:pPr marL="0" indent="0" algn="ctr">
              <a:buNone/>
            </a:pPr>
            <a:r>
              <a:rPr lang="en-IN" sz="2800" dirty="0"/>
              <a:t>Have a systematic approach for design, review and validation to ensure product design meets customer needs and expectations.</a:t>
            </a:r>
          </a:p>
        </p:txBody>
      </p:sp>
      <p:sp>
        <p:nvSpPr>
          <p:cNvPr id="2" name="Title 1"/>
          <p:cNvSpPr>
            <a:spLocks noGrp="1"/>
          </p:cNvSpPr>
          <p:nvPr>
            <p:ph type="title" idx="4294967295"/>
          </p:nvPr>
        </p:nvSpPr>
        <p:spPr>
          <a:xfrm>
            <a:off x="0" y="381000"/>
            <a:ext cx="6996113" cy="307975"/>
          </a:xfrm>
        </p:spPr>
        <p:txBody>
          <a:bodyPr/>
          <a:lstStyle/>
          <a:p>
            <a:pPr lvl="0" eaLnBrk="1" fontAlgn="auto" hangingPunct="1">
              <a:spcBef>
                <a:spcPts val="0"/>
              </a:spcBef>
              <a:spcAft>
                <a:spcPts val="0"/>
              </a:spcAft>
            </a:pPr>
            <a:r>
              <a:rPr lang="en-IN" sz="2000" kern="1200" dirty="0">
                <a:solidFill>
                  <a:srgbClr val="000000"/>
                </a:solidFill>
                <a:ea typeface="Times New Roman" panose="02020603050405020304"/>
                <a:cs typeface="Times New Roman" panose="02020603050405020304"/>
              </a:rPr>
              <a:t>Design process &amp; methodologies</a:t>
            </a:r>
            <a:endParaRPr lang="en-IN" sz="2000" kern="1200" dirty="0">
              <a:solidFill>
                <a:srgbClr val="000000"/>
              </a:solidFill>
              <a:latin typeface="Cambria" panose="02040503050406030204"/>
              <a:ea typeface="MS Mincho" panose="02020609040205080304" charset="-128"/>
              <a:cs typeface="Times New Roman" panose="02020603050405020304"/>
            </a:endParaRPr>
          </a:p>
        </p:txBody>
      </p:sp>
    </p:spTree>
    <p:custDataLst>
      <p:tags r:id="rId1"/>
    </p:custDataLst>
  </p:cSld>
  <p:clrMapOvr>
    <a:masterClrMapping/>
  </p:clrMapOvr>
  <p:transition spd="slow">
    <p:wipe dir="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D-2  </a:t>
            </a:r>
            <a:r>
              <a:rPr lang="en-IN" sz="2000" dirty="0"/>
              <a:t>Design process and methodologies</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process of design planning</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'Design planning to ensure customer requirements are met</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t>
            </a:r>
            <a:r>
              <a:rPr lang="en-US" sz="1600" b="1" dirty="0">
                <a:solidFill>
                  <a:schemeClr val="bg1"/>
                </a:solidFill>
              </a:rPr>
              <a:t>+ </a:t>
            </a:r>
            <a:r>
              <a:rPr lang="en-US" sz="1050" dirty="0">
                <a:solidFill>
                  <a:schemeClr val="bg1"/>
                </a:solidFill>
              </a:rPr>
              <a:t>Design planning to ensure that the customer specifications and regulatory requirements are met</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t>
            </a:r>
            <a:r>
              <a:rPr lang="en-US" sz="1600" b="1" dirty="0">
                <a:solidFill>
                  <a:schemeClr val="bg1"/>
                </a:solidFill>
              </a:rPr>
              <a:t>+ </a:t>
            </a:r>
            <a:r>
              <a:rPr lang="en-US" sz="1050" dirty="0">
                <a:solidFill>
                  <a:schemeClr val="bg1"/>
                </a:solidFill>
              </a:rPr>
              <a:t>Design planning to ensure that the manufacturing capability is met along with customer specifications and regulatory requirements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t>
            </a:r>
            <a:r>
              <a:rPr lang="en-US" sz="1600" b="1" dirty="0">
                <a:solidFill>
                  <a:schemeClr val="bg1"/>
                </a:solidFill>
              </a:rPr>
              <a:t>+ </a:t>
            </a:r>
            <a:r>
              <a:rPr lang="en-US" sz="1050" dirty="0">
                <a:solidFill>
                  <a:schemeClr val="bg1"/>
                </a:solidFill>
              </a:rPr>
              <a:t>Simulation tools like FEA, CAD, CAE used to create design </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design validation studies done</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studies done but no prototyping done</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done at SME through prototyping</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done through field trials e.g. OEM testing</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Design validation done through simulation at SME R&amp;D</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'All the designs are received from customers only, Change control process is not followed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Reactive approach in place for review and error rectification in designs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Customer complaints with respect to designs are maintained with reasons for failures investigated &amp; suitable actions taken for prevention</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'Designs are reviewed and approved by cross function team and customer on periodic basis</a:t>
            </a:r>
          </a:p>
          <a:p>
            <a:pPr algn="ctr"/>
            <a:r>
              <a:rPr lang="en-US" sz="1050" dirty="0">
                <a:solidFill>
                  <a:schemeClr val="bg1"/>
                </a:solidFill>
              </a:rPr>
              <a:t>ECN/ECR(Engineering change note/record) process is in place</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Designs are optimized for robustness using QE techniques as suggested in ISO 16336 on RPD (Robust Parameter Design) and Takes IPR for designs.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of 5 days</a:t>
            </a:r>
          </a:p>
        </p:txBody>
      </p:sp>
      <p:sp>
        <p:nvSpPr>
          <p:cNvPr id="4" name="Line 3"/>
          <p:cNvSpPr>
            <a:spLocks noChangeShapeType="1"/>
          </p:cNvSpPr>
          <p:nvPr/>
        </p:nvSpPr>
        <p:spPr bwMode="auto">
          <a:xfrm flipH="1">
            <a:off x="6551613" y="700088"/>
            <a:ext cx="31750" cy="5580062"/>
          </a:xfrm>
          <a:prstGeom prst="line">
            <a:avLst/>
          </a:prstGeom>
          <a:noFill/>
          <a:ln w="12700">
            <a:solidFill>
              <a:schemeClr val="bg2"/>
            </a:solidFill>
            <a:prstDash val="sysDot"/>
            <a:round/>
            <a:headEnd type="none" w="sm" len="sm"/>
            <a:tailEnd type="none" w="sm" len="sm"/>
          </a:ln>
          <a:extLst>
            <a:ext uri="{909E8E84-426E-40dd-AFC4-6F175D3DCCD1}">
              <a14:hiddenFill xmlns="" xmlns:a14="http://schemas.microsoft.com/office/drawing/2010/main">
                <a:noFill/>
              </a14:hiddenFill>
            </a:ext>
          </a:extLst>
        </p:spPr>
        <p:txBody>
          <a:bodyPr/>
          <a:lstStyle/>
          <a:p>
            <a:endParaRPr lang="en-US"/>
          </a:p>
        </p:txBody>
      </p:sp>
      <p:sp>
        <p:nvSpPr>
          <p:cNvPr id="5" name="Rectangle 4"/>
          <p:cNvSpPr>
            <a:spLocks noChangeArrowheads="1"/>
          </p:cNvSpPr>
          <p:nvPr/>
        </p:nvSpPr>
        <p:spPr bwMode="auto">
          <a:xfrm>
            <a:off x="6362700" y="1342348"/>
            <a:ext cx="209550" cy="255587"/>
          </a:xfrm>
          <a:prstGeom prst="rect">
            <a:avLst/>
          </a:prstGeom>
          <a:solidFill>
            <a:srgbClr val="FF9900"/>
          </a:solidFill>
          <a:ln w="28575">
            <a:solidFill>
              <a:srgbClr val="FF6600"/>
            </a:solidFill>
            <a:miter lim="800000"/>
          </a:ln>
        </p:spPr>
        <p:txBody>
          <a:bodyPr wrap="none" lIns="92075" tIns="46038" rIns="92075" bIns="46038" anchor="ctr"/>
          <a:lstStyle/>
          <a:p>
            <a:pPr algn="ctr"/>
            <a:r>
              <a:rPr lang="en-US" sz="1500" b="1">
                <a:solidFill>
                  <a:schemeClr val="bg1"/>
                </a:solidFill>
                <a:latin typeface="Arial Narrow" panose="020B0606020202030204" charset="0"/>
              </a:rPr>
              <a:t>1</a:t>
            </a:r>
          </a:p>
        </p:txBody>
      </p:sp>
      <p:sp>
        <p:nvSpPr>
          <p:cNvPr id="6" name="Rectangle 5"/>
          <p:cNvSpPr>
            <a:spLocks noChangeArrowheads="1"/>
          </p:cNvSpPr>
          <p:nvPr/>
        </p:nvSpPr>
        <p:spPr bwMode="auto">
          <a:xfrm>
            <a:off x="6596063" y="2168075"/>
            <a:ext cx="209550" cy="255588"/>
          </a:xfrm>
          <a:prstGeom prst="rect">
            <a:avLst/>
          </a:prstGeom>
          <a:solidFill>
            <a:srgbClr val="FF9900"/>
          </a:solidFill>
          <a:ln w="28575">
            <a:solidFill>
              <a:srgbClr val="FF6600"/>
            </a:solidFill>
            <a:miter lim="800000"/>
          </a:ln>
        </p:spPr>
        <p:txBody>
          <a:bodyPr wrap="none" lIns="92075" tIns="46038" rIns="92075" bIns="46038" anchor="ctr"/>
          <a:lstStyle/>
          <a:p>
            <a:pPr algn="ctr"/>
            <a:r>
              <a:rPr lang="en-US" sz="1500" b="1">
                <a:solidFill>
                  <a:schemeClr val="bg1"/>
                </a:solidFill>
                <a:latin typeface="Arial Narrow" panose="020B0606020202030204" charset="0"/>
              </a:rPr>
              <a:t>2</a:t>
            </a:r>
          </a:p>
        </p:txBody>
      </p:sp>
      <p:sp>
        <p:nvSpPr>
          <p:cNvPr id="7" name="Rectangle 6"/>
          <p:cNvSpPr>
            <a:spLocks noChangeArrowheads="1"/>
          </p:cNvSpPr>
          <p:nvPr/>
        </p:nvSpPr>
        <p:spPr bwMode="auto">
          <a:xfrm>
            <a:off x="6362700" y="3067735"/>
            <a:ext cx="209550" cy="255587"/>
          </a:xfrm>
          <a:prstGeom prst="rect">
            <a:avLst/>
          </a:prstGeom>
          <a:solidFill>
            <a:srgbClr val="FF9900"/>
          </a:solidFill>
          <a:ln w="28575">
            <a:solidFill>
              <a:srgbClr val="FF6600"/>
            </a:solidFill>
            <a:miter lim="800000"/>
          </a:ln>
        </p:spPr>
        <p:txBody>
          <a:bodyPr wrap="none" lIns="92075" tIns="46038" rIns="92075" bIns="46038" anchor="ctr"/>
          <a:lstStyle/>
          <a:p>
            <a:pPr algn="ctr"/>
            <a:r>
              <a:rPr lang="en-US" sz="1500" b="1">
                <a:solidFill>
                  <a:schemeClr val="bg1"/>
                </a:solidFill>
                <a:latin typeface="Arial Narrow" panose="020B0606020202030204" charset="0"/>
              </a:rPr>
              <a:t>3</a:t>
            </a:r>
          </a:p>
        </p:txBody>
      </p:sp>
      <p:sp>
        <p:nvSpPr>
          <p:cNvPr id="8" name="Text Box 7">
            <a:hlinkClick r:id="rId3" action="ppaction://hlinksldjump"/>
          </p:cNvPr>
          <p:cNvSpPr txBox="1">
            <a:spLocks noChangeArrowheads="1"/>
          </p:cNvSpPr>
          <p:nvPr/>
        </p:nvSpPr>
        <p:spPr bwMode="auto">
          <a:xfrm>
            <a:off x="4098925" y="1335998"/>
            <a:ext cx="2174875"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Lst>
        </p:spPr>
        <p:txBody>
          <a:bodyPr lIns="0" tIns="0" rIns="0" bIns="0">
            <a:spAutoFit/>
          </a:bodyPr>
          <a:lstStyle>
            <a:lvl1pPr>
              <a:defRPr sz="2400">
                <a:solidFill>
                  <a:schemeClr val="tx1"/>
                </a:solidFill>
                <a:latin typeface="Times" charset="0"/>
                <a:ea typeface="MS PGothic" panose="020B0600070205080204" pitchFamily="34" charset="-128"/>
                <a:cs typeface="MS PGothic" panose="020B0600070205080204" pitchFamily="34" charset="-128"/>
              </a:defRPr>
            </a:lvl1pPr>
            <a:lvl2pPr marL="37931725" indent="-37474525">
              <a:defRPr sz="2400">
                <a:solidFill>
                  <a:schemeClr val="tx1"/>
                </a:solidFill>
                <a:latin typeface="Times" charset="0"/>
                <a:ea typeface="MS PGothic" panose="020B0600070205080204" pitchFamily="34" charset="-128"/>
              </a:defRPr>
            </a:lvl2pPr>
            <a:lvl3pPr>
              <a:defRPr sz="2400">
                <a:solidFill>
                  <a:schemeClr val="tx1"/>
                </a:solidFill>
                <a:latin typeface="Times" charset="0"/>
                <a:ea typeface="MS PGothic" panose="020B0600070205080204" pitchFamily="34" charset="-128"/>
              </a:defRPr>
            </a:lvl3pPr>
            <a:lvl4pPr>
              <a:defRPr sz="2400">
                <a:solidFill>
                  <a:schemeClr val="tx1"/>
                </a:solidFill>
                <a:latin typeface="Times" charset="0"/>
                <a:ea typeface="MS PGothic" panose="020B0600070205080204" pitchFamily="34" charset="-128"/>
              </a:defRPr>
            </a:lvl4pPr>
            <a:lvl5pPr>
              <a:defRPr sz="2400">
                <a:solidFill>
                  <a:schemeClr val="tx1"/>
                </a:solidFill>
                <a:latin typeface="Times"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charset="0"/>
                <a:ea typeface="MS PGothic" panose="020B0600070205080204" pitchFamily="34" charset="-128"/>
              </a:defRPr>
            </a:lvl9pPr>
          </a:lstStyle>
          <a:p>
            <a:pPr eaLnBrk="1" hangingPunct="1">
              <a:spcBef>
                <a:spcPct val="20000"/>
              </a:spcBef>
              <a:buClr>
                <a:srgbClr val="263E7A"/>
              </a:buClr>
            </a:pPr>
            <a:r>
              <a:rPr lang="en-US" sz="1600" b="1" dirty="0">
                <a:latin typeface="Arial" panose="020B0604020202020204" pitchFamily="34" charset="0"/>
              </a:rPr>
              <a:t>Introduction of ZED Maturity Assessment Model</a:t>
            </a:r>
          </a:p>
        </p:txBody>
      </p:sp>
      <p:sp>
        <p:nvSpPr>
          <p:cNvPr id="9" name="Text Box 9">
            <a:hlinkClick r:id="rId3" action="ppaction://hlinksldjump"/>
          </p:cNvPr>
          <p:cNvSpPr txBox="1">
            <a:spLocks noChangeArrowheads="1"/>
          </p:cNvSpPr>
          <p:nvPr/>
        </p:nvSpPr>
        <p:spPr bwMode="auto">
          <a:xfrm>
            <a:off x="4394748" y="2833917"/>
            <a:ext cx="24003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charset="0"/>
                <a:ea typeface="MS PGothic" panose="020B0600070205080204" pitchFamily="34" charset="-128"/>
                <a:cs typeface="MS PGothic" panose="020B0600070205080204" pitchFamily="34" charset="-128"/>
              </a:defRPr>
            </a:lvl1pPr>
            <a:lvl2pPr marL="37931725" indent="-37474525">
              <a:defRPr sz="2400">
                <a:solidFill>
                  <a:schemeClr val="tx1"/>
                </a:solidFill>
                <a:latin typeface="Times" charset="0"/>
                <a:ea typeface="MS PGothic" panose="020B0600070205080204" pitchFamily="34" charset="-128"/>
              </a:defRPr>
            </a:lvl2pPr>
            <a:lvl3pPr>
              <a:defRPr sz="2400">
                <a:solidFill>
                  <a:schemeClr val="tx1"/>
                </a:solidFill>
                <a:latin typeface="Times" charset="0"/>
                <a:ea typeface="MS PGothic" panose="020B0600070205080204" pitchFamily="34" charset="-128"/>
              </a:defRPr>
            </a:lvl3pPr>
            <a:lvl4pPr>
              <a:defRPr sz="2400">
                <a:solidFill>
                  <a:schemeClr val="tx1"/>
                </a:solidFill>
                <a:latin typeface="Times" charset="0"/>
                <a:ea typeface="MS PGothic" panose="020B0600070205080204" pitchFamily="34" charset="-128"/>
              </a:defRPr>
            </a:lvl4pPr>
            <a:lvl5pPr>
              <a:defRPr sz="2400">
                <a:solidFill>
                  <a:schemeClr val="tx1"/>
                </a:solidFill>
                <a:latin typeface="Times"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charset="0"/>
                <a:ea typeface="MS PGothic" panose="020B0600070205080204" pitchFamily="34" charset="-128"/>
              </a:defRPr>
            </a:lvl9pPr>
          </a:lstStyle>
          <a:p>
            <a:r>
              <a:rPr lang="en-US" sz="1600" b="1" dirty="0">
                <a:latin typeface="Arial" panose="020B0604020202020204" pitchFamily="34" charset="0"/>
              </a:rPr>
              <a:t>ZED Parameters</a:t>
            </a:r>
          </a:p>
        </p:txBody>
      </p:sp>
      <p:sp>
        <p:nvSpPr>
          <p:cNvPr id="10" name="Rectangle 10"/>
          <p:cNvSpPr>
            <a:spLocks noChangeArrowheads="1"/>
          </p:cNvSpPr>
          <p:nvPr/>
        </p:nvSpPr>
        <p:spPr bwMode="auto">
          <a:xfrm>
            <a:off x="6591300" y="4049265"/>
            <a:ext cx="209550" cy="255587"/>
          </a:xfrm>
          <a:prstGeom prst="rect">
            <a:avLst/>
          </a:prstGeom>
          <a:solidFill>
            <a:srgbClr val="FF9900"/>
          </a:solidFill>
          <a:ln w="28575">
            <a:solidFill>
              <a:srgbClr val="FF6600"/>
            </a:solidFill>
            <a:miter lim="800000"/>
          </a:ln>
        </p:spPr>
        <p:txBody>
          <a:bodyPr wrap="none" lIns="92075" tIns="46038" rIns="92075" bIns="46038" anchor="ctr"/>
          <a:lstStyle/>
          <a:p>
            <a:pPr algn="ctr"/>
            <a:r>
              <a:rPr lang="en-US" sz="1500" b="1" dirty="0">
                <a:solidFill>
                  <a:schemeClr val="bg1"/>
                </a:solidFill>
                <a:latin typeface="Arial Narrow" panose="020B0606020202030204" charset="0"/>
              </a:rPr>
              <a:t>4</a:t>
            </a:r>
          </a:p>
        </p:txBody>
      </p:sp>
      <p:sp>
        <p:nvSpPr>
          <p:cNvPr id="11" name="Rectangle 11"/>
          <p:cNvSpPr>
            <a:spLocks noChangeArrowheads="1"/>
          </p:cNvSpPr>
          <p:nvPr/>
        </p:nvSpPr>
        <p:spPr bwMode="auto">
          <a:xfrm>
            <a:off x="6833735" y="3821570"/>
            <a:ext cx="2127250" cy="717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nchor="ctr"/>
          <a:lstStyle/>
          <a:p>
            <a:pPr algn="l"/>
            <a:r>
              <a:rPr lang="en-US" b="1" dirty="0"/>
              <a:t>Assessor Skills</a:t>
            </a:r>
            <a:endParaRPr lang="en-US" sz="1600" b="1" dirty="0">
              <a:latin typeface="Arial" panose="020B0604020202020204" pitchFamily="34" charset="0"/>
            </a:endParaRPr>
          </a:p>
        </p:txBody>
      </p:sp>
      <p:sp>
        <p:nvSpPr>
          <p:cNvPr id="12" name="Rectangle 12"/>
          <p:cNvSpPr>
            <a:spLocks noChangeArrowheads="1"/>
          </p:cNvSpPr>
          <p:nvPr/>
        </p:nvSpPr>
        <p:spPr bwMode="auto">
          <a:xfrm>
            <a:off x="6372225" y="4958223"/>
            <a:ext cx="209550" cy="255587"/>
          </a:xfrm>
          <a:prstGeom prst="rect">
            <a:avLst/>
          </a:prstGeom>
          <a:solidFill>
            <a:srgbClr val="FF9900"/>
          </a:solidFill>
          <a:ln w="28575">
            <a:solidFill>
              <a:srgbClr val="FF6600"/>
            </a:solidFill>
            <a:miter lim="800000"/>
          </a:ln>
        </p:spPr>
        <p:txBody>
          <a:bodyPr wrap="none" lIns="92075" tIns="46038" rIns="92075" bIns="46038" anchor="ctr"/>
          <a:lstStyle/>
          <a:p>
            <a:pPr algn="ctr"/>
            <a:r>
              <a:rPr lang="en-US" sz="1500" b="1" dirty="0">
                <a:solidFill>
                  <a:schemeClr val="bg1"/>
                </a:solidFill>
                <a:latin typeface="Arial Narrow" panose="020B0606020202030204" charset="0"/>
              </a:rPr>
              <a:t>5</a:t>
            </a:r>
          </a:p>
        </p:txBody>
      </p:sp>
      <p:sp>
        <p:nvSpPr>
          <p:cNvPr id="13" name="Text Box 13">
            <a:hlinkClick r:id="rId3" action="ppaction://hlinksldjump"/>
          </p:cNvPr>
          <p:cNvSpPr txBox="1">
            <a:spLocks noChangeArrowheads="1"/>
          </p:cNvSpPr>
          <p:nvPr/>
        </p:nvSpPr>
        <p:spPr bwMode="auto">
          <a:xfrm>
            <a:off x="4236359" y="4920123"/>
            <a:ext cx="24003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charset="0"/>
                <a:ea typeface="MS PGothic" panose="020B0600070205080204" pitchFamily="34" charset="-128"/>
                <a:cs typeface="MS PGothic" panose="020B0600070205080204" pitchFamily="34" charset="-128"/>
              </a:defRPr>
            </a:lvl1pPr>
            <a:lvl2pPr marL="37931725" indent="-37474525">
              <a:defRPr sz="2400">
                <a:solidFill>
                  <a:schemeClr val="tx1"/>
                </a:solidFill>
                <a:latin typeface="Times" charset="0"/>
                <a:ea typeface="MS PGothic" panose="020B0600070205080204" pitchFamily="34" charset="-128"/>
              </a:defRPr>
            </a:lvl2pPr>
            <a:lvl3pPr>
              <a:defRPr sz="2400">
                <a:solidFill>
                  <a:schemeClr val="tx1"/>
                </a:solidFill>
                <a:latin typeface="Times" charset="0"/>
                <a:ea typeface="MS PGothic" panose="020B0600070205080204" pitchFamily="34" charset="-128"/>
              </a:defRPr>
            </a:lvl3pPr>
            <a:lvl4pPr>
              <a:defRPr sz="2400">
                <a:solidFill>
                  <a:schemeClr val="tx1"/>
                </a:solidFill>
                <a:latin typeface="Times" charset="0"/>
                <a:ea typeface="MS PGothic" panose="020B0600070205080204" pitchFamily="34" charset="-128"/>
              </a:defRPr>
            </a:lvl4pPr>
            <a:lvl5pPr>
              <a:defRPr sz="2400">
                <a:solidFill>
                  <a:schemeClr val="tx1"/>
                </a:solidFill>
                <a:latin typeface="Times"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Times"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Times"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Times"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Times" charset="0"/>
                <a:ea typeface="MS PGothic" panose="020B0600070205080204" pitchFamily="34" charset="-128"/>
              </a:defRPr>
            </a:lvl9pPr>
          </a:lstStyle>
          <a:p>
            <a:r>
              <a:rPr lang="en-US" sz="1600" b="1" dirty="0">
                <a:latin typeface="Arial" panose="020B0604020202020204" pitchFamily="34" charset="0"/>
              </a:rPr>
              <a:t>Presentations, Evaluation and Valedictory </a:t>
            </a:r>
          </a:p>
        </p:txBody>
      </p:sp>
      <p:sp>
        <p:nvSpPr>
          <p:cNvPr id="18" name="Rectangle 11"/>
          <p:cNvSpPr>
            <a:spLocks noChangeArrowheads="1"/>
          </p:cNvSpPr>
          <p:nvPr/>
        </p:nvSpPr>
        <p:spPr bwMode="auto">
          <a:xfrm>
            <a:off x="6949849" y="2122720"/>
            <a:ext cx="2127250" cy="5805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nchor="ctr"/>
          <a:lstStyle/>
          <a:p>
            <a:pPr algn="l"/>
            <a:r>
              <a:rPr lang="en-US" b="1" dirty="0"/>
              <a:t>ZED Enablers</a:t>
            </a:r>
          </a:p>
          <a:p>
            <a:pPr algn="l"/>
            <a:r>
              <a:rPr lang="en-US" b="1" dirty="0"/>
              <a:t>ZED Outcome Parameters</a:t>
            </a:r>
          </a:p>
          <a:p>
            <a:pPr algn="l"/>
            <a:endParaRPr lang="en-US" sz="1600" b="1" dirty="0">
              <a:latin typeface="Arial" panose="020B0604020202020204" pitchFamily="34" charset="0"/>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7539" name="think-cell Slide" r:id="rId6" imgW="12700" imgH="12700" progId="TCLayout.ActiveDocument.1">
                  <p:embed/>
                </p:oleObj>
              </mc:Choice>
              <mc:Fallback>
                <p:oleObj name="think-cell Slide" r:id="rId6" imgW="12700" imgH="12700" progId="TCLayout.ActiveDocument.1">
                  <p:embed/>
                  <p:pic>
                    <p:nvPicPr>
                      <p:cNvPr id="0" name="Picture 48704"/>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72517" y="72815"/>
            <a:ext cx="6996687" cy="615553"/>
          </a:xfrm>
        </p:spPr>
        <p:txBody>
          <a:bodyPr/>
          <a:lstStyle/>
          <a:p>
            <a:r>
              <a:rPr lang="en-US" sz="2000" dirty="0"/>
              <a:t>Financial Support to </a:t>
            </a:r>
            <a:r>
              <a:rPr lang="en-US" sz="2000" dirty="0" err="1"/>
              <a:t>MSMEs</a:t>
            </a:r>
            <a:r>
              <a:rPr lang="en-US" sz="2000" dirty="0"/>
              <a:t> by Government</a:t>
            </a:r>
            <a:br>
              <a:rPr lang="en-US" sz="2000" dirty="0"/>
            </a:br>
            <a:r>
              <a:rPr lang="en-US" sz="2000" b="0" dirty="0"/>
              <a:t>Micro: 80%, Small: 60%, Medium: 50%</a:t>
            </a:r>
            <a:endParaRPr lang="en-GB" sz="2000" b="0" dirty="0"/>
          </a:p>
        </p:txBody>
      </p:sp>
      <p:sp>
        <p:nvSpPr>
          <p:cNvPr id="3" name="Oval 2"/>
          <p:cNvSpPr/>
          <p:nvPr/>
        </p:nvSpPr>
        <p:spPr>
          <a:xfrm>
            <a:off x="98155" y="1511474"/>
            <a:ext cx="1387728" cy="1360899"/>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b="1" dirty="0">
                <a:solidFill>
                  <a:srgbClr val="FFFFFF"/>
                </a:solidFill>
              </a:rPr>
              <a:t>Registration,</a:t>
            </a:r>
          </a:p>
          <a:p>
            <a:pPr algn="ctr"/>
            <a:r>
              <a:rPr lang="en-US" sz="1200" b="1" dirty="0">
                <a:solidFill>
                  <a:srgbClr val="FFFFFF"/>
                </a:solidFill>
              </a:rPr>
              <a:t>Desktop </a:t>
            </a:r>
          </a:p>
          <a:p>
            <a:pPr algn="ctr"/>
            <a:r>
              <a:rPr lang="en-US" sz="1200" b="1" dirty="0">
                <a:solidFill>
                  <a:srgbClr val="FFFFFF"/>
                </a:solidFill>
              </a:rPr>
              <a:t>Assessment </a:t>
            </a:r>
          </a:p>
          <a:p>
            <a:pPr algn="ctr"/>
            <a:r>
              <a:rPr lang="en-US" sz="1200" b="1" dirty="0">
                <a:solidFill>
                  <a:srgbClr val="FFFFFF"/>
                </a:solidFill>
              </a:rPr>
              <a:t>&amp; </a:t>
            </a:r>
          </a:p>
          <a:p>
            <a:pPr algn="ctr"/>
            <a:r>
              <a:rPr lang="en-US" sz="1200" b="1" dirty="0">
                <a:solidFill>
                  <a:srgbClr val="FFFFFF"/>
                </a:solidFill>
              </a:rPr>
              <a:t>Site-</a:t>
            </a:r>
          </a:p>
          <a:p>
            <a:pPr algn="ctr"/>
            <a:r>
              <a:rPr lang="en-US" sz="1200" b="1" dirty="0">
                <a:solidFill>
                  <a:srgbClr val="FFFFFF"/>
                </a:solidFill>
              </a:rPr>
              <a:t>Assessment</a:t>
            </a:r>
          </a:p>
        </p:txBody>
      </p:sp>
      <p:sp>
        <p:nvSpPr>
          <p:cNvPr id="10" name="Isosceles Triangle 9"/>
          <p:cNvSpPr/>
          <p:nvPr/>
        </p:nvSpPr>
        <p:spPr>
          <a:xfrm rot="10800000">
            <a:off x="2401085" y="1752941"/>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1" name="Isosceles Triangle 10"/>
          <p:cNvSpPr/>
          <p:nvPr/>
        </p:nvSpPr>
        <p:spPr>
          <a:xfrm rot="10800000">
            <a:off x="2401085" y="2482676"/>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grpSp>
        <p:nvGrpSpPr>
          <p:cNvPr id="78" name="Group 77"/>
          <p:cNvGrpSpPr/>
          <p:nvPr/>
        </p:nvGrpSpPr>
        <p:grpSpPr>
          <a:xfrm>
            <a:off x="4176073" y="774612"/>
            <a:ext cx="4453253" cy="295209"/>
            <a:chOff x="14252932" y="1259891"/>
            <a:chExt cx="5397500" cy="295209"/>
          </a:xfrm>
        </p:grpSpPr>
        <p:sp>
          <p:nvSpPr>
            <p:cNvPr id="16" name="!RnmA-00537"/>
            <p:cNvSpPr>
              <a:spLocks noChangeArrowheads="1"/>
            </p:cNvSpPr>
            <p:nvPr/>
          </p:nvSpPr>
          <p:spPr bwMode="auto">
            <a:xfrm>
              <a:off x="14252932" y="1259891"/>
              <a:ext cx="5397500" cy="295209"/>
            </a:xfrm>
            <a:prstGeom prst="leftRightArrow">
              <a:avLst>
                <a:gd name="adj1" fmla="val 100000"/>
                <a:gd name="adj2" fmla="val 0"/>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Cost to </a:t>
              </a:r>
              <a:r>
                <a:rPr lang="en-US" b="1" dirty="0" err="1">
                  <a:solidFill>
                    <a:srgbClr val="000000"/>
                  </a:solidFill>
                </a:rPr>
                <a:t>MSMEs</a:t>
              </a:r>
              <a:r>
                <a:rPr lang="en-US" b="1" dirty="0">
                  <a:solidFill>
                    <a:srgbClr val="000000"/>
                  </a:solidFill>
                </a:rPr>
                <a:t> according to its Type</a:t>
              </a:r>
            </a:p>
          </p:txBody>
        </p:sp>
        <p:cxnSp>
          <p:nvCxnSpPr>
            <p:cNvPr id="77" name="Straight Arrow Connector 76"/>
            <p:cNvCxnSpPr>
              <a:stCxn id="16" idx="4"/>
              <a:endCxn id="16" idx="6"/>
            </p:cNvCxnSpPr>
            <p:nvPr/>
          </p:nvCxnSpPr>
          <p:spPr>
            <a:xfrm>
              <a:off x="14252932" y="1555100"/>
              <a:ext cx="53975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1516172" y="2594555"/>
            <a:ext cx="7508556" cy="591575"/>
            <a:chOff x="1516174" y="2606620"/>
            <a:chExt cx="7508556" cy="591575"/>
          </a:xfrm>
        </p:grpSpPr>
        <p:sp>
          <p:nvSpPr>
            <p:cNvPr id="20" name="Rectangle 12"/>
            <p:cNvSpPr txBox="1"/>
            <p:nvPr/>
          </p:nvSpPr>
          <p:spPr>
            <a:xfrm>
              <a:off x="4161839" y="2606620"/>
              <a:ext cx="4862891"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err="1">
                  <a:solidFill>
                    <a:srgbClr val="000000"/>
                  </a:solidFill>
                </a:rPr>
                <a:t>Rs</a:t>
              </a:r>
              <a:r>
                <a:rPr lang="en-US" b="1" dirty="0">
                  <a:solidFill>
                    <a:srgbClr val="000000"/>
                  </a:solidFill>
                </a:rPr>
                <a:t>. 16000/-	</a:t>
              </a:r>
              <a:r>
                <a:rPr lang="en-US" b="1" dirty="0" err="1">
                  <a:solidFill>
                    <a:srgbClr val="000000"/>
                  </a:solidFill>
                </a:rPr>
                <a:t>Rs</a:t>
              </a:r>
              <a:r>
                <a:rPr lang="en-US" b="1" dirty="0">
                  <a:solidFill>
                    <a:srgbClr val="000000"/>
                  </a:solidFill>
                </a:rPr>
                <a:t>. 32000/-	</a:t>
              </a:r>
              <a:r>
                <a:rPr lang="en-US" b="1" dirty="0" err="1">
                  <a:solidFill>
                    <a:srgbClr val="000000"/>
                  </a:solidFill>
                </a:rPr>
                <a:t>Rs</a:t>
              </a:r>
              <a:r>
                <a:rPr lang="en-US" b="1" dirty="0">
                  <a:solidFill>
                    <a:srgbClr val="000000"/>
                  </a:solidFill>
                </a:rPr>
                <a:t>. 40000/-</a:t>
              </a:r>
              <a:r>
                <a:rPr lang="en-US" dirty="0">
                  <a:solidFill>
                    <a:srgbClr val="000000"/>
                  </a:solidFill>
                </a:rPr>
                <a:t> </a:t>
              </a:r>
            </a:p>
          </p:txBody>
        </p:sp>
        <p:sp>
          <p:nvSpPr>
            <p:cNvPr id="66" name="Rectangle 65"/>
            <p:cNvSpPr/>
            <p:nvPr/>
          </p:nvSpPr>
          <p:spPr>
            <a:xfrm>
              <a:off x="1516174" y="266343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p:nvPr/>
          </p:nvSpPr>
          <p:spPr>
            <a:xfrm>
              <a:off x="1755368" y="2606620"/>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endParaRPr lang="en-US"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516174" y="4500865"/>
            <a:ext cx="2545192" cy="591575"/>
            <a:chOff x="1516174" y="5087369"/>
            <a:chExt cx="2545192" cy="591575"/>
          </a:xfrm>
        </p:grpSpPr>
        <p:sp>
          <p:nvSpPr>
            <p:cNvPr id="69" name="Rectangle 68"/>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5</a:t>
              </a:r>
              <a:endParaRPr lang="en-GB" sz="1600" b="1" dirty="0" err="1">
                <a:solidFill>
                  <a:srgbClr val="FFFFFF"/>
                </a:solidFill>
              </a:endParaRPr>
            </a:p>
          </p:txBody>
        </p:sp>
        <p:sp>
          <p:nvSpPr>
            <p:cNvPr id="37" name="Rectangle 36"/>
            <p:cNvSpPr/>
            <p:nvPr/>
          </p:nvSpPr>
          <p:spPr>
            <a:xfrm>
              <a:off x="1755368" y="508736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 (optional)</a:t>
              </a:r>
            </a:p>
            <a:p>
              <a:pPr defTabSz="894715">
                <a:lnSpc>
                  <a:spcPct val="80000"/>
                </a:lnSpc>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1,90,000/-</a:t>
              </a:r>
            </a:p>
          </p:txBody>
        </p:sp>
      </p:grpSp>
      <p:grpSp>
        <p:nvGrpSpPr>
          <p:cNvPr id="86" name="Group 85"/>
          <p:cNvGrpSpPr/>
          <p:nvPr/>
        </p:nvGrpSpPr>
        <p:grpSpPr>
          <a:xfrm>
            <a:off x="1516174" y="1147150"/>
            <a:ext cx="2545192" cy="591575"/>
            <a:chOff x="1516174" y="1438694"/>
            <a:chExt cx="2545192" cy="591575"/>
          </a:xfrm>
        </p:grpSpPr>
        <p:sp>
          <p:nvSpPr>
            <p:cNvPr id="40" name="Rectangle 39"/>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p:nvPr/>
          </p:nvSpPr>
          <p:spPr>
            <a:xfrm>
              <a:off x="1755368" y="1438694"/>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b="1" dirty="0">
                  <a:solidFill>
                    <a:srgbClr val="000000"/>
                  </a:solidFill>
                  <a:ea typeface="Arial Unicode MS" pitchFamily="34" charset="-128"/>
                  <a:cs typeface="Arial Unicode MS" pitchFamily="34" charset="-128"/>
                </a:rPr>
                <a:t>Registration &amp; Online Self-assessment</a:t>
              </a:r>
              <a:endParaRPr lang="en-US" sz="1600" b="1" dirty="0">
                <a:solidFill>
                  <a:srgbClr val="000000"/>
                </a:solidFill>
                <a:ea typeface="Arial Unicode MS" pitchFamily="34" charset="-128"/>
                <a:cs typeface="Arial Unicode MS" pitchFamily="34" charset="-128"/>
              </a:endParaRPr>
            </a:p>
          </p:txBody>
        </p:sp>
      </p:grpSp>
      <p:grpSp>
        <p:nvGrpSpPr>
          <p:cNvPr id="87" name="Group 86"/>
          <p:cNvGrpSpPr/>
          <p:nvPr/>
        </p:nvGrpSpPr>
        <p:grpSpPr>
          <a:xfrm>
            <a:off x="1516174" y="1876885"/>
            <a:ext cx="2545192" cy="591575"/>
            <a:chOff x="1516174" y="2168429"/>
            <a:chExt cx="2545192" cy="591575"/>
          </a:xfrm>
        </p:grpSpPr>
        <p:sp>
          <p:nvSpPr>
            <p:cNvPr id="65" name="Rectangle 64"/>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p:nvPr/>
          </p:nvSpPr>
          <p:spPr>
            <a:xfrm>
              <a:off x="1755368" y="216842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Desktop assessment</a:t>
              </a:r>
            </a:p>
            <a:p>
              <a:pPr defTabSz="894715">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10,000/- </a:t>
              </a:r>
              <a:endParaRPr lang="en-US" sz="1400" dirty="0">
                <a:solidFill>
                  <a:srgbClr val="000000"/>
                </a:solidFill>
                <a:ea typeface="Arial Unicode MS" pitchFamily="34" charset="-128"/>
                <a:cs typeface="Arial Unicode MS" pitchFamily="34" charset="-128"/>
              </a:endParaRPr>
            </a:p>
          </p:txBody>
        </p:sp>
      </p:grpSp>
      <p:grpSp>
        <p:nvGrpSpPr>
          <p:cNvPr id="92" name="Group 91"/>
          <p:cNvGrpSpPr/>
          <p:nvPr/>
        </p:nvGrpSpPr>
        <p:grpSpPr>
          <a:xfrm>
            <a:off x="1516174" y="5260091"/>
            <a:ext cx="2545192" cy="591575"/>
            <a:chOff x="1516174" y="5817099"/>
            <a:chExt cx="2545192" cy="591575"/>
          </a:xfrm>
        </p:grpSpPr>
        <p:sp>
          <p:nvSpPr>
            <p:cNvPr id="70" name="Rectangle 69"/>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6</a:t>
              </a:r>
              <a:endParaRPr lang="en-GB" sz="1600" b="1" dirty="0" err="1">
                <a:solidFill>
                  <a:srgbClr val="FFFFFF"/>
                </a:solidFill>
              </a:endParaRPr>
            </a:p>
          </p:txBody>
        </p:sp>
        <p:sp>
          <p:nvSpPr>
            <p:cNvPr id="43" name="Rectangle 42"/>
            <p:cNvSpPr/>
            <p:nvPr/>
          </p:nvSpPr>
          <p:spPr>
            <a:xfrm>
              <a:off x="1755368" y="58170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IN" sz="1600" b="1" dirty="0">
                  <a:solidFill>
                    <a:srgbClr val="000000"/>
                  </a:solidFill>
                  <a:ea typeface="Arial Unicode MS" pitchFamily="34" charset="-128"/>
                  <a:cs typeface="Arial Unicode MS" pitchFamily="34" charset="-128"/>
                </a:rPr>
                <a:t>Re-assessment/Re-rating</a:t>
              </a:r>
            </a:p>
            <a:p>
              <a:pPr defTabSz="894715">
                <a:buClr>
                  <a:srgbClr val="000000"/>
                </a:buClr>
              </a:pPr>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40,000/-</a:t>
              </a:r>
            </a:p>
          </p:txBody>
        </p:sp>
      </p:grpSp>
      <p:grpSp>
        <p:nvGrpSpPr>
          <p:cNvPr id="58" name="Group 57"/>
          <p:cNvGrpSpPr/>
          <p:nvPr/>
        </p:nvGrpSpPr>
        <p:grpSpPr>
          <a:xfrm>
            <a:off x="1516175" y="783843"/>
            <a:ext cx="2545191" cy="295208"/>
            <a:chOff x="14252932" y="1275193"/>
            <a:chExt cx="5397500" cy="279907"/>
          </a:xfrm>
        </p:grpSpPr>
        <p:sp>
          <p:nvSpPr>
            <p:cNvPr id="59" name="!RnmA-00537"/>
            <p:cNvSpPr>
              <a:spLocks noChangeArrowheads="1"/>
            </p:cNvSpPr>
            <p:nvPr/>
          </p:nvSpPr>
          <p:spPr bwMode="auto">
            <a:xfrm>
              <a:off x="14252932" y="1275193"/>
              <a:ext cx="5397500" cy="279907"/>
            </a:xfrm>
            <a:prstGeom prst="leftRightArrow">
              <a:avLst>
                <a:gd name="adj1" fmla="val 100000"/>
                <a:gd name="adj2" fmla="val 0"/>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Total Cost</a:t>
              </a:r>
            </a:p>
          </p:txBody>
        </p:sp>
        <p:cxnSp>
          <p:nvCxnSpPr>
            <p:cNvPr id="60" name="Straight Arrow Connector 59"/>
            <p:cNvCxnSpPr>
              <a:stCxn id="59" idx="4"/>
              <a:endCxn id="59" idx="6"/>
            </p:cNvCxnSpPr>
            <p:nvPr/>
          </p:nvCxnSpPr>
          <p:spPr>
            <a:xfrm>
              <a:off x="14252932" y="1555100"/>
              <a:ext cx="53975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sp>
        <p:nvSpPr>
          <p:cNvPr id="76" name="Rectangle 12"/>
          <p:cNvSpPr txBox="1"/>
          <p:nvPr/>
        </p:nvSpPr>
        <p:spPr>
          <a:xfrm>
            <a:off x="4161839" y="4495636"/>
            <a:ext cx="486289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err="1">
                <a:solidFill>
                  <a:srgbClr val="000000"/>
                </a:solidFill>
              </a:rPr>
              <a:t>Rs</a:t>
            </a:r>
            <a:r>
              <a:rPr lang="en-US" b="1" dirty="0">
                <a:solidFill>
                  <a:srgbClr val="000000"/>
                </a:solidFill>
              </a:rPr>
              <a:t>. 38000/- 	</a:t>
            </a:r>
            <a:r>
              <a:rPr lang="en-US" b="1" dirty="0" err="1">
                <a:solidFill>
                  <a:srgbClr val="000000"/>
                </a:solidFill>
              </a:rPr>
              <a:t>Rs</a:t>
            </a:r>
            <a:r>
              <a:rPr lang="en-US" b="1" dirty="0">
                <a:solidFill>
                  <a:srgbClr val="000000"/>
                </a:solidFill>
              </a:rPr>
              <a:t>. 76000/-	</a:t>
            </a:r>
            <a:r>
              <a:rPr lang="en-US" b="1" dirty="0" err="1">
                <a:solidFill>
                  <a:srgbClr val="000000"/>
                </a:solidFill>
              </a:rPr>
              <a:t>Rs</a:t>
            </a:r>
            <a:r>
              <a:rPr lang="en-US" b="1" dirty="0">
                <a:solidFill>
                  <a:srgbClr val="000000"/>
                </a:solidFill>
              </a:rPr>
              <a:t>. 95000/-</a:t>
            </a:r>
            <a:r>
              <a:rPr lang="en-US" dirty="0">
                <a:solidFill>
                  <a:srgbClr val="000000"/>
                </a:solidFill>
              </a:rPr>
              <a:t> </a:t>
            </a:r>
          </a:p>
        </p:txBody>
      </p:sp>
      <p:sp>
        <p:nvSpPr>
          <p:cNvPr id="79" name="Rounded Rectangle 78"/>
          <p:cNvSpPr/>
          <p:nvPr/>
        </p:nvSpPr>
        <p:spPr>
          <a:xfrm>
            <a:off x="172517" y="5969369"/>
            <a:ext cx="8852215" cy="758974"/>
          </a:xfrm>
          <a:prstGeom prst="roundRect">
            <a:avLst/>
          </a:prstGeom>
          <a:solidFill>
            <a:schemeClr val="bg1"/>
          </a:solidFill>
          <a:ln w="38100">
            <a:solidFill>
              <a:schemeClr val="accent3"/>
            </a:solidFill>
          </a:ln>
        </p:spPr>
        <p:txBody>
          <a:bodyPr wrap="square" lIns="72009" tIns="72009" rIns="72009" bIns="72009" anchor="ctr" anchorCtr="0">
            <a:noAutofit/>
          </a:bodyPr>
          <a:lstStyle/>
          <a:p>
            <a:pPr marL="285750" indent="-285750" algn="ctr">
              <a:buFont typeface="Arial" panose="020B0604020202020204" pitchFamily="34" charset="0"/>
              <a:buChar char="•"/>
            </a:pPr>
            <a:r>
              <a:rPr lang="en-US" sz="1400" b="1" dirty="0">
                <a:solidFill>
                  <a:srgbClr val="000000"/>
                </a:solidFill>
              </a:rPr>
              <a:t>Additional Subsidy of 5%  for MSMEs owned by SC/ST/Women &amp; MSMEs located in NER and J&amp;K</a:t>
            </a:r>
          </a:p>
          <a:p>
            <a:pPr marL="285750" indent="-285750" algn="ctr">
              <a:buFont typeface="Arial" panose="020B0604020202020204" pitchFamily="34" charset="0"/>
              <a:buChar char="•"/>
            </a:pPr>
            <a:r>
              <a:rPr lang="en-US" sz="1400" b="1" dirty="0">
                <a:solidFill>
                  <a:srgbClr val="000000"/>
                </a:solidFill>
              </a:rPr>
              <a:t>Certification Costs are included in Site-assessment, </a:t>
            </a:r>
            <a:r>
              <a:rPr lang="en-US" sz="1400" b="1" dirty="0" err="1">
                <a:solidFill>
                  <a:srgbClr val="000000"/>
                </a:solidFill>
              </a:rPr>
              <a:t>Defence</a:t>
            </a:r>
            <a:r>
              <a:rPr lang="en-US" sz="1400" b="1" dirty="0">
                <a:solidFill>
                  <a:srgbClr val="000000"/>
                </a:solidFill>
              </a:rPr>
              <a:t> Rating and Re-assessment components</a:t>
            </a:r>
          </a:p>
          <a:p>
            <a:pPr marL="285750" indent="-285750" algn="ctr">
              <a:buFont typeface="Arial" panose="020B0604020202020204" pitchFamily="34" charset="0"/>
              <a:buChar char="•"/>
            </a:pPr>
            <a:r>
              <a:rPr lang="en-US" sz="1400" b="1" dirty="0">
                <a:solidFill>
                  <a:srgbClr val="000000"/>
                </a:solidFill>
              </a:rPr>
              <a:t>Surveillance Fee to be paid by MSMEs will be decided in due course</a:t>
            </a:r>
          </a:p>
        </p:txBody>
      </p:sp>
      <p:sp>
        <p:nvSpPr>
          <p:cNvPr id="80" name="Rectangle 12"/>
          <p:cNvSpPr txBox="1"/>
          <p:nvPr/>
        </p:nvSpPr>
        <p:spPr>
          <a:xfrm>
            <a:off x="4161841" y="1898009"/>
            <a:ext cx="4862891"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err="1">
                <a:solidFill>
                  <a:srgbClr val="000000"/>
                </a:solidFill>
              </a:rPr>
              <a:t>Rs</a:t>
            </a:r>
            <a:r>
              <a:rPr lang="en-US" b="1" dirty="0">
                <a:solidFill>
                  <a:srgbClr val="000000"/>
                </a:solidFill>
              </a:rPr>
              <a:t>. 2000/-	</a:t>
            </a:r>
            <a:r>
              <a:rPr lang="en-US" b="1" dirty="0" err="1">
                <a:solidFill>
                  <a:srgbClr val="000000"/>
                </a:solidFill>
              </a:rPr>
              <a:t>Rs</a:t>
            </a:r>
            <a:r>
              <a:rPr lang="en-US" b="1" dirty="0">
                <a:solidFill>
                  <a:srgbClr val="000000"/>
                </a:solidFill>
              </a:rPr>
              <a:t>. 4000/-	</a:t>
            </a:r>
            <a:r>
              <a:rPr lang="en-US" b="1" dirty="0" err="1">
                <a:solidFill>
                  <a:srgbClr val="000000"/>
                </a:solidFill>
              </a:rPr>
              <a:t>Rs</a:t>
            </a:r>
            <a:r>
              <a:rPr lang="en-US" b="1" dirty="0">
                <a:solidFill>
                  <a:srgbClr val="000000"/>
                </a:solidFill>
              </a:rPr>
              <a:t>. 5000/-</a:t>
            </a:r>
            <a:r>
              <a:rPr lang="en-US" dirty="0">
                <a:solidFill>
                  <a:srgbClr val="000000"/>
                </a:solidFill>
              </a:rPr>
              <a:t> </a:t>
            </a:r>
          </a:p>
        </p:txBody>
      </p:sp>
      <p:sp>
        <p:nvSpPr>
          <p:cNvPr id="81" name="Rectangle 12"/>
          <p:cNvSpPr txBox="1"/>
          <p:nvPr/>
        </p:nvSpPr>
        <p:spPr>
          <a:xfrm>
            <a:off x="4161837" y="1156065"/>
            <a:ext cx="4862891"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a:solidFill>
                  <a:srgbClr val="000000"/>
                </a:solidFill>
              </a:rPr>
              <a:t>No Cost		No Cost		No Cost</a:t>
            </a:r>
            <a:endParaRPr lang="en-US" dirty="0">
              <a:solidFill>
                <a:srgbClr val="000000"/>
              </a:solidFill>
            </a:endParaRPr>
          </a:p>
        </p:txBody>
      </p:sp>
      <p:sp>
        <p:nvSpPr>
          <p:cNvPr id="83" name="Rectangle 12"/>
          <p:cNvSpPr txBox="1"/>
          <p:nvPr/>
        </p:nvSpPr>
        <p:spPr>
          <a:xfrm>
            <a:off x="4161835" y="5254627"/>
            <a:ext cx="486289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err="1">
                <a:solidFill>
                  <a:srgbClr val="000000"/>
                </a:solidFill>
              </a:rPr>
              <a:t>Rs</a:t>
            </a:r>
            <a:r>
              <a:rPr lang="en-US" b="1" dirty="0">
                <a:solidFill>
                  <a:srgbClr val="000000"/>
                </a:solidFill>
              </a:rPr>
              <a:t>. 8000/-	</a:t>
            </a:r>
            <a:r>
              <a:rPr lang="en-US" b="1" dirty="0" err="1">
                <a:solidFill>
                  <a:srgbClr val="000000"/>
                </a:solidFill>
              </a:rPr>
              <a:t>Rs</a:t>
            </a:r>
            <a:r>
              <a:rPr lang="en-US" b="1" dirty="0">
                <a:solidFill>
                  <a:srgbClr val="000000"/>
                </a:solidFill>
              </a:rPr>
              <a:t>. 16000/- 	</a:t>
            </a:r>
            <a:r>
              <a:rPr lang="en-US" b="1" dirty="0" err="1">
                <a:solidFill>
                  <a:srgbClr val="000000"/>
                </a:solidFill>
              </a:rPr>
              <a:t>Rs</a:t>
            </a:r>
            <a:r>
              <a:rPr lang="en-US" b="1" dirty="0">
                <a:solidFill>
                  <a:srgbClr val="000000"/>
                </a:solidFill>
              </a:rPr>
              <a:t>. 20000/-</a:t>
            </a:r>
            <a:r>
              <a:rPr lang="en-US" dirty="0">
                <a:solidFill>
                  <a:srgbClr val="000000"/>
                </a:solidFill>
              </a:rPr>
              <a:t> </a:t>
            </a:r>
          </a:p>
        </p:txBody>
      </p:sp>
      <p:sp>
        <p:nvSpPr>
          <p:cNvPr id="53" name="Rectangle 52"/>
          <p:cNvSpPr/>
          <p:nvPr/>
        </p:nvSpPr>
        <p:spPr>
          <a:xfrm>
            <a:off x="172517" y="3249703"/>
            <a:ext cx="3888849" cy="369360"/>
          </a:xfrm>
          <a:prstGeom prst="rect">
            <a:avLst/>
          </a:prstGeom>
          <a:solidFill>
            <a:srgbClr val="00B0F0"/>
          </a:solidFill>
          <a:ln w="12700">
            <a:noFill/>
            <a:miter lim="800000"/>
          </a:ln>
          <a:effectLst/>
        </p:spPr>
        <p:txBody>
          <a:bodyPr vert="horz" wrap="square" lIns="72000" tIns="73471" rIns="73471" bIns="73471" numCol="1" anchor="ctr" anchorCtr="0" compatLnSpc="1">
            <a:noAutofit/>
          </a:bodyPr>
          <a:lstStyle/>
          <a:p>
            <a:pPr algn="r" defTabSz="894715">
              <a:buClr>
                <a:srgbClr val="000000"/>
              </a:buClr>
            </a:pPr>
            <a:r>
              <a:rPr lang="en-IN" sz="1400" b="1" dirty="0">
                <a:solidFill>
                  <a:srgbClr val="FFFFFF"/>
                </a:solidFill>
                <a:ea typeface="Arial Unicode MS" pitchFamily="34" charset="-128"/>
                <a:cs typeface="Arial Unicode MS" pitchFamily="34" charset="-128"/>
              </a:rPr>
              <a:t>TOTAL ASSESSMENT COST to MSME </a:t>
            </a:r>
            <a:endParaRPr lang="en-IN" dirty="0">
              <a:solidFill>
                <a:srgbClr val="FFFFFF"/>
              </a:solidFill>
              <a:ea typeface="Arial Unicode MS" pitchFamily="34" charset="-128"/>
              <a:cs typeface="Arial Unicode MS" pitchFamily="34" charset="-128"/>
            </a:endParaRPr>
          </a:p>
        </p:txBody>
      </p:sp>
      <p:sp>
        <p:nvSpPr>
          <p:cNvPr id="54" name="Rectangle 12"/>
          <p:cNvSpPr txBox="1"/>
          <p:nvPr/>
        </p:nvSpPr>
        <p:spPr>
          <a:xfrm>
            <a:off x="4161835" y="3253428"/>
            <a:ext cx="4862893" cy="359529"/>
          </a:xfrm>
          <a:prstGeom prst="rect">
            <a:avLst/>
          </a:prstGeom>
          <a:solidFill>
            <a:srgbClr val="00B0F0"/>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b="1" dirty="0" err="1">
                <a:solidFill>
                  <a:srgbClr val="FFFFFF"/>
                </a:solidFill>
              </a:rPr>
              <a:t>Rs</a:t>
            </a:r>
            <a:r>
              <a:rPr lang="en-US" b="1" dirty="0">
                <a:solidFill>
                  <a:srgbClr val="FFFFFF"/>
                </a:solidFill>
              </a:rPr>
              <a:t>. 18000/-	</a:t>
            </a:r>
            <a:r>
              <a:rPr lang="en-US" b="1" dirty="0" err="1">
                <a:solidFill>
                  <a:srgbClr val="FFFFFF"/>
                </a:solidFill>
              </a:rPr>
              <a:t>Rs</a:t>
            </a:r>
            <a:r>
              <a:rPr lang="en-US" b="1" dirty="0">
                <a:solidFill>
                  <a:srgbClr val="FFFFFF"/>
                </a:solidFill>
              </a:rPr>
              <a:t>. 36000/- 	</a:t>
            </a:r>
            <a:r>
              <a:rPr lang="en-US" b="1" dirty="0" err="1">
                <a:solidFill>
                  <a:srgbClr val="FFFFFF"/>
                </a:solidFill>
              </a:rPr>
              <a:t>Rs</a:t>
            </a:r>
            <a:r>
              <a:rPr lang="en-US" b="1" dirty="0">
                <a:solidFill>
                  <a:srgbClr val="FFFFFF"/>
                </a:solidFill>
              </a:rPr>
              <a:t>. 45000/-</a:t>
            </a:r>
            <a:r>
              <a:rPr lang="en-US" dirty="0">
                <a:solidFill>
                  <a:srgbClr val="FFFFFF"/>
                </a:solidFill>
              </a:rPr>
              <a:t> </a:t>
            </a:r>
          </a:p>
        </p:txBody>
      </p:sp>
      <p:sp>
        <p:nvSpPr>
          <p:cNvPr id="61" name="Oval 60"/>
          <p:cNvSpPr/>
          <p:nvPr/>
        </p:nvSpPr>
        <p:spPr>
          <a:xfrm>
            <a:off x="98155" y="4066624"/>
            <a:ext cx="1387728" cy="1367084"/>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b="1" dirty="0" err="1">
                <a:solidFill>
                  <a:srgbClr val="FFFFFF"/>
                </a:solidFill>
              </a:rPr>
              <a:t>Defence</a:t>
            </a:r>
            <a:r>
              <a:rPr lang="en-US" sz="1200" b="1" dirty="0">
                <a:solidFill>
                  <a:srgbClr val="FFFFFF"/>
                </a:solidFill>
              </a:rPr>
              <a:t> </a:t>
            </a:r>
          </a:p>
          <a:p>
            <a:pPr algn="ctr"/>
            <a:r>
              <a:rPr lang="en-US" sz="1200" b="1" dirty="0">
                <a:solidFill>
                  <a:srgbClr val="FFFFFF"/>
                </a:solidFill>
              </a:rPr>
              <a:t>Assessment,</a:t>
            </a:r>
          </a:p>
          <a:p>
            <a:pPr algn="ctr"/>
            <a:r>
              <a:rPr lang="en-US" sz="1200" b="1" dirty="0">
                <a:solidFill>
                  <a:srgbClr val="FFFFFF"/>
                </a:solidFill>
              </a:rPr>
              <a:t>Consulting </a:t>
            </a:r>
          </a:p>
          <a:p>
            <a:pPr algn="ctr"/>
            <a:r>
              <a:rPr lang="en-US" sz="1200" b="1" dirty="0">
                <a:solidFill>
                  <a:srgbClr val="FFFFFF"/>
                </a:solidFill>
              </a:rPr>
              <a:t>&amp; Re-</a:t>
            </a:r>
          </a:p>
          <a:p>
            <a:pPr algn="ctr"/>
            <a:r>
              <a:rPr lang="en-US" sz="1200" b="1" dirty="0">
                <a:solidFill>
                  <a:srgbClr val="FFFFFF"/>
                </a:solidFill>
              </a:rPr>
              <a:t>Assessment</a:t>
            </a:r>
          </a:p>
        </p:txBody>
      </p:sp>
      <p:sp>
        <p:nvSpPr>
          <p:cNvPr id="48" name="Rectangle 12"/>
          <p:cNvSpPr txBox="1"/>
          <p:nvPr/>
        </p:nvSpPr>
        <p:spPr>
          <a:xfrm>
            <a:off x="4161837" y="3718665"/>
            <a:ext cx="4862893"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Micro		Small		Medium</a:t>
            </a:r>
          </a:p>
          <a:p>
            <a:pPr marL="1270" lvl="1" indent="0">
              <a:buClr>
                <a:srgbClr val="0070C0"/>
              </a:buClr>
              <a:buFont typeface="Arial" panose="020B0604020202020204" pitchFamily="34" charset="0"/>
              <a:buNone/>
            </a:pPr>
            <a:r>
              <a:rPr lang="en-US" b="1" dirty="0" err="1">
                <a:solidFill>
                  <a:srgbClr val="000000"/>
                </a:solidFill>
              </a:rPr>
              <a:t>Rs</a:t>
            </a:r>
            <a:r>
              <a:rPr lang="en-US" b="1" dirty="0">
                <a:solidFill>
                  <a:srgbClr val="000000"/>
                </a:solidFill>
              </a:rPr>
              <a:t>. 8000/-	</a:t>
            </a:r>
            <a:r>
              <a:rPr lang="en-US" b="1" dirty="0" err="1">
                <a:solidFill>
                  <a:srgbClr val="000000"/>
                </a:solidFill>
              </a:rPr>
              <a:t>Rs</a:t>
            </a:r>
            <a:r>
              <a:rPr lang="en-US" b="1" dirty="0">
                <a:solidFill>
                  <a:srgbClr val="000000"/>
                </a:solidFill>
              </a:rPr>
              <a:t>. 16000/- 	</a:t>
            </a:r>
            <a:r>
              <a:rPr lang="en-US" b="1" dirty="0" err="1">
                <a:solidFill>
                  <a:srgbClr val="000000"/>
                </a:solidFill>
              </a:rPr>
              <a:t>Rs</a:t>
            </a:r>
            <a:r>
              <a:rPr lang="en-US" b="1" dirty="0">
                <a:solidFill>
                  <a:srgbClr val="000000"/>
                </a:solidFill>
              </a:rPr>
              <a:t>. 20000/-</a:t>
            </a:r>
            <a:r>
              <a:rPr lang="en-US" dirty="0">
                <a:solidFill>
                  <a:srgbClr val="000000"/>
                </a:solidFill>
              </a:rPr>
              <a:t> </a:t>
            </a:r>
          </a:p>
        </p:txBody>
      </p:sp>
      <p:grpSp>
        <p:nvGrpSpPr>
          <p:cNvPr id="49" name="Group 48"/>
          <p:cNvGrpSpPr/>
          <p:nvPr/>
        </p:nvGrpSpPr>
        <p:grpSpPr>
          <a:xfrm>
            <a:off x="1516174" y="3730254"/>
            <a:ext cx="2545192" cy="591575"/>
            <a:chOff x="1516174" y="3627899"/>
            <a:chExt cx="2545192" cy="591575"/>
          </a:xfrm>
        </p:grpSpPr>
        <p:sp>
          <p:nvSpPr>
            <p:cNvPr id="50" name="Rectangle 49"/>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51" name="Rectangle 50"/>
            <p:cNvSpPr/>
            <p:nvPr/>
          </p:nvSpPr>
          <p:spPr>
            <a:xfrm>
              <a:off x="1755368" y="36278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IN" sz="1500" b="1" dirty="0">
                  <a:solidFill>
                    <a:srgbClr val="000000"/>
                  </a:solidFill>
                  <a:ea typeface="Arial Unicode MS" pitchFamily="34" charset="-128"/>
                  <a:cs typeface="Arial Unicode MS" pitchFamily="34" charset="-128"/>
                </a:rPr>
                <a:t>Additional Defence Rating</a:t>
              </a:r>
            </a:p>
            <a:p>
              <a:pPr defTabSz="894715">
                <a:buClr>
                  <a:srgbClr val="000000"/>
                </a:buClr>
              </a:pPr>
              <a:r>
                <a:rPr lang="en-IN" dirty="0" err="1">
                  <a:solidFill>
                    <a:srgbClr val="000000"/>
                  </a:solidFill>
                  <a:ea typeface="Arial Unicode MS" pitchFamily="34" charset="-128"/>
                  <a:cs typeface="Arial Unicode MS" pitchFamily="34" charset="-128"/>
                </a:rPr>
                <a:t>Rs</a:t>
              </a:r>
              <a:r>
                <a:rPr lang="en-IN" dirty="0">
                  <a:solidFill>
                    <a:srgbClr val="000000"/>
                  </a:solidFill>
                  <a:ea typeface="Arial Unicode MS" pitchFamily="34" charset="-128"/>
                  <a:cs typeface="Arial Unicode MS" pitchFamily="34" charset="-128"/>
                </a:rPr>
                <a:t>. 40,000/-</a:t>
              </a:r>
            </a:p>
          </p:txBody>
        </p:sp>
      </p:grpSp>
      <p:sp>
        <p:nvSpPr>
          <p:cNvPr id="7" name="Rectangle 6"/>
          <p:cNvSpPr/>
          <p:nvPr/>
        </p:nvSpPr>
        <p:spPr>
          <a:xfrm>
            <a:off x="1725077" y="2543130"/>
            <a:ext cx="1775366" cy="584775"/>
          </a:xfrm>
          <a:prstGeom prst="rect">
            <a:avLst/>
          </a:prstGeom>
        </p:spPr>
        <p:txBody>
          <a:bodyPr wrap="square">
            <a:spAutoFit/>
          </a:bodyPr>
          <a:lstStyle/>
          <a:p>
            <a:r>
              <a:rPr lang="en-IN" sz="1600" b="1" dirty="0">
                <a:solidFill>
                  <a:srgbClr val="000000"/>
                </a:solidFill>
                <a:ea typeface="Arial Unicode MS" pitchFamily="34" charset="-128"/>
                <a:cs typeface="Arial Unicode MS" pitchFamily="34" charset="-128"/>
              </a:rPr>
              <a:t>Site assessment</a:t>
            </a:r>
          </a:p>
          <a:p>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80,000/-</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4"/>
                                        </p:tgtEl>
                                        <p:attrNameLst>
                                          <p:attrName>style.visibility</p:attrName>
                                        </p:attrNameLst>
                                      </p:cBhvr>
                                      <p:to>
                                        <p:strVal val="visible"/>
                                      </p:to>
                                    </p:set>
                                    <p:anim calcmode="lin" valueType="num">
                                      <p:cBhvr>
                                        <p:cTn id="12" dur="500" fill="hold"/>
                                        <p:tgtEl>
                                          <p:spTgt spid="54"/>
                                        </p:tgtEl>
                                        <p:attrNameLst>
                                          <p:attrName>ppt_w</p:attrName>
                                        </p:attrNameLst>
                                      </p:cBhvr>
                                      <p:tavLst>
                                        <p:tav tm="0">
                                          <p:val>
                                            <p:fltVal val="0"/>
                                          </p:val>
                                        </p:tav>
                                        <p:tav tm="100000">
                                          <p:val>
                                            <p:strVal val="#ppt_w"/>
                                          </p:val>
                                        </p:tav>
                                      </p:tavLst>
                                    </p:anim>
                                    <p:anim calcmode="lin" valueType="num">
                                      <p:cBhvr>
                                        <p:cTn id="13" dur="500" fill="hold"/>
                                        <p:tgtEl>
                                          <p:spTgt spid="54"/>
                                        </p:tgtEl>
                                        <p:attrNameLst>
                                          <p:attrName>ppt_h</p:attrName>
                                        </p:attrNameLst>
                                      </p:cBhvr>
                                      <p:tavLst>
                                        <p:tav tm="0">
                                          <p:val>
                                            <p:fltVal val="0"/>
                                          </p:val>
                                        </p:tav>
                                        <p:tav tm="100000">
                                          <p:val>
                                            <p:strVal val="#ppt_h"/>
                                          </p:val>
                                        </p:tav>
                                      </p:tavLst>
                                    </p:anim>
                                    <p:animEffect transition="in" filter="fade">
                                      <p:cBhvr>
                                        <p:cTn id="1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Design Process</a:t>
            </a:r>
          </a:p>
        </p:txBody>
      </p:sp>
      <p:sp>
        <p:nvSpPr>
          <p:cNvPr id="6" name="Content Placeholder 5"/>
          <p:cNvSpPr>
            <a:spLocks noGrp="1"/>
          </p:cNvSpPr>
          <p:nvPr>
            <p:ph idx="4294967295"/>
          </p:nvPr>
        </p:nvSpPr>
        <p:spPr>
          <a:xfrm>
            <a:off x="522514" y="1338489"/>
            <a:ext cx="4389438" cy="2215991"/>
          </a:xfrm>
        </p:spPr>
        <p:txBody>
          <a:bodyPr/>
          <a:lstStyle/>
          <a:p>
            <a:pPr marL="342900" indent="-342900">
              <a:buFont typeface="Arial" panose="020B0604020202020204" pitchFamily="34" charset="0"/>
              <a:buChar char="•"/>
            </a:pPr>
            <a:r>
              <a:rPr lang="en-US" sz="1800" dirty="0"/>
              <a:t>Design &amp; development planning</a:t>
            </a:r>
          </a:p>
          <a:p>
            <a:pPr marL="342900" indent="-342900">
              <a:buFont typeface="Arial" panose="020B0604020202020204" pitchFamily="34" charset="0"/>
              <a:buChar char="•"/>
            </a:pPr>
            <a:r>
              <a:rPr lang="en-US" sz="1800" dirty="0"/>
              <a:t>Design &amp; development inputs</a:t>
            </a:r>
          </a:p>
          <a:p>
            <a:pPr marL="342900" indent="-342900">
              <a:buFont typeface="Arial" panose="020B0604020202020204" pitchFamily="34" charset="0"/>
              <a:buChar char="•"/>
            </a:pPr>
            <a:r>
              <a:rPr lang="en-US" sz="1800" dirty="0"/>
              <a:t>Design &amp; development outputs</a:t>
            </a:r>
          </a:p>
          <a:p>
            <a:pPr marL="342900" indent="-342900">
              <a:buFont typeface="Arial" panose="020B0604020202020204" pitchFamily="34" charset="0"/>
              <a:buChar char="•"/>
            </a:pPr>
            <a:r>
              <a:rPr lang="en-US" sz="1800" dirty="0"/>
              <a:t>Design &amp; development review</a:t>
            </a:r>
          </a:p>
          <a:p>
            <a:pPr marL="342900" indent="-342900">
              <a:buFont typeface="Arial" panose="020B0604020202020204" pitchFamily="34" charset="0"/>
              <a:buChar char="•"/>
            </a:pPr>
            <a:r>
              <a:rPr lang="en-US" sz="1800" dirty="0"/>
              <a:t>Design &amp; development verification</a:t>
            </a:r>
          </a:p>
          <a:p>
            <a:pPr marL="342900" indent="-342900">
              <a:buFont typeface="Arial" panose="020B0604020202020204" pitchFamily="34" charset="0"/>
              <a:buChar char="•"/>
            </a:pPr>
            <a:r>
              <a:rPr lang="en-US" sz="1800" dirty="0"/>
              <a:t>Design &amp; development review</a:t>
            </a:r>
          </a:p>
          <a:p>
            <a:pPr marL="342900" indent="-342900">
              <a:buFont typeface="Arial" panose="020B0604020202020204" pitchFamily="34" charset="0"/>
              <a:buChar char="•"/>
            </a:pPr>
            <a:r>
              <a:rPr lang="en-US" sz="1800" dirty="0"/>
              <a:t>Control of design &amp; development changes</a:t>
            </a:r>
          </a:p>
          <a:p>
            <a:pPr marL="342900" indent="-342900">
              <a:buFont typeface="Arial" panose="020B0604020202020204" pitchFamily="34" charset="0"/>
              <a:buChar char="•"/>
            </a:pPr>
            <a:endParaRPr lang="en-IN" sz="1800" dirty="0"/>
          </a:p>
        </p:txBody>
      </p:sp>
    </p:spTree>
    <p:custDataLst>
      <p:tags r:id="rId1"/>
    </p:custData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4294967295"/>
          </p:nvPr>
        </p:nvSpPr>
        <p:spPr>
          <a:xfrm>
            <a:off x="500743" y="1376817"/>
            <a:ext cx="8307388" cy="3324225"/>
          </a:xfrm>
        </p:spPr>
        <p:txBody>
          <a:bodyPr/>
          <a:lstStyle/>
          <a:p>
            <a:r>
              <a:rPr lang="en-GB" sz="1800" dirty="0"/>
              <a:t>Quality of Product &amp; Service are now more focus than they ever has been as a Strategic elements in maintaining leadership &amp; business. Factors that have to say on Quality consideration are:</a:t>
            </a:r>
          </a:p>
          <a:p>
            <a:r>
              <a:rPr lang="en-GB" sz="1800" b="1" dirty="0"/>
              <a:t>External factors</a:t>
            </a:r>
          </a:p>
          <a:p>
            <a:pPr>
              <a:buFont typeface="Wingdings" panose="05000000000000000000" pitchFamily="2" charset="2"/>
              <a:buChar char="Ø"/>
            </a:pPr>
            <a:r>
              <a:rPr lang="en-GB" sz="1800" dirty="0"/>
              <a:t> Competition</a:t>
            </a:r>
          </a:p>
          <a:p>
            <a:pPr>
              <a:buFont typeface="Wingdings" panose="05000000000000000000" pitchFamily="2" charset="2"/>
              <a:buChar char="Ø"/>
            </a:pPr>
            <a:r>
              <a:rPr lang="en-GB" sz="1800" dirty="0"/>
              <a:t> Consumer Organisations</a:t>
            </a:r>
          </a:p>
          <a:p>
            <a:pPr>
              <a:buFont typeface="Wingdings" panose="05000000000000000000" pitchFamily="2" charset="2"/>
              <a:buChar char="Ø"/>
            </a:pPr>
            <a:r>
              <a:rPr lang="en-GB" sz="1800" dirty="0"/>
              <a:t> Product Liability issues</a:t>
            </a:r>
          </a:p>
          <a:p>
            <a:pPr>
              <a:buFont typeface="Wingdings" panose="05000000000000000000" pitchFamily="2" charset="2"/>
              <a:buChar char="Ø"/>
            </a:pPr>
            <a:r>
              <a:rPr lang="en-GB" sz="1800" dirty="0"/>
              <a:t> Consumer attitudes </a:t>
            </a:r>
          </a:p>
          <a:p>
            <a:r>
              <a:rPr lang="en-GB" sz="1800" b="1" dirty="0"/>
              <a:t>Internal factors</a:t>
            </a:r>
          </a:p>
          <a:p>
            <a:pPr>
              <a:buFont typeface="Wingdings" panose="05000000000000000000" pitchFamily="2" charset="2"/>
              <a:buChar char="Ø"/>
            </a:pPr>
            <a:r>
              <a:rPr lang="en-GB" sz="1800" dirty="0"/>
              <a:t> Excess costs of poor quality</a:t>
            </a:r>
          </a:p>
          <a:p>
            <a:pPr>
              <a:buFont typeface="Wingdings" panose="05000000000000000000" pitchFamily="2" charset="2"/>
              <a:buChar char="Ø"/>
            </a:pPr>
            <a:r>
              <a:rPr lang="en-GB" sz="1800" dirty="0"/>
              <a:t> Issues related to quality of work life</a:t>
            </a:r>
          </a:p>
          <a:p>
            <a:pPr>
              <a:buFont typeface="Wingdings" panose="05000000000000000000" pitchFamily="2" charset="2"/>
              <a:buChar char="Ø"/>
            </a:pPr>
            <a:r>
              <a:rPr lang="en-GB" sz="1800" dirty="0"/>
              <a:t> Fear of loss of reputation</a:t>
            </a:r>
          </a:p>
        </p:txBody>
      </p:sp>
    </p:spTree>
    <p:custDataLst>
      <p:tags r:id="rId1"/>
    </p:custData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07155" y="1415824"/>
            <a:ext cx="7037387" cy="4411662"/>
          </a:xfrm>
        </p:spPr>
      </p:pic>
    </p:spTree>
    <p:custDataLst>
      <p:tags r:id="rId1"/>
    </p:custData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8087" y="413249"/>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IN" dirty="0"/>
              <a:t>Design &amp; Development Process</a:t>
            </a:r>
          </a:p>
        </p:txBody>
      </p:sp>
      <p:sp>
        <p:nvSpPr>
          <p:cNvPr id="6" name="Content Placeholder 5"/>
          <p:cNvSpPr>
            <a:spLocks noGrp="1"/>
          </p:cNvSpPr>
          <p:nvPr>
            <p:ph idx="4294967295"/>
          </p:nvPr>
        </p:nvSpPr>
        <p:spPr>
          <a:xfrm>
            <a:off x="5072063" y="4498975"/>
            <a:ext cx="4071937" cy="1724025"/>
          </a:xfrm>
        </p:spPr>
        <p:txBody>
          <a:bodyPr/>
          <a:lstStyle/>
          <a:p>
            <a:pPr marL="342900" indent="-342900">
              <a:buFont typeface="+mj-lt"/>
              <a:buAutoNum type="arabicPeriod"/>
            </a:pPr>
            <a:r>
              <a:rPr lang="en-US" sz="1600" b="1" dirty="0"/>
              <a:t>Design &amp; development planning</a:t>
            </a:r>
          </a:p>
          <a:p>
            <a:pPr marL="342900" indent="-342900">
              <a:buFont typeface="+mj-lt"/>
              <a:buAutoNum type="arabicPeriod"/>
            </a:pPr>
            <a:r>
              <a:rPr lang="en-US" sz="1600" b="1" dirty="0"/>
              <a:t>Design &amp; development inputs</a:t>
            </a:r>
          </a:p>
          <a:p>
            <a:pPr marL="342900" indent="-342900">
              <a:buFont typeface="+mj-lt"/>
              <a:buAutoNum type="arabicPeriod"/>
            </a:pPr>
            <a:r>
              <a:rPr lang="en-US" sz="1600" b="1" dirty="0"/>
              <a:t>Design &amp; development outputs</a:t>
            </a:r>
          </a:p>
          <a:p>
            <a:pPr marL="342900" indent="-342900">
              <a:buFont typeface="+mj-lt"/>
              <a:buAutoNum type="arabicPeriod"/>
            </a:pPr>
            <a:r>
              <a:rPr lang="en-US" sz="1600" b="1" dirty="0"/>
              <a:t>Design &amp; development review</a:t>
            </a:r>
          </a:p>
          <a:p>
            <a:pPr marL="342900" indent="-342900">
              <a:buFont typeface="+mj-lt"/>
              <a:buAutoNum type="arabicPeriod"/>
            </a:pPr>
            <a:r>
              <a:rPr lang="en-US" sz="1600" b="1" dirty="0"/>
              <a:t>Design &amp; development verification</a:t>
            </a:r>
          </a:p>
          <a:p>
            <a:pPr marL="342900" indent="-342900">
              <a:buFont typeface="+mj-lt"/>
              <a:buAutoNum type="arabicPeriod"/>
            </a:pPr>
            <a:r>
              <a:rPr lang="en-US" sz="1600" b="1" dirty="0"/>
              <a:t>Design &amp; development validation</a:t>
            </a:r>
          </a:p>
          <a:p>
            <a:pPr marL="342900" indent="-342900">
              <a:buFont typeface="+mj-lt"/>
              <a:buAutoNum type="arabicPeriod"/>
            </a:pPr>
            <a:r>
              <a:rPr lang="en-US" sz="1600" b="1" dirty="0"/>
              <a:t>Control of design &amp; development changes</a:t>
            </a:r>
          </a:p>
        </p:txBody>
      </p:sp>
      <p:pic>
        <p:nvPicPr>
          <p:cNvPr id="29698" name="Picture 2" descr="http://www.british-assessment.co.uk/static/images/articles/diagram-design-and-development-process.png"/>
          <p:cNvPicPr>
            <a:picLocks noChangeAspect="1" noChangeArrowheads="1"/>
          </p:cNvPicPr>
          <p:nvPr/>
        </p:nvPicPr>
        <p:blipFill rotWithShape="1">
          <a:blip r:embed="rId4">
            <a:extLst>
              <a:ext uri="{28A0092B-C50C-407E-A947-70E740481C1C}">
                <a14:useLocalDpi xmlns:a14="http://schemas.microsoft.com/office/drawing/2010/main" val="0"/>
              </a:ext>
            </a:extLst>
          </a:blip>
          <a:srcRect t="14376" b="19903"/>
          <a:stretch>
            <a:fillRect/>
          </a:stretch>
        </p:blipFill>
        <p:spPr bwMode="auto">
          <a:xfrm>
            <a:off x="830176" y="1597906"/>
            <a:ext cx="7488324" cy="2751731"/>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transition spd="slow">
    <p:wipe dir="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altLang="en-US" dirty="0"/>
              <a:t>Quality by Design (</a:t>
            </a:r>
            <a:r>
              <a:rPr lang="en-US" altLang="en-US" dirty="0" err="1"/>
              <a:t>QbD</a:t>
            </a:r>
            <a:r>
              <a:rPr lang="en-US" altLang="en-US" dirty="0"/>
              <a:t>)</a:t>
            </a:r>
          </a:p>
        </p:txBody>
      </p:sp>
      <p:sp>
        <p:nvSpPr>
          <p:cNvPr id="4099" name="Content Placeholder 2"/>
          <p:cNvSpPr>
            <a:spLocks noGrp="1"/>
          </p:cNvSpPr>
          <p:nvPr>
            <p:ph idx="4294967295"/>
          </p:nvPr>
        </p:nvSpPr>
        <p:spPr>
          <a:xfrm>
            <a:off x="381000" y="1616534"/>
            <a:ext cx="8338458" cy="1938992"/>
          </a:xfrm>
        </p:spPr>
        <p:txBody>
          <a:bodyPr/>
          <a:lstStyle/>
          <a:p>
            <a:pPr algn="ctr" eaLnBrk="1" hangingPunct="1">
              <a:buFont typeface="Arial" panose="020B0604020202020204" pitchFamily="34" charset="0"/>
              <a:buNone/>
            </a:pPr>
            <a:r>
              <a:rPr lang="en-US" altLang="en-US" sz="1800" b="1" dirty="0"/>
              <a:t>Quality by Design (</a:t>
            </a:r>
            <a:r>
              <a:rPr lang="en-US" altLang="en-US" sz="1800" b="1" dirty="0" err="1"/>
              <a:t>QbD</a:t>
            </a:r>
            <a:r>
              <a:rPr lang="en-US" altLang="en-US" sz="1800" b="1" dirty="0"/>
              <a:t>)</a:t>
            </a:r>
            <a:r>
              <a:rPr lang="en-US" altLang="en-US" sz="1800" dirty="0"/>
              <a:t> is a concept first outlined by well-known quality expert Joseph M. </a:t>
            </a:r>
            <a:r>
              <a:rPr lang="en-US" altLang="en-US" sz="1800" dirty="0" err="1"/>
              <a:t>Juran</a:t>
            </a:r>
            <a:r>
              <a:rPr lang="en-US" altLang="en-US" sz="1800" dirty="0"/>
              <a:t> who believed that quality could be planned, and that most quality crises and problems relate to the way in which quality was planned in the first place.</a:t>
            </a:r>
          </a:p>
          <a:p>
            <a:pPr algn="ctr" eaLnBrk="1" hangingPunct="1"/>
            <a:r>
              <a:rPr lang="en-US" altLang="en-US" sz="1800" dirty="0"/>
              <a:t>Proactive &amp; risk based approach for predictable &amp; predefined quality </a:t>
            </a:r>
          </a:p>
          <a:p>
            <a:pPr algn="ctr" eaLnBrk="1" hangingPunct="1"/>
            <a:r>
              <a:rPr lang="en-US" altLang="en-US" sz="1800" dirty="0"/>
              <a:t>Planning quality into the process</a:t>
            </a:r>
          </a:p>
          <a:p>
            <a:pPr algn="ctr" eaLnBrk="1" hangingPunct="1"/>
            <a:r>
              <a:rPr lang="en-US" altLang="en-US" sz="1800" dirty="0"/>
              <a:t>A leading indicator for better controls &amp; to handle quality crises and problems early in the cycle</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099">
                                            <p:txEl>
                                              <p:pRg st="1" end="1"/>
                                            </p:txEl>
                                          </p:spTgt>
                                        </p:tgtEl>
                                        <p:attrNameLst>
                                          <p:attrName>style.visibility</p:attrName>
                                        </p:attrNameLst>
                                      </p:cBhvr>
                                      <p:to>
                                        <p:strVal val="visible"/>
                                      </p:to>
                                    </p:set>
                                    <p:animEffect transition="in" filter="slide(fromBottom)">
                                      <p:cBhvr>
                                        <p:cTn id="7" dur="500"/>
                                        <p:tgtEl>
                                          <p:spTgt spid="4099">
                                            <p:txEl>
                                              <p:pRg st="1" end="1"/>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099">
                                            <p:txEl>
                                              <p:pRg st="2" end="2"/>
                                            </p:txEl>
                                          </p:spTgt>
                                        </p:tgtEl>
                                        <p:attrNameLst>
                                          <p:attrName>style.visibility</p:attrName>
                                        </p:attrNameLst>
                                      </p:cBhvr>
                                      <p:to>
                                        <p:strVal val="visible"/>
                                      </p:to>
                                    </p:set>
                                    <p:animEffect transition="in" filter="slide(fromBottom)">
                                      <p:cBhvr>
                                        <p:cTn id="10" dur="500"/>
                                        <p:tgtEl>
                                          <p:spTgt spid="4099">
                                            <p:txEl>
                                              <p:pRg st="2" end="2"/>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099">
                                            <p:txEl>
                                              <p:pRg st="3" end="3"/>
                                            </p:txEl>
                                          </p:spTgt>
                                        </p:tgtEl>
                                        <p:attrNameLst>
                                          <p:attrName>style.visibility</p:attrName>
                                        </p:attrNameLst>
                                      </p:cBhvr>
                                      <p:to>
                                        <p:strVal val="visible"/>
                                      </p:to>
                                    </p:set>
                                    <p:animEffect transition="in" filter="slide(fromBottom)">
                                      <p:cBhvr>
                                        <p:cTn id="13" dur="500"/>
                                        <p:tgtEl>
                                          <p:spTgt spid="40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326572" y="1650320"/>
            <a:ext cx="8229600" cy="3323987"/>
          </a:xfrm>
        </p:spPr>
        <p:txBody>
          <a:bodyPr/>
          <a:lstStyle/>
          <a:p>
            <a:r>
              <a:rPr lang="en-GB" sz="1800" dirty="0"/>
              <a:t>It is important to control the Quality of design inputs(provided by the purchaser to control the output in various forms such as form of drawings, calculation, specifications &amp; procedures.</a:t>
            </a:r>
          </a:p>
          <a:p>
            <a:r>
              <a:rPr lang="en-GB" sz="1800" dirty="0"/>
              <a:t>The processes which have led to Design involves:</a:t>
            </a:r>
          </a:p>
          <a:p>
            <a:pPr marL="386080" indent="-386080">
              <a:buFont typeface="+mj-lt"/>
              <a:buAutoNum type="arabicPeriod"/>
            </a:pPr>
            <a:r>
              <a:rPr lang="en-GB" sz="1800" dirty="0"/>
              <a:t>Methods: Approach involves  Organisation, Documentation, Verification &amp; Audit</a:t>
            </a:r>
          </a:p>
          <a:p>
            <a:pPr marL="386080" indent="-386080">
              <a:buFont typeface="+mj-lt"/>
              <a:buAutoNum type="arabicPeriod"/>
            </a:pPr>
            <a:r>
              <a:rPr lang="en-GB" sz="1800" dirty="0"/>
              <a:t> Organisation:</a:t>
            </a:r>
          </a:p>
          <a:p>
            <a:pPr marL="386080" indent="-386080">
              <a:buFont typeface="+mj-lt"/>
              <a:buAutoNum type="arabicPeriod"/>
            </a:pPr>
            <a:endParaRPr lang="en-GB" sz="1800" dirty="0"/>
          </a:p>
          <a:p>
            <a:endParaRPr lang="en-GB" sz="1800" dirty="0"/>
          </a:p>
          <a:p>
            <a:pPr marL="386080" indent="-386080">
              <a:buFont typeface="+mj-lt"/>
              <a:buAutoNum type="arabicPeriod"/>
            </a:pPr>
            <a:endParaRPr lang="en-GB" sz="1800" dirty="0"/>
          </a:p>
          <a:p>
            <a:pPr marL="386080" indent="-386080">
              <a:buFont typeface="+mj-lt"/>
              <a:buAutoNum type="arabicPeriod"/>
            </a:pPr>
            <a:endParaRPr lang="en-GB" sz="1800" dirty="0"/>
          </a:p>
          <a:p>
            <a:r>
              <a:rPr lang="en-GB" sz="1800" dirty="0"/>
              <a:t>This provides the basis on policy decision can be made as effective administration of project on continuing basis.</a:t>
            </a:r>
          </a:p>
        </p:txBody>
      </p:sp>
      <p:graphicFrame>
        <p:nvGraphicFramePr>
          <p:cNvPr id="7" name="Diagram 6"/>
          <p:cNvGraphicFramePr/>
          <p:nvPr/>
        </p:nvGraphicFramePr>
        <p:xfrm>
          <a:off x="754128" y="3458592"/>
          <a:ext cx="7505115" cy="84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413657" y="1467531"/>
            <a:ext cx="8229600" cy="2769989"/>
          </a:xfrm>
        </p:spPr>
        <p:txBody>
          <a:bodyPr/>
          <a:lstStyle/>
          <a:p>
            <a:r>
              <a:rPr lang="en-GB" sz="1800" dirty="0"/>
              <a:t>Documentation</a:t>
            </a:r>
          </a:p>
          <a:p>
            <a:r>
              <a:rPr lang="en-GB" sz="1800" dirty="0"/>
              <a:t> a. A system of documentation must be formulated &amp; operated</a:t>
            </a:r>
          </a:p>
          <a:p>
            <a:r>
              <a:rPr lang="en-GB" sz="1800" dirty="0"/>
              <a:t> b. Necessary R&amp;D work must be covered</a:t>
            </a:r>
          </a:p>
          <a:p>
            <a:r>
              <a:rPr lang="en-GB" sz="1800" dirty="0"/>
              <a:t> c. Final specifications for procurement , warrant production of drawings, calculation, manufacturing procedures, selection of materials, etc.</a:t>
            </a:r>
          </a:p>
          <a:p>
            <a:endParaRPr lang="en-GB" sz="1800" dirty="0"/>
          </a:p>
          <a:p>
            <a:r>
              <a:rPr lang="en-GB" sz="1800" dirty="0"/>
              <a:t>Among them document required- Enquiry specification, Tender, Pre-Tender designs &amp; tender assessments.</a:t>
            </a:r>
          </a:p>
          <a:p>
            <a:r>
              <a:rPr lang="en-GB" sz="1800" dirty="0"/>
              <a:t>Additionally, detailed design documents, drawings, manufacturing designs, safety documents &amp; commissioning documents </a:t>
            </a:r>
          </a:p>
        </p:txBody>
      </p:sp>
    </p:spTree>
    <p:custDataLst>
      <p:tags r:id="rId1"/>
    </p:custData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586921" y="1414236"/>
            <a:ext cx="8121650" cy="2492990"/>
          </a:xfrm>
        </p:spPr>
        <p:txBody>
          <a:bodyPr/>
          <a:lstStyle/>
          <a:p>
            <a:r>
              <a:rPr lang="en-GB" sz="1800" dirty="0"/>
              <a:t>Design Verification</a:t>
            </a:r>
          </a:p>
          <a:p>
            <a:r>
              <a:rPr lang="en-GB" sz="1800" dirty="0"/>
              <a:t> a. Design control measures shall be applied to verify the  adequacy of design</a:t>
            </a:r>
          </a:p>
          <a:p>
            <a:r>
              <a:rPr lang="en-GB" sz="1800" dirty="0"/>
              <a:t> b. Consist of re-examining the design, spot checking the calculation or analysing &amp; assessing the results.</a:t>
            </a:r>
          </a:p>
          <a:p>
            <a:r>
              <a:rPr lang="en-GB" sz="1800" dirty="0"/>
              <a:t>Ways of verifying designs depending on the:</a:t>
            </a:r>
          </a:p>
          <a:p>
            <a:pPr marL="342900" indent="-342900">
              <a:buFont typeface="+mj-lt"/>
              <a:buAutoNum type="arabicPeriod"/>
            </a:pPr>
            <a:r>
              <a:rPr lang="en-GB" sz="1800" dirty="0"/>
              <a:t>complexity, </a:t>
            </a:r>
          </a:p>
          <a:p>
            <a:pPr marL="342900" indent="-342900">
              <a:buFont typeface="+mj-lt"/>
              <a:buAutoNum type="arabicPeriod"/>
            </a:pPr>
            <a:r>
              <a:rPr lang="en-GB" sz="1800" dirty="0"/>
              <a:t>degree of standardisation, </a:t>
            </a:r>
          </a:p>
          <a:p>
            <a:pPr marL="342900" indent="-342900">
              <a:buFont typeface="+mj-lt"/>
              <a:buAutoNum type="arabicPeriod"/>
            </a:pPr>
            <a:r>
              <a:rPr lang="en-GB" sz="1800" dirty="0"/>
              <a:t>state of art </a:t>
            </a:r>
          </a:p>
          <a:p>
            <a:pPr marL="342900" indent="-342900">
              <a:buFont typeface="+mj-lt"/>
              <a:buAutoNum type="arabicPeriod"/>
            </a:pPr>
            <a:r>
              <a:rPr lang="en-GB" sz="1800" dirty="0"/>
              <a:t>similarity of the previously proven designs.</a:t>
            </a:r>
          </a:p>
        </p:txBody>
      </p:sp>
    </p:spTree>
    <p:custDataLst>
      <p:tags r:id="rId1"/>
    </p:custData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Quality by Design (</a:t>
            </a:r>
            <a:r>
              <a:rPr lang="en-US" altLang="en-US" dirty="0" err="1"/>
              <a:t>QbD</a:t>
            </a:r>
            <a:r>
              <a:rPr lang="en-US" altLang="en-US" dirty="0"/>
              <a:t>)</a:t>
            </a:r>
            <a:endParaRPr lang="en-GB" dirty="0"/>
          </a:p>
        </p:txBody>
      </p:sp>
      <p:sp>
        <p:nvSpPr>
          <p:cNvPr id="3" name="Content Placeholder 2"/>
          <p:cNvSpPr>
            <a:spLocks noGrp="1"/>
          </p:cNvSpPr>
          <p:nvPr>
            <p:ph idx="4294967295"/>
          </p:nvPr>
        </p:nvSpPr>
        <p:spPr>
          <a:xfrm>
            <a:off x="549956" y="1400403"/>
            <a:ext cx="7799387" cy="2215991"/>
          </a:xfrm>
        </p:spPr>
        <p:txBody>
          <a:bodyPr/>
          <a:lstStyle/>
          <a:p>
            <a:r>
              <a:rPr lang="en-GB" sz="1800" dirty="0"/>
              <a:t>Design Validation</a:t>
            </a:r>
          </a:p>
          <a:p>
            <a:r>
              <a:rPr lang="en-GB" sz="1800" dirty="0"/>
              <a:t>Validation &amp; audit may be carried out: </a:t>
            </a:r>
          </a:p>
          <a:p>
            <a:r>
              <a:rPr lang="en-GB" sz="1800" dirty="0"/>
              <a:t>By the purchaser or Quality Assurance department of the vendor being assessed</a:t>
            </a:r>
          </a:p>
          <a:p>
            <a:endParaRPr lang="en-GB" sz="1800" dirty="0"/>
          </a:p>
          <a:p>
            <a:r>
              <a:rPr lang="en-GB" sz="1800" dirty="0"/>
              <a:t>The prime purpose of evaluation is to ensure that a vendor organisation is capable of meeting all aspects of Quality Audit in Design. </a:t>
            </a:r>
          </a:p>
          <a:p>
            <a:r>
              <a:rPr lang="en-GB" sz="1800" dirty="0"/>
              <a:t>The purpose of an audit is to check that these are being implemented &amp; are effective. It seeks to confirm that a particular element of the design  is correct.</a:t>
            </a:r>
          </a:p>
        </p:txBody>
      </p:sp>
    </p:spTree>
    <p:custDataLst>
      <p:tags r:id="rId1"/>
    </p:custData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Exercise-1</a:t>
            </a:r>
            <a:endParaRPr lang="en-IN" dirty="0"/>
          </a:p>
        </p:txBody>
      </p:sp>
      <p:sp>
        <p:nvSpPr>
          <p:cNvPr id="5" name="Content Placeholder 4"/>
          <p:cNvSpPr>
            <a:spLocks noGrp="1"/>
          </p:cNvSpPr>
          <p:nvPr>
            <p:ph idx="4294967295"/>
          </p:nvPr>
        </p:nvSpPr>
        <p:spPr>
          <a:xfrm>
            <a:off x="622754" y="1894568"/>
            <a:ext cx="8042275" cy="2215991"/>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Design Capability</a:t>
            </a:r>
          </a:p>
          <a:p>
            <a:r>
              <a:rPr lang="en-US" sz="1800" dirty="0"/>
              <a:t>     2.  Design Process</a:t>
            </a:r>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8563" name="think-cell Slide" r:id="rId5" imgW="12700" imgH="12700" progId="TCLayout.ActiveDocument.1">
                  <p:embed/>
                </p:oleObj>
              </mc:Choice>
              <mc:Fallback>
                <p:oleObj name="think-cell Slide" r:id="rId5" imgW="12700" imgH="12700" progId="TCLayout.ActiveDocument.1">
                  <p:embed/>
                  <p:pic>
                    <p:nvPicPr>
                      <p:cNvPr id="0" name="Object 5"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p:spPr>
        <p:txBody>
          <a:bodyPr/>
          <a:lstStyle/>
          <a:p>
            <a:r>
              <a:rPr lang="en-US" sz="2000" dirty="0"/>
              <a:t>FINANCIAL ASSISTANCE - Conditions</a:t>
            </a:r>
            <a:endParaRPr lang="en-GB" sz="2000" b="0" dirty="0"/>
          </a:p>
        </p:txBody>
      </p:sp>
      <p:grpSp>
        <p:nvGrpSpPr>
          <p:cNvPr id="78" name="Group 77"/>
          <p:cNvGrpSpPr/>
          <p:nvPr/>
        </p:nvGrpSpPr>
        <p:grpSpPr>
          <a:xfrm>
            <a:off x="2887628" y="1886098"/>
            <a:ext cx="5741698" cy="295209"/>
            <a:chOff x="14252932" y="1259891"/>
            <a:chExt cx="6959141" cy="295209"/>
          </a:xfrm>
        </p:grpSpPr>
        <p:sp>
          <p:nvSpPr>
            <p:cNvPr id="16" name="!RnmA-00537"/>
            <p:cNvSpPr>
              <a:spLocks noChangeArrowheads="1"/>
            </p:cNvSpPr>
            <p:nvPr/>
          </p:nvSpPr>
          <p:spPr bwMode="auto">
            <a:xfrm>
              <a:off x="14252932" y="1259891"/>
              <a:ext cx="5397500" cy="295209"/>
            </a:xfrm>
            <a:prstGeom prst="leftRightArrow">
              <a:avLst>
                <a:gd name="adj1" fmla="val 100000"/>
                <a:gd name="adj2" fmla="val 0"/>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Subsidy Details </a:t>
              </a:r>
            </a:p>
          </p:txBody>
        </p:sp>
        <p:cxnSp>
          <p:nvCxnSpPr>
            <p:cNvPr id="77" name="Straight Arrow Connector 76"/>
            <p:cNvCxnSpPr>
              <a:stCxn id="16" idx="4"/>
            </p:cNvCxnSpPr>
            <p:nvPr/>
          </p:nvCxnSpPr>
          <p:spPr>
            <a:xfrm flipV="1">
              <a:off x="14252932" y="1548242"/>
              <a:ext cx="6959141" cy="6858"/>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172517" y="3491329"/>
            <a:ext cx="8456809" cy="591575"/>
            <a:chOff x="1516174" y="2606620"/>
            <a:chExt cx="8456809" cy="591575"/>
          </a:xfrm>
        </p:grpSpPr>
        <p:sp>
          <p:nvSpPr>
            <p:cNvPr id="20" name="Rectangle 12"/>
            <p:cNvSpPr txBox="1"/>
            <p:nvPr/>
          </p:nvSpPr>
          <p:spPr>
            <a:xfrm>
              <a:off x="4161839" y="2606620"/>
              <a:ext cx="5811144"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None/>
              </a:pPr>
              <a:r>
                <a:rPr lang="en-US" dirty="0">
                  <a:solidFill>
                    <a:srgbClr val="000000"/>
                  </a:solidFill>
                </a:rPr>
                <a:t>Subsidy provided to MSME irrespective of outcome</a:t>
              </a:r>
            </a:p>
            <a:p>
              <a:pPr marL="1270" lvl="1" indent="0">
                <a:buClr>
                  <a:srgbClr val="0070C0"/>
                </a:buClr>
                <a:buFont typeface="Arial" panose="020B0604020202020204" pitchFamily="34" charset="0"/>
                <a:buNone/>
              </a:pPr>
              <a:endParaRPr lang="en-US" dirty="0">
                <a:solidFill>
                  <a:srgbClr val="000000"/>
                </a:solidFill>
              </a:endParaRPr>
            </a:p>
          </p:txBody>
        </p:sp>
        <p:sp>
          <p:nvSpPr>
            <p:cNvPr id="66" name="Rectangle 65"/>
            <p:cNvSpPr/>
            <p:nvPr/>
          </p:nvSpPr>
          <p:spPr>
            <a:xfrm>
              <a:off x="1516174" y="266343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p:nvPr/>
          </p:nvSpPr>
          <p:spPr>
            <a:xfrm>
              <a:off x="1755368" y="2606620"/>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endParaRPr lang="en-US"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72515" y="4779938"/>
            <a:ext cx="2545192" cy="591575"/>
            <a:chOff x="1516174" y="5087369"/>
            <a:chExt cx="2545192" cy="591575"/>
          </a:xfrm>
        </p:grpSpPr>
        <p:sp>
          <p:nvSpPr>
            <p:cNvPr id="69" name="Rectangle 68"/>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5</a:t>
              </a:r>
              <a:endParaRPr lang="en-GB" sz="1600" b="1" dirty="0" err="1">
                <a:solidFill>
                  <a:srgbClr val="FFFFFF"/>
                </a:solidFill>
              </a:endParaRPr>
            </a:p>
          </p:txBody>
        </p:sp>
        <p:sp>
          <p:nvSpPr>
            <p:cNvPr id="37" name="Rectangle 36"/>
            <p:cNvSpPr/>
            <p:nvPr/>
          </p:nvSpPr>
          <p:spPr>
            <a:xfrm>
              <a:off x="1755368" y="508736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 (optional)</a:t>
              </a:r>
            </a:p>
            <a:p>
              <a:pPr defTabSz="894715">
                <a:lnSpc>
                  <a:spcPct val="80000"/>
                </a:lnSpc>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1,90,000/-</a:t>
              </a:r>
            </a:p>
          </p:txBody>
        </p:sp>
      </p:grpSp>
      <p:grpSp>
        <p:nvGrpSpPr>
          <p:cNvPr id="86" name="Group 85"/>
          <p:cNvGrpSpPr/>
          <p:nvPr/>
        </p:nvGrpSpPr>
        <p:grpSpPr>
          <a:xfrm>
            <a:off x="172519" y="2210184"/>
            <a:ext cx="2545192" cy="591575"/>
            <a:chOff x="1516174" y="1438694"/>
            <a:chExt cx="2545192" cy="591575"/>
          </a:xfrm>
        </p:grpSpPr>
        <p:sp>
          <p:nvSpPr>
            <p:cNvPr id="40" name="Rectangle 39"/>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p:nvPr/>
          </p:nvSpPr>
          <p:spPr>
            <a:xfrm>
              <a:off x="1755368" y="1438694"/>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700" b="1" dirty="0">
                  <a:solidFill>
                    <a:srgbClr val="000000"/>
                  </a:solidFill>
                  <a:ea typeface="Arial Unicode MS" pitchFamily="34" charset="-128"/>
                  <a:cs typeface="Arial Unicode MS" pitchFamily="34" charset="-128"/>
                </a:rPr>
                <a:t>Registration &amp; Online Self-assessment</a:t>
              </a:r>
            </a:p>
          </p:txBody>
        </p:sp>
      </p:grpSp>
      <p:grpSp>
        <p:nvGrpSpPr>
          <p:cNvPr id="87" name="Group 86"/>
          <p:cNvGrpSpPr/>
          <p:nvPr/>
        </p:nvGrpSpPr>
        <p:grpSpPr>
          <a:xfrm>
            <a:off x="172519" y="2842934"/>
            <a:ext cx="2545192" cy="591575"/>
            <a:chOff x="1516174" y="2168429"/>
            <a:chExt cx="2545192" cy="591575"/>
          </a:xfrm>
        </p:grpSpPr>
        <p:sp>
          <p:nvSpPr>
            <p:cNvPr id="65" name="Rectangle 64"/>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p:nvPr/>
          </p:nvSpPr>
          <p:spPr>
            <a:xfrm>
              <a:off x="1755368" y="216842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US" sz="1600" b="1" dirty="0">
                  <a:solidFill>
                    <a:srgbClr val="000000"/>
                  </a:solidFill>
                  <a:ea typeface="Arial Unicode MS" pitchFamily="34" charset="-128"/>
                  <a:cs typeface="Arial Unicode MS" pitchFamily="34" charset="-128"/>
                </a:rPr>
                <a:t>Desktop assessment</a:t>
              </a:r>
            </a:p>
            <a:p>
              <a:pPr defTabSz="894715">
                <a:buClr>
                  <a:srgbClr val="000000"/>
                </a:buClr>
              </a:pPr>
              <a:r>
                <a:rPr lang="en-US" sz="1600" dirty="0" err="1">
                  <a:solidFill>
                    <a:srgbClr val="000000"/>
                  </a:solidFill>
                  <a:ea typeface="Arial Unicode MS" pitchFamily="34" charset="-128"/>
                  <a:cs typeface="Arial Unicode MS" pitchFamily="34" charset="-128"/>
                </a:rPr>
                <a:t>Rs</a:t>
              </a:r>
              <a:r>
                <a:rPr lang="en-US" sz="1600" dirty="0">
                  <a:solidFill>
                    <a:srgbClr val="000000"/>
                  </a:solidFill>
                  <a:ea typeface="Arial Unicode MS" pitchFamily="34" charset="-128"/>
                  <a:cs typeface="Arial Unicode MS" pitchFamily="34" charset="-128"/>
                </a:rPr>
                <a:t>. 10,000/- </a:t>
              </a:r>
              <a:endParaRPr lang="en-US" sz="1400" dirty="0">
                <a:solidFill>
                  <a:srgbClr val="000000"/>
                </a:solidFill>
                <a:ea typeface="Arial Unicode MS" pitchFamily="34" charset="-128"/>
                <a:cs typeface="Arial Unicode MS" pitchFamily="34" charset="-128"/>
              </a:endParaRPr>
            </a:p>
          </p:txBody>
        </p:sp>
      </p:grpSp>
      <p:grpSp>
        <p:nvGrpSpPr>
          <p:cNvPr id="92" name="Group 91"/>
          <p:cNvGrpSpPr/>
          <p:nvPr/>
        </p:nvGrpSpPr>
        <p:grpSpPr>
          <a:xfrm>
            <a:off x="172515" y="5428324"/>
            <a:ext cx="2545192" cy="875494"/>
            <a:chOff x="1516174" y="5817099"/>
            <a:chExt cx="2545192" cy="591575"/>
          </a:xfrm>
        </p:grpSpPr>
        <p:sp>
          <p:nvSpPr>
            <p:cNvPr id="70" name="Rectangle 69"/>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6</a:t>
              </a:r>
              <a:endParaRPr lang="en-GB" sz="1600" b="1" dirty="0" err="1">
                <a:solidFill>
                  <a:srgbClr val="FFFFFF"/>
                </a:solidFill>
              </a:endParaRPr>
            </a:p>
          </p:txBody>
        </p:sp>
        <p:sp>
          <p:nvSpPr>
            <p:cNvPr id="43" name="Rectangle 42"/>
            <p:cNvSpPr/>
            <p:nvPr/>
          </p:nvSpPr>
          <p:spPr>
            <a:xfrm>
              <a:off x="1755368" y="58170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IN" sz="1600" b="1" dirty="0">
                  <a:solidFill>
                    <a:srgbClr val="000000"/>
                  </a:solidFill>
                  <a:ea typeface="Arial Unicode MS" pitchFamily="34" charset="-128"/>
                  <a:cs typeface="Arial Unicode MS" pitchFamily="34" charset="-128"/>
                </a:rPr>
                <a:t>Re-assessment/</a:t>
              </a:r>
            </a:p>
            <a:p>
              <a:pPr defTabSz="894715">
                <a:buClr>
                  <a:srgbClr val="000000"/>
                </a:buClr>
              </a:pPr>
              <a:r>
                <a:rPr lang="en-IN" sz="1600" b="1" dirty="0">
                  <a:solidFill>
                    <a:srgbClr val="000000"/>
                  </a:solidFill>
                  <a:ea typeface="Arial Unicode MS" pitchFamily="34" charset="-128"/>
                  <a:cs typeface="Arial Unicode MS" pitchFamily="34" charset="-128"/>
                </a:rPr>
                <a:t>Re-rating*</a:t>
              </a:r>
            </a:p>
            <a:p>
              <a:pPr defTabSz="894715">
                <a:buClr>
                  <a:srgbClr val="000000"/>
                </a:buClr>
              </a:pPr>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40,000/-</a:t>
              </a:r>
            </a:p>
          </p:txBody>
        </p:sp>
      </p:grpSp>
      <p:grpSp>
        <p:nvGrpSpPr>
          <p:cNvPr id="58" name="Group 57"/>
          <p:cNvGrpSpPr/>
          <p:nvPr/>
        </p:nvGrpSpPr>
        <p:grpSpPr>
          <a:xfrm>
            <a:off x="411710" y="1879238"/>
            <a:ext cx="2545191" cy="295209"/>
            <a:chOff x="11910729" y="1315410"/>
            <a:chExt cx="5397500" cy="279908"/>
          </a:xfrm>
        </p:grpSpPr>
        <p:sp>
          <p:nvSpPr>
            <p:cNvPr id="59" name="!RnmA-00537"/>
            <p:cNvSpPr>
              <a:spLocks noChangeArrowheads="1"/>
            </p:cNvSpPr>
            <p:nvPr/>
          </p:nvSpPr>
          <p:spPr bwMode="auto">
            <a:xfrm>
              <a:off x="11910729" y="1315410"/>
              <a:ext cx="5397500" cy="279907"/>
            </a:xfrm>
            <a:prstGeom prst="leftRightArrow">
              <a:avLst>
                <a:gd name="adj1" fmla="val 100000"/>
                <a:gd name="adj2" fmla="val 0"/>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Activity</a:t>
              </a:r>
            </a:p>
          </p:txBody>
        </p:sp>
        <p:cxnSp>
          <p:nvCxnSpPr>
            <p:cNvPr id="60" name="Straight Arrow Connector 59"/>
            <p:cNvCxnSpPr>
              <a:stCxn id="59" idx="4"/>
            </p:cNvCxnSpPr>
            <p:nvPr/>
          </p:nvCxnSpPr>
          <p:spPr>
            <a:xfrm>
              <a:off x="11910729" y="1595318"/>
              <a:ext cx="4890249"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sp>
        <p:nvSpPr>
          <p:cNvPr id="76" name="Rectangle 12"/>
          <p:cNvSpPr txBox="1"/>
          <p:nvPr/>
        </p:nvSpPr>
        <p:spPr>
          <a:xfrm>
            <a:off x="2818180" y="4774709"/>
            <a:ext cx="5811146"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Subsidy provided to only those MSMEs which have achieved minimum Bronze rating after Site Assessment</a:t>
            </a:r>
          </a:p>
        </p:txBody>
      </p:sp>
      <p:sp>
        <p:nvSpPr>
          <p:cNvPr id="80" name="Rectangle 12"/>
          <p:cNvSpPr txBox="1"/>
          <p:nvPr/>
        </p:nvSpPr>
        <p:spPr>
          <a:xfrm>
            <a:off x="2818186" y="2864058"/>
            <a:ext cx="5811140"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Subsidy provided to MSME irrespective of outcome</a:t>
            </a:r>
          </a:p>
        </p:txBody>
      </p:sp>
      <p:sp>
        <p:nvSpPr>
          <p:cNvPr id="81" name="Rectangle 12"/>
          <p:cNvSpPr txBox="1"/>
          <p:nvPr/>
        </p:nvSpPr>
        <p:spPr>
          <a:xfrm>
            <a:off x="2818182" y="2219099"/>
            <a:ext cx="5811144"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Font typeface="Arial" panose="020B0604020202020204" pitchFamily="34" charset="0"/>
              <a:buNone/>
            </a:pPr>
            <a:r>
              <a:rPr lang="en-US" dirty="0">
                <a:solidFill>
                  <a:srgbClr val="000000"/>
                </a:solidFill>
              </a:rPr>
              <a:t>NO COST to MSME</a:t>
            </a:r>
          </a:p>
        </p:txBody>
      </p:sp>
      <p:sp>
        <p:nvSpPr>
          <p:cNvPr id="83" name="Rectangle 12"/>
          <p:cNvSpPr txBox="1"/>
          <p:nvPr/>
        </p:nvSpPr>
        <p:spPr>
          <a:xfrm>
            <a:off x="2818176" y="5422860"/>
            <a:ext cx="5811150" cy="880958"/>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None/>
            </a:pPr>
            <a:r>
              <a:rPr lang="en-US" dirty="0">
                <a:solidFill>
                  <a:srgbClr val="000000"/>
                </a:solidFill>
              </a:rPr>
              <a:t>Subsidy provided to only those MSMEs which graduate at least one level from their previous rating, after re-assessment. </a:t>
            </a:r>
            <a:r>
              <a:rPr lang="en-US" dirty="0" err="1">
                <a:solidFill>
                  <a:srgbClr val="000000"/>
                </a:solidFill>
              </a:rPr>
              <a:t>Eg</a:t>
            </a:r>
            <a:r>
              <a:rPr lang="en-US" dirty="0">
                <a:solidFill>
                  <a:srgbClr val="000000"/>
                </a:solidFill>
              </a:rPr>
              <a:t>: No Rating to Bronze, Bronze to Silver etc. </a:t>
            </a:r>
          </a:p>
        </p:txBody>
      </p:sp>
      <p:sp>
        <p:nvSpPr>
          <p:cNvPr id="48" name="Rectangle 12"/>
          <p:cNvSpPr txBox="1"/>
          <p:nvPr/>
        </p:nvSpPr>
        <p:spPr>
          <a:xfrm>
            <a:off x="2818178" y="4136288"/>
            <a:ext cx="5811148" cy="591575"/>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buClr>
                <a:srgbClr val="0070C0"/>
              </a:buClr>
              <a:buNone/>
            </a:pPr>
            <a:r>
              <a:rPr lang="en-US" dirty="0">
                <a:solidFill>
                  <a:srgbClr val="000000"/>
                </a:solidFill>
              </a:rPr>
              <a:t>Subsidy provided to MSME irrespective of outcome</a:t>
            </a:r>
          </a:p>
        </p:txBody>
      </p:sp>
      <p:grpSp>
        <p:nvGrpSpPr>
          <p:cNvPr id="49" name="Group 48"/>
          <p:cNvGrpSpPr/>
          <p:nvPr/>
        </p:nvGrpSpPr>
        <p:grpSpPr>
          <a:xfrm>
            <a:off x="172515" y="4147877"/>
            <a:ext cx="2545192" cy="591575"/>
            <a:chOff x="1516174" y="3627899"/>
            <a:chExt cx="2545192" cy="591575"/>
          </a:xfrm>
        </p:grpSpPr>
        <p:sp>
          <p:nvSpPr>
            <p:cNvPr id="50" name="Rectangle 49"/>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51" name="Rectangle 50"/>
            <p:cNvSpPr/>
            <p:nvPr/>
          </p:nvSpPr>
          <p:spPr>
            <a:xfrm>
              <a:off x="1755368" y="3627899"/>
              <a:ext cx="2305998" cy="591575"/>
            </a:xfrm>
            <a:prstGeom prst="rect">
              <a:avLst/>
            </a:prstGeom>
            <a:solidFill>
              <a:schemeClr val="accent1"/>
            </a:solidFill>
            <a:ln w="12700">
              <a:noFill/>
              <a:miter lim="800000"/>
            </a:ln>
            <a:effectLst/>
          </p:spPr>
          <p:txBody>
            <a:bodyPr vert="horz" wrap="square" lIns="72000" tIns="73471" rIns="73471" bIns="73471" numCol="1" anchor="ctr" anchorCtr="0" compatLnSpc="1">
              <a:noAutofit/>
            </a:bodyPr>
            <a:lstStyle/>
            <a:p>
              <a:pPr defTabSz="894715">
                <a:buClr>
                  <a:srgbClr val="000000"/>
                </a:buClr>
              </a:pPr>
              <a:r>
                <a:rPr lang="en-IN" sz="1500" b="1" dirty="0">
                  <a:solidFill>
                    <a:srgbClr val="000000"/>
                  </a:solidFill>
                  <a:ea typeface="Arial Unicode MS" pitchFamily="34" charset="-128"/>
                  <a:cs typeface="Arial Unicode MS" pitchFamily="34" charset="-128"/>
                </a:rPr>
                <a:t>Additional Defence Rating</a:t>
              </a:r>
            </a:p>
            <a:p>
              <a:pPr defTabSz="894715">
                <a:buClr>
                  <a:srgbClr val="000000"/>
                </a:buClr>
              </a:pPr>
              <a:r>
                <a:rPr lang="en-IN" dirty="0" err="1">
                  <a:solidFill>
                    <a:srgbClr val="000000"/>
                  </a:solidFill>
                  <a:ea typeface="Arial Unicode MS" pitchFamily="34" charset="-128"/>
                  <a:cs typeface="Arial Unicode MS" pitchFamily="34" charset="-128"/>
                </a:rPr>
                <a:t>Rs</a:t>
              </a:r>
              <a:r>
                <a:rPr lang="en-IN" dirty="0">
                  <a:solidFill>
                    <a:srgbClr val="000000"/>
                  </a:solidFill>
                  <a:ea typeface="Arial Unicode MS" pitchFamily="34" charset="-128"/>
                  <a:cs typeface="Arial Unicode MS" pitchFamily="34" charset="-128"/>
                </a:rPr>
                <a:t>. 40,000/-</a:t>
              </a:r>
            </a:p>
          </p:txBody>
        </p:sp>
      </p:grpSp>
      <p:sp>
        <p:nvSpPr>
          <p:cNvPr id="7" name="Rectangle 6"/>
          <p:cNvSpPr/>
          <p:nvPr/>
        </p:nvSpPr>
        <p:spPr>
          <a:xfrm>
            <a:off x="381422" y="3509179"/>
            <a:ext cx="1775366" cy="584775"/>
          </a:xfrm>
          <a:prstGeom prst="rect">
            <a:avLst/>
          </a:prstGeom>
        </p:spPr>
        <p:txBody>
          <a:bodyPr wrap="square">
            <a:spAutoFit/>
          </a:bodyPr>
          <a:lstStyle/>
          <a:p>
            <a:r>
              <a:rPr lang="en-IN" sz="1600" b="1" dirty="0">
                <a:solidFill>
                  <a:srgbClr val="000000"/>
                </a:solidFill>
                <a:ea typeface="Arial Unicode MS" pitchFamily="34" charset="-128"/>
                <a:cs typeface="Arial Unicode MS" pitchFamily="34" charset="-128"/>
              </a:rPr>
              <a:t>Site assessment</a:t>
            </a:r>
          </a:p>
          <a:p>
            <a:r>
              <a:rPr lang="en-IN" sz="1600" dirty="0" err="1">
                <a:solidFill>
                  <a:srgbClr val="000000"/>
                </a:solidFill>
                <a:ea typeface="Arial Unicode MS" pitchFamily="34" charset="-128"/>
                <a:cs typeface="Arial Unicode MS" pitchFamily="34" charset="-128"/>
              </a:rPr>
              <a:t>Rs</a:t>
            </a:r>
            <a:r>
              <a:rPr lang="en-IN" sz="1600" dirty="0">
                <a:solidFill>
                  <a:srgbClr val="000000"/>
                </a:solidFill>
                <a:ea typeface="Arial Unicode MS" pitchFamily="34" charset="-128"/>
                <a:cs typeface="Arial Unicode MS" pitchFamily="34" charset="-128"/>
              </a:rPr>
              <a:t>. 80,000/-</a:t>
            </a:r>
          </a:p>
        </p:txBody>
      </p:sp>
      <p:sp>
        <p:nvSpPr>
          <p:cNvPr id="52" name="Rectangle 12"/>
          <p:cNvSpPr txBox="1"/>
          <p:nvPr/>
        </p:nvSpPr>
        <p:spPr>
          <a:xfrm>
            <a:off x="172515" y="915717"/>
            <a:ext cx="8456812" cy="895711"/>
          </a:xfrm>
          <a:prstGeom prst="rect">
            <a:avLst/>
          </a:prstGeom>
          <a:solidFill>
            <a:schemeClr val="accent6">
              <a:lumMod val="20000"/>
              <a:lumOff val="80000"/>
            </a:schemeClr>
          </a:solidFill>
          <a:ln w="9525">
            <a:noFill/>
            <a:miter lim="800000"/>
          </a:ln>
          <a:effectLst/>
        </p:spPr>
        <p:txBody>
          <a:bodyPr vert="horz" wrap="square" lIns="27432" tIns="27432" rIns="27432" bIns="27432" numCol="1" anchor="t" anchorCtr="0" compatLnSpc="1">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405" defTabSz="89535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57200" lvl="2" indent="-26225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14680" lvl="3" indent="-155575" defTabSz="89535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49935" lvl="4" indent="-130175" defTabSz="89535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6pPr>
            <a:lvl7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7pPr>
            <a:lvl8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8pPr>
            <a:lvl9pPr marL="749935" indent="-130175" defTabSz="89535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270" lvl="1" indent="0" algn="ctr">
              <a:buClr>
                <a:srgbClr val="0070C0"/>
              </a:buClr>
              <a:buFont typeface="Arial" panose="020B0604020202020204" pitchFamily="34" charset="0"/>
              <a:buNone/>
            </a:pPr>
            <a:r>
              <a:rPr lang="en-US" b="1" dirty="0">
                <a:solidFill>
                  <a:srgbClr val="000000"/>
                </a:solidFill>
              </a:rPr>
              <a:t>The full cost of the specific activity will be paid by the MSME before the start of the activity, and the subsidy is provided after completion of that activity and depending on certain conditions as explained below </a:t>
            </a:r>
          </a:p>
        </p:txBody>
      </p:sp>
      <p:sp>
        <p:nvSpPr>
          <p:cNvPr id="18" name="TextBox 17"/>
          <p:cNvSpPr txBox="1"/>
          <p:nvPr/>
        </p:nvSpPr>
        <p:spPr>
          <a:xfrm>
            <a:off x="381422" y="6303818"/>
            <a:ext cx="8247904" cy="338554"/>
          </a:xfrm>
          <a:prstGeom prst="rect">
            <a:avLst/>
          </a:prstGeom>
          <a:noFill/>
        </p:spPr>
        <p:txBody>
          <a:bodyPr wrap="square" rtlCol="0">
            <a:spAutoFit/>
          </a:bodyPr>
          <a:lstStyle/>
          <a:p>
            <a:r>
              <a:rPr lang="en-US" sz="1600" dirty="0"/>
              <a:t>* MSMEs with No Rating after Site Assessment can also go for Re-assessment</a:t>
            </a:r>
          </a:p>
        </p:txBody>
      </p:sp>
    </p:spTree>
    <p:custDataLst>
      <p:tags r:id="rId2"/>
    </p:custData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105" y="2904051"/>
            <a:ext cx="5096898" cy="984885"/>
          </a:xfrm>
        </p:spPr>
        <p:txBody>
          <a:bodyPr>
            <a:normAutofit fontScale="90000"/>
          </a:bodyPr>
          <a:lstStyle/>
          <a:p>
            <a:pPr algn="ctr"/>
            <a:r>
              <a:rPr lang="en-US" dirty="0">
                <a:latin typeface="+mn-lt"/>
                <a:ea typeface="Batang" panose="02030600000101010101" pitchFamily="18" charset="-127"/>
              </a:rPr>
              <a:t>Natural Resources  Management</a:t>
            </a:r>
            <a:endParaRPr lang="en-IN" dirty="0">
              <a:latin typeface="+mn-lt"/>
            </a:endParaRPr>
          </a:p>
        </p:txBody>
      </p:sp>
    </p:spTree>
    <p:custDataLst>
      <p:tags r:id="rId1"/>
    </p:custDataLst>
  </p:cSld>
  <p:clrMapOvr>
    <a:masterClrMapping/>
  </p:clrMapOvr>
  <p:transition spd="slow">
    <p:wipe dir="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90595" y="3975344"/>
            <a:ext cx="7282543" cy="2585323"/>
          </a:xfrm>
        </p:spPr>
        <p:txBody>
          <a:bodyPr/>
          <a:lstStyle/>
          <a:p>
            <a:pPr algn="ctr"/>
            <a:r>
              <a:rPr lang="en-GB" sz="2800" dirty="0"/>
              <a:t>Design or select processes that eliminate or reduce natural resource use and substitute conventional energy sources with renewable sources</a:t>
            </a:r>
            <a:endParaRPr lang="en-IN" sz="2800" dirty="0"/>
          </a:p>
        </p:txBody>
      </p:sp>
      <p:sp>
        <p:nvSpPr>
          <p:cNvPr id="2" name="Title 1"/>
          <p:cNvSpPr>
            <a:spLocks noGrp="1"/>
          </p:cNvSpPr>
          <p:nvPr>
            <p:ph type="title" idx="4294967295"/>
          </p:nvPr>
        </p:nvSpPr>
        <p:spPr>
          <a:xfrm>
            <a:off x="76202" y="381000"/>
            <a:ext cx="6996113" cy="307975"/>
          </a:xfrm>
        </p:spPr>
        <p:txBody>
          <a:bodyPr/>
          <a:lstStyle/>
          <a:p>
            <a:r>
              <a:rPr lang="en-IN" sz="2000" dirty="0">
                <a:solidFill>
                  <a:srgbClr val="000000"/>
                </a:solidFill>
                <a:latin typeface="Calibri (Headings)"/>
                <a:ea typeface="MS Mincho" panose="02020609040205080304" charset="-128"/>
                <a:cs typeface="Arial" panose="020B0604020202020204"/>
              </a:rPr>
              <a:t>Systems for natural resource conservation</a:t>
            </a:r>
            <a:endParaRPr lang="en-IN" sz="2000" dirty="0">
              <a:latin typeface="Calibri (Headings)"/>
            </a:endParaRPr>
          </a:p>
        </p:txBody>
      </p:sp>
    </p:spTree>
    <p:custDataLst>
      <p:tags r:id="rId1"/>
    </p:custDataLst>
  </p:cSld>
  <p:clrMapOvr>
    <a:masterClrMapping/>
  </p:clrMapOvr>
  <p:transition spd="slow">
    <p:wipe dir="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8548" y="1468065"/>
            <a:ext cx="6010569" cy="430887"/>
          </a:xfrm>
        </p:spPr>
        <p:txBody>
          <a:bodyPr anchor="ctr"/>
          <a:lstStyle/>
          <a:p>
            <a:pPr algn="ctr"/>
            <a:r>
              <a:rPr lang="en-US" sz="2800" dirty="0"/>
              <a:t>Natural Resources Management</a:t>
            </a:r>
            <a:endParaRPr lang="en-IN" sz="2800" dirty="0"/>
          </a:p>
        </p:txBody>
      </p:sp>
      <p:graphicFrame>
        <p:nvGraphicFramePr>
          <p:cNvPr id="5" name="Content Placeholder 4"/>
          <p:cNvGraphicFramePr>
            <a:graphicFrameLocks noGrp="1"/>
          </p:cNvGraphicFramePr>
          <p:nvPr>
            <p:ph idx="4294967295"/>
          </p:nvPr>
        </p:nvGraphicFramePr>
        <p:xfrm>
          <a:off x="1970321" y="2588532"/>
          <a:ext cx="5226208" cy="1480593"/>
        </p:xfrm>
        <a:graphic>
          <a:graphicData uri="http://schemas.openxmlformats.org/drawingml/2006/table">
            <a:tbl>
              <a:tblPr firstRow="1" bandRow="1">
                <a:tableStyleId>{0660B408-B3CF-4A94-85FC-2B1E0A45F4A2}</a:tableStyleId>
              </a:tblPr>
              <a:tblGrid>
                <a:gridCol w="326670">
                  <a:extLst>
                    <a:ext uri="{9D8B030D-6E8A-4147-A177-3AD203B41FA5}">
                      <a16:colId xmlns:a16="http://schemas.microsoft.com/office/drawing/2014/main" val="20000"/>
                    </a:ext>
                  </a:extLst>
                </a:gridCol>
                <a:gridCol w="950847">
                  <a:extLst>
                    <a:ext uri="{9D8B030D-6E8A-4147-A177-3AD203B41FA5}">
                      <a16:colId xmlns:a16="http://schemas.microsoft.com/office/drawing/2014/main" val="20001"/>
                    </a:ext>
                  </a:extLst>
                </a:gridCol>
                <a:gridCol w="3948691">
                  <a:extLst>
                    <a:ext uri="{9D8B030D-6E8A-4147-A177-3AD203B41FA5}">
                      <a16:colId xmlns:a16="http://schemas.microsoft.com/office/drawing/2014/main" val="20002"/>
                    </a:ext>
                  </a:extLst>
                </a:gridCol>
              </a:tblGrid>
              <a:tr h="493531">
                <a:tc>
                  <a:txBody>
                    <a:bodyPr/>
                    <a:lstStyle/>
                    <a:p>
                      <a:pPr algn="ctr"/>
                      <a:r>
                        <a:rPr lang="en-US" sz="1500" dirty="0"/>
                        <a:t>#</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Clause</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Topic</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3531">
                <a:tc>
                  <a:txBody>
                    <a:bodyPr/>
                    <a:lstStyle/>
                    <a:p>
                      <a:pPr algn="ctr"/>
                      <a:r>
                        <a:rPr lang="en-US" sz="1500" dirty="0"/>
                        <a:t>1</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hlinkClick r:id="rId3" action="ppaction://hlinksldjump"/>
                        </a:rPr>
                        <a:t>F-4</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hlinkClick r:id="rId3" action="ppaction://hlinksldjump"/>
                        </a:rPr>
                        <a:t>System for Natural Resources Conservation</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3531">
                <a:tc>
                  <a:txBody>
                    <a:bodyPr/>
                    <a:lstStyle/>
                    <a:p>
                      <a:pPr algn="ctr"/>
                      <a:r>
                        <a:rPr lang="en-US" sz="1500" dirty="0"/>
                        <a:t>2</a:t>
                      </a:r>
                      <a:endParaRPr lang="en-IN" sz="15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hlinkClick r:id="rId4" action="ppaction://hlinksldjump"/>
                        </a:rPr>
                        <a:t>Q-1</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hlinkClick r:id="rId4" action="ppaction://hlinksldjump"/>
                        </a:rPr>
                        <a:t>Optimal use of Natural Resources</a:t>
                      </a:r>
                      <a:endParaRPr lang="en-IN"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82006" y="2662600"/>
            <a:ext cx="3157538" cy="1523494"/>
          </a:xfrm>
        </p:spPr>
        <p:txBody>
          <a:bodyPr>
            <a:normAutofit fontScale="90000"/>
          </a:bodyPr>
          <a:lstStyle/>
          <a:p>
            <a:pPr algn="ctr"/>
            <a:r>
              <a:rPr lang="en-US" dirty="0"/>
              <a:t>F-4</a:t>
            </a:r>
            <a:br>
              <a:rPr lang="en-US" dirty="0"/>
            </a:br>
            <a:r>
              <a:rPr lang="en-US" dirty="0"/>
              <a:t>Natural Resource Conservation</a:t>
            </a:r>
            <a:endParaRPr lang="en-IN" dirty="0"/>
          </a:p>
        </p:txBody>
      </p:sp>
    </p:spTree>
    <p:custDataLst>
      <p:tags r:id="rId1"/>
    </p:custDataLst>
  </p:cSld>
  <p:clrMapOvr>
    <a:masterClrMapping/>
  </p:clrMapOvr>
  <p:transition spd="slow">
    <p:wipe dir="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Natural Resource Management – some aspects</a:t>
            </a:r>
          </a:p>
        </p:txBody>
      </p:sp>
      <p:graphicFrame>
        <p:nvGraphicFramePr>
          <p:cNvPr id="3" name="Table 2"/>
          <p:cNvGraphicFramePr>
            <a:graphicFrameLocks noGrp="1"/>
          </p:cNvGraphicFramePr>
          <p:nvPr/>
        </p:nvGraphicFramePr>
        <p:xfrm>
          <a:off x="768570" y="1869966"/>
          <a:ext cx="1383424" cy="495299"/>
        </p:xfrm>
        <a:graphic>
          <a:graphicData uri="http://schemas.openxmlformats.org/drawingml/2006/table">
            <a:tbl>
              <a:tblPr firstRow="1" bandRow="1">
                <a:tableStyleId>{5C22544A-7EE6-4342-B048-85BDC9FD1C3A}</a:tableStyleId>
              </a:tblPr>
              <a:tblGrid>
                <a:gridCol w="1383424">
                  <a:extLst>
                    <a:ext uri="{9D8B030D-6E8A-4147-A177-3AD203B41FA5}">
                      <a16:colId xmlns:a16="http://schemas.microsoft.com/office/drawing/2014/main" val="20000"/>
                    </a:ext>
                  </a:extLst>
                </a:gridCol>
              </a:tblGrid>
              <a:tr h="480060">
                <a:tc>
                  <a:txBody>
                    <a:bodyPr/>
                    <a:lstStyle/>
                    <a:p>
                      <a:pPr algn="ctr"/>
                      <a:r>
                        <a:rPr lang="en-IN" sz="1400" dirty="0">
                          <a:solidFill>
                            <a:schemeClr val="tx1"/>
                          </a:solidFill>
                        </a:rPr>
                        <a:t>Type of Natural Resource</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3026992" y="1905446"/>
          <a:ext cx="1146942" cy="281939"/>
        </p:xfrm>
        <a:graphic>
          <a:graphicData uri="http://schemas.openxmlformats.org/drawingml/2006/table">
            <a:tbl>
              <a:tblPr firstRow="1" bandRow="1">
                <a:tableStyleId>{5C22544A-7EE6-4342-B048-85BDC9FD1C3A}</a:tableStyleId>
              </a:tblPr>
              <a:tblGrid>
                <a:gridCol w="1146942">
                  <a:extLst>
                    <a:ext uri="{9D8B030D-6E8A-4147-A177-3AD203B41FA5}">
                      <a16:colId xmlns:a16="http://schemas.microsoft.com/office/drawing/2014/main" val="20000"/>
                    </a:ext>
                  </a:extLst>
                </a:gridCol>
              </a:tblGrid>
              <a:tr h="278130">
                <a:tc>
                  <a:txBody>
                    <a:bodyPr/>
                    <a:lstStyle/>
                    <a:p>
                      <a:r>
                        <a:rPr lang="en-IN" sz="1400" dirty="0">
                          <a:solidFill>
                            <a:schemeClr val="tx1"/>
                          </a:solidFill>
                        </a:rPr>
                        <a:t>Renewable</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6042134" y="1881788"/>
          <a:ext cx="1844566" cy="495299"/>
        </p:xfrm>
        <a:graphic>
          <a:graphicData uri="http://schemas.openxmlformats.org/drawingml/2006/table">
            <a:tbl>
              <a:tblPr firstRow="1" bandRow="1">
                <a:tableStyleId>{5C22544A-7EE6-4342-B048-85BDC9FD1C3A}</a:tableStyleId>
              </a:tblPr>
              <a:tblGrid>
                <a:gridCol w="1844566">
                  <a:extLst>
                    <a:ext uri="{9D8B030D-6E8A-4147-A177-3AD203B41FA5}">
                      <a16:colId xmlns:a16="http://schemas.microsoft.com/office/drawing/2014/main" val="20000"/>
                    </a:ext>
                  </a:extLst>
                </a:gridCol>
              </a:tblGrid>
              <a:tr h="311589">
                <a:tc>
                  <a:txBody>
                    <a:bodyPr/>
                    <a:lstStyle/>
                    <a:p>
                      <a:r>
                        <a:rPr lang="en-IN" sz="1400" dirty="0">
                          <a:solidFill>
                            <a:schemeClr val="tx1"/>
                          </a:solidFill>
                        </a:rPr>
                        <a:t>Non-renewable (Finite)</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2353003" y="2449342"/>
          <a:ext cx="2731376" cy="2202180"/>
        </p:xfrm>
        <a:graphic>
          <a:graphicData uri="http://schemas.openxmlformats.org/drawingml/2006/table">
            <a:tbl>
              <a:tblPr firstRow="1" bandRow="1">
                <a:tableStyleId>{5C22544A-7EE6-4342-B048-85BDC9FD1C3A}</a:tableStyleId>
              </a:tblPr>
              <a:tblGrid>
                <a:gridCol w="2731376">
                  <a:extLst>
                    <a:ext uri="{9D8B030D-6E8A-4147-A177-3AD203B41FA5}">
                      <a16:colId xmlns:a16="http://schemas.microsoft.com/office/drawing/2014/main" val="20000"/>
                    </a:ext>
                  </a:extLst>
                </a:gridCol>
              </a:tblGrid>
              <a:tr h="1714500">
                <a:tc>
                  <a:txBody>
                    <a:bodyPr/>
                    <a:lstStyle/>
                    <a:p>
                      <a:r>
                        <a:rPr lang="en-IN" sz="1400" dirty="0">
                          <a:solidFill>
                            <a:schemeClr val="tx1"/>
                          </a:solidFill>
                        </a:rPr>
                        <a:t>Energy – wind, solar, wave, geo-thermal</a:t>
                      </a:r>
                    </a:p>
                    <a:p>
                      <a:r>
                        <a:rPr lang="en-IN" sz="1400" dirty="0">
                          <a:solidFill>
                            <a:schemeClr val="tx1"/>
                          </a:solidFill>
                        </a:rPr>
                        <a:t>Bio-mass – bio-gas, bio diesel,  bio-plastic (from starch, veg fat, veg oil)</a:t>
                      </a:r>
                    </a:p>
                    <a:p>
                      <a:r>
                        <a:rPr lang="en-IN" sz="1400" dirty="0">
                          <a:solidFill>
                            <a:schemeClr val="tx1"/>
                          </a:solidFill>
                        </a:rPr>
                        <a:t>Sustainable forestry</a:t>
                      </a:r>
                    </a:p>
                    <a:p>
                      <a:r>
                        <a:rPr lang="en-IN" sz="1400" dirty="0">
                          <a:solidFill>
                            <a:schemeClr val="tx1"/>
                          </a:solidFill>
                        </a:rPr>
                        <a:t>Food – from sustainable agriculture</a:t>
                      </a:r>
                    </a:p>
                    <a:p>
                      <a:r>
                        <a:rPr lang="en-IN" sz="1400" dirty="0">
                          <a:solidFill>
                            <a:schemeClr val="tx1"/>
                          </a:solidFill>
                        </a:rPr>
                        <a:t>Air ?</a:t>
                      </a:r>
                    </a:p>
                    <a:p>
                      <a:r>
                        <a:rPr lang="en-IN" sz="1400" dirty="0">
                          <a:solidFill>
                            <a:schemeClr val="tx1"/>
                          </a:solidFill>
                        </a:rPr>
                        <a:t>Water ?</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5391807" y="2449342"/>
          <a:ext cx="2814145" cy="1775460"/>
        </p:xfrm>
        <a:graphic>
          <a:graphicData uri="http://schemas.openxmlformats.org/drawingml/2006/table">
            <a:tbl>
              <a:tblPr firstRow="1" bandRow="1">
                <a:tableStyleId>{5C22544A-7EE6-4342-B048-85BDC9FD1C3A}</a:tableStyleId>
              </a:tblPr>
              <a:tblGrid>
                <a:gridCol w="2814145">
                  <a:extLst>
                    <a:ext uri="{9D8B030D-6E8A-4147-A177-3AD203B41FA5}">
                      <a16:colId xmlns:a16="http://schemas.microsoft.com/office/drawing/2014/main" val="20000"/>
                    </a:ext>
                  </a:extLst>
                </a:gridCol>
              </a:tblGrid>
              <a:tr h="1714500">
                <a:tc>
                  <a:txBody>
                    <a:bodyPr/>
                    <a:lstStyle/>
                    <a:p>
                      <a:r>
                        <a:rPr lang="en-IN" sz="1400" dirty="0">
                          <a:solidFill>
                            <a:schemeClr val="tx1"/>
                          </a:solidFill>
                        </a:rPr>
                        <a:t>Coal</a:t>
                      </a:r>
                    </a:p>
                    <a:p>
                      <a:r>
                        <a:rPr lang="en-IN" sz="1400" dirty="0">
                          <a:solidFill>
                            <a:schemeClr val="tx1"/>
                          </a:solidFill>
                        </a:rPr>
                        <a:t>Crude oil</a:t>
                      </a:r>
                    </a:p>
                    <a:p>
                      <a:r>
                        <a:rPr lang="en-IN" sz="1400" dirty="0">
                          <a:solidFill>
                            <a:schemeClr val="tx1"/>
                          </a:solidFill>
                        </a:rPr>
                        <a:t>Natural gas</a:t>
                      </a:r>
                    </a:p>
                    <a:p>
                      <a:r>
                        <a:rPr lang="en-IN" sz="1400" dirty="0">
                          <a:solidFill>
                            <a:schemeClr val="tx1"/>
                          </a:solidFill>
                        </a:rPr>
                        <a:t>Minerals</a:t>
                      </a:r>
                    </a:p>
                    <a:p>
                      <a:r>
                        <a:rPr lang="en-IN" sz="1400" dirty="0">
                          <a:solidFill>
                            <a:schemeClr val="tx1"/>
                          </a:solidFill>
                        </a:rPr>
                        <a:t>Nuclear</a:t>
                      </a:r>
                      <a:r>
                        <a:rPr lang="en-IN" sz="1400" baseline="0" dirty="0">
                          <a:solidFill>
                            <a:schemeClr val="tx1"/>
                          </a:solidFill>
                        </a:rPr>
                        <a:t> fuels</a:t>
                      </a:r>
                    </a:p>
                    <a:p>
                      <a:r>
                        <a:rPr lang="en-IN" sz="1400" baseline="0" dirty="0">
                          <a:solidFill>
                            <a:schemeClr val="tx1"/>
                          </a:solidFill>
                        </a:rPr>
                        <a:t>Top soil</a:t>
                      </a:r>
                      <a:endParaRPr lang="en-IN" sz="1400" dirty="0">
                        <a:solidFill>
                          <a:schemeClr val="tx1"/>
                        </a:solidFill>
                      </a:endParaRPr>
                    </a:p>
                    <a:p>
                      <a:endParaRPr lang="en-IN" sz="1400" dirty="0">
                        <a:solidFill>
                          <a:schemeClr val="tx1"/>
                        </a:solidFill>
                      </a:endParaRPr>
                    </a:p>
                    <a:p>
                      <a:endParaRPr lang="en-IN" sz="14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768570" y="4353042"/>
          <a:ext cx="6851431" cy="1135379"/>
        </p:xfrm>
        <a:graphic>
          <a:graphicData uri="http://schemas.openxmlformats.org/drawingml/2006/table">
            <a:tbl>
              <a:tblPr firstRow="1" bandRow="1">
                <a:tableStyleId>{5C22544A-7EE6-4342-B048-85BDC9FD1C3A}</a:tableStyleId>
              </a:tblPr>
              <a:tblGrid>
                <a:gridCol w="6851431">
                  <a:extLst>
                    <a:ext uri="{9D8B030D-6E8A-4147-A177-3AD203B41FA5}">
                      <a16:colId xmlns:a16="http://schemas.microsoft.com/office/drawing/2014/main" val="20000"/>
                    </a:ext>
                  </a:extLst>
                </a:gridCol>
              </a:tblGrid>
              <a:tr h="1097280">
                <a:tc>
                  <a:txBody>
                    <a:bodyPr/>
                    <a:lstStyle/>
                    <a:p>
                      <a:r>
                        <a:rPr lang="en-IN" sz="1400" dirty="0">
                          <a:solidFill>
                            <a:schemeClr val="tx1"/>
                          </a:solidFill>
                        </a:rPr>
                        <a:t>Natural Resource Conservation</a:t>
                      </a:r>
                      <a:r>
                        <a:rPr lang="en-IN" sz="1400" baseline="0" dirty="0">
                          <a:solidFill>
                            <a:schemeClr val="tx1"/>
                          </a:solidFill>
                        </a:rPr>
                        <a:t> aspects in ‘Green Building’ initiative –</a:t>
                      </a:r>
                    </a:p>
                    <a:p>
                      <a:pPr marL="285750" indent="-285750">
                        <a:buFont typeface="Arial" panose="020B0604020202020204" pitchFamily="34" charset="0"/>
                        <a:buChar char="•"/>
                      </a:pPr>
                      <a:r>
                        <a:rPr lang="en-IN" sz="1400" baseline="0" dirty="0">
                          <a:solidFill>
                            <a:schemeClr val="tx1"/>
                          </a:solidFill>
                        </a:rPr>
                        <a:t>Water conservation </a:t>
                      </a:r>
                      <a:r>
                        <a:rPr lang="en-IN" sz="1400" baseline="0" dirty="0" err="1">
                          <a:solidFill>
                            <a:schemeClr val="tx1"/>
                          </a:solidFill>
                        </a:rPr>
                        <a:t>incl</a:t>
                      </a:r>
                      <a:r>
                        <a:rPr lang="en-IN" sz="1400" baseline="0" dirty="0">
                          <a:solidFill>
                            <a:schemeClr val="tx1"/>
                          </a:solidFill>
                        </a:rPr>
                        <a:t> rain water harvesting, recycling after treatment, water efficient appliances</a:t>
                      </a:r>
                    </a:p>
                    <a:p>
                      <a:pPr marL="285750" indent="-285750">
                        <a:buFont typeface="Arial" panose="020B0604020202020204" pitchFamily="34" charset="0"/>
                        <a:buChar char="•"/>
                      </a:pPr>
                      <a:r>
                        <a:rPr lang="en-IN" sz="1400" baseline="0" dirty="0">
                          <a:solidFill>
                            <a:schemeClr val="tx1"/>
                          </a:solidFill>
                        </a:rPr>
                        <a:t>Energy efficiency thro’ use of energy efficient appliances, optimising natural lighting, solar panels, solar water heaters, use of recycled materials</a:t>
                      </a:r>
                      <a:endParaRPr lang="en-IN" sz="14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sp>
        <p:nvSpPr>
          <p:cNvPr id="11" name="Down Arrow 10"/>
          <p:cNvSpPr/>
          <p:nvPr/>
        </p:nvSpPr>
        <p:spPr>
          <a:xfrm>
            <a:off x="3523593" y="2159918"/>
            <a:ext cx="59121" cy="289424"/>
          </a:xfrm>
          <a:prstGeom prst="downArrow">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err="1">
              <a:solidFill>
                <a:schemeClr val="tx1"/>
              </a:solidFill>
            </a:endParaRPr>
          </a:p>
        </p:txBody>
      </p:sp>
      <p:sp>
        <p:nvSpPr>
          <p:cNvPr id="12" name="Down Arrow 11"/>
          <p:cNvSpPr/>
          <p:nvPr/>
        </p:nvSpPr>
        <p:spPr>
          <a:xfrm>
            <a:off x="6865892" y="2191447"/>
            <a:ext cx="59121" cy="289424"/>
          </a:xfrm>
          <a:prstGeom prst="downArrow">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err="1">
              <a:solidFill>
                <a:schemeClr val="tx1"/>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1000"/>
                                        <p:tgtEl>
                                          <p:spTgt spid="8"/>
                                        </p:tgtEl>
                                      </p:cBhvr>
                                    </p:animEffect>
                                    <p:anim calcmode="lin" valueType="num">
                                      <p:cBhvr>
                                        <p:cTn id="57" dur="1000" fill="hold"/>
                                        <p:tgtEl>
                                          <p:spTgt spid="8"/>
                                        </p:tgtEl>
                                        <p:attrNameLst>
                                          <p:attrName>ppt_x</p:attrName>
                                        </p:attrNameLst>
                                      </p:cBhvr>
                                      <p:tavLst>
                                        <p:tav tm="0">
                                          <p:val>
                                            <p:strVal val="#ppt_x"/>
                                          </p:val>
                                        </p:tav>
                                        <p:tav tm="100000">
                                          <p:val>
                                            <p:strVal val="#ppt_x"/>
                                          </p:val>
                                        </p:tav>
                                      </p:tavLst>
                                    </p:anim>
                                    <p:anim calcmode="lin" valueType="num">
                                      <p:cBhvr>
                                        <p:cTn id="5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Conservation of Natural Resources</a:t>
            </a:r>
          </a:p>
        </p:txBody>
      </p:sp>
      <p:graphicFrame>
        <p:nvGraphicFramePr>
          <p:cNvPr id="4" name="Table 3"/>
          <p:cNvGraphicFramePr>
            <a:graphicFrameLocks noGrp="1"/>
          </p:cNvGraphicFramePr>
          <p:nvPr/>
        </p:nvGraphicFramePr>
        <p:xfrm>
          <a:off x="2845303" y="2227322"/>
          <a:ext cx="3664357" cy="2475314"/>
        </p:xfrm>
        <a:graphic>
          <a:graphicData uri="http://schemas.openxmlformats.org/drawingml/2006/table">
            <a:tbl>
              <a:tblPr firstRow="1" bandRow="1">
                <a:tableStyleId>{5C22544A-7EE6-4342-B048-85BDC9FD1C3A}</a:tableStyleId>
              </a:tblPr>
              <a:tblGrid>
                <a:gridCol w="3664357">
                  <a:extLst>
                    <a:ext uri="{9D8B030D-6E8A-4147-A177-3AD203B41FA5}">
                      <a16:colId xmlns:a16="http://schemas.microsoft.com/office/drawing/2014/main" val="20000"/>
                    </a:ext>
                  </a:extLst>
                </a:gridCol>
              </a:tblGrid>
              <a:tr h="2475314">
                <a:tc>
                  <a:txBody>
                    <a:bodyPr/>
                    <a:lstStyle/>
                    <a:p>
                      <a:pPr marL="1143000" indent="-1143000">
                        <a:lnSpc>
                          <a:spcPct val="150000"/>
                        </a:lnSpc>
                        <a:buFont typeface="Wingdings" panose="05000000000000000000" pitchFamily="2" charset="2"/>
                        <a:buChar char="§"/>
                      </a:pPr>
                      <a:r>
                        <a:rPr lang="en-US" sz="2400" dirty="0">
                          <a:solidFill>
                            <a:srgbClr val="00B050"/>
                          </a:solidFill>
                        </a:rPr>
                        <a:t>Save</a:t>
                      </a:r>
                    </a:p>
                    <a:p>
                      <a:pPr marL="1143000" indent="-1143000">
                        <a:lnSpc>
                          <a:spcPct val="150000"/>
                        </a:lnSpc>
                        <a:buFont typeface="Wingdings" panose="05000000000000000000" pitchFamily="2" charset="2"/>
                        <a:buChar char="§"/>
                      </a:pPr>
                      <a:r>
                        <a:rPr lang="en-US" sz="2400" dirty="0">
                          <a:solidFill>
                            <a:srgbClr val="00B050"/>
                          </a:solidFill>
                        </a:rPr>
                        <a:t>Reduce</a:t>
                      </a:r>
                    </a:p>
                    <a:p>
                      <a:pPr marL="1143000" indent="-1143000">
                        <a:lnSpc>
                          <a:spcPct val="150000"/>
                        </a:lnSpc>
                        <a:buFont typeface="Wingdings" panose="05000000000000000000" pitchFamily="2" charset="2"/>
                        <a:buChar char="§"/>
                      </a:pPr>
                      <a:r>
                        <a:rPr lang="en-US" sz="2400" dirty="0">
                          <a:solidFill>
                            <a:srgbClr val="00B050"/>
                          </a:solidFill>
                        </a:rPr>
                        <a:t>Reuse</a:t>
                      </a:r>
                    </a:p>
                    <a:p>
                      <a:pPr marL="1143000" indent="-1143000">
                        <a:lnSpc>
                          <a:spcPct val="150000"/>
                        </a:lnSpc>
                        <a:buFont typeface="Wingdings" panose="05000000000000000000" pitchFamily="2" charset="2"/>
                        <a:buChar char="§"/>
                      </a:pPr>
                      <a:r>
                        <a:rPr lang="en-US" sz="2400" dirty="0">
                          <a:solidFill>
                            <a:srgbClr val="00B050"/>
                          </a:solidFill>
                        </a:rPr>
                        <a:t>Recycle</a:t>
                      </a:r>
                      <a:endParaRPr lang="en-IN" sz="2400" dirty="0">
                        <a:solidFill>
                          <a:srgbClr val="00B050"/>
                        </a:solidFill>
                      </a:endParaRP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F-4  Systems for Natural Resource Conservation</a:t>
            </a:r>
          </a:p>
        </p:txBody>
      </p:sp>
      <p:sp>
        <p:nvSpPr>
          <p:cNvPr id="7" name="Rectangle 6"/>
          <p:cNvSpPr/>
          <p:nvPr/>
        </p:nvSpPr>
        <p:spPr>
          <a:xfrm>
            <a:off x="82971" y="1251827"/>
            <a:ext cx="707596" cy="160297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908889"/>
            <a:ext cx="707596" cy="18348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784531"/>
            <a:ext cx="707596" cy="9138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3842" y="820848"/>
            <a:ext cx="1357410"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237781" y="820848"/>
            <a:ext cx="1585012"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832021" y="820848"/>
            <a:ext cx="1771113"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597943" y="820848"/>
            <a:ext cx="1651949"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247156" y="820848"/>
            <a:ext cx="186145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00037" y="1251827"/>
            <a:ext cx="1306962" cy="16029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focus on natural resource conservation</a:t>
            </a:r>
          </a:p>
        </p:txBody>
      </p:sp>
      <p:sp>
        <p:nvSpPr>
          <p:cNvPr id="17" name="Rectangle 16"/>
          <p:cNvSpPr/>
          <p:nvPr/>
        </p:nvSpPr>
        <p:spPr>
          <a:xfrm>
            <a:off x="2284316" y="1251827"/>
            <a:ext cx="1510993" cy="16029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Identification of the natural resources used by the organization, establishing a system of measurement of natural resources consumption</a:t>
            </a:r>
          </a:p>
        </p:txBody>
      </p:sp>
      <p:sp>
        <p:nvSpPr>
          <p:cNvPr id="18" name="Rectangle 17"/>
          <p:cNvSpPr/>
          <p:nvPr/>
        </p:nvSpPr>
        <p:spPr>
          <a:xfrm>
            <a:off x="3873375" y="1251827"/>
            <a:ext cx="1688406" cy="16029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developed an action plan for reduced use of natural resources </a:t>
            </a:r>
          </a:p>
        </p:txBody>
      </p:sp>
      <p:sp>
        <p:nvSpPr>
          <p:cNvPr id="19" name="Rectangle 18"/>
          <p:cNvSpPr/>
          <p:nvPr/>
        </p:nvSpPr>
        <p:spPr>
          <a:xfrm>
            <a:off x="5628642" y="1251827"/>
            <a:ext cx="1590554" cy="16029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Goals for natural resource conservation in place  and &gt;60% of its targets are achieved </a:t>
            </a:r>
          </a:p>
        </p:txBody>
      </p:sp>
      <p:sp>
        <p:nvSpPr>
          <p:cNvPr id="20" name="Rectangle 19"/>
          <p:cNvSpPr/>
          <p:nvPr/>
        </p:nvSpPr>
        <p:spPr>
          <a:xfrm>
            <a:off x="7281745" y="1251827"/>
            <a:ext cx="1792276" cy="160297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Action plan in place to reduce the use of natural resources by 2 - 5% every year</a:t>
            </a:r>
          </a:p>
        </p:txBody>
      </p:sp>
      <p:sp>
        <p:nvSpPr>
          <p:cNvPr id="21" name="Rectangle 20"/>
          <p:cNvSpPr/>
          <p:nvPr/>
        </p:nvSpPr>
        <p:spPr>
          <a:xfrm>
            <a:off x="900037" y="2908889"/>
            <a:ext cx="1306962" cy="18348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actions identified for natural resource conservation </a:t>
            </a:r>
          </a:p>
        </p:txBody>
      </p:sp>
      <p:sp>
        <p:nvSpPr>
          <p:cNvPr id="22" name="Rectangle 21"/>
          <p:cNvSpPr/>
          <p:nvPr/>
        </p:nvSpPr>
        <p:spPr>
          <a:xfrm>
            <a:off x="2284316" y="2908889"/>
            <a:ext cx="1510993" cy="18348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Ad-hoc low cost measures for natural resource conservation developed e.g.. Natural lighting, paper re-use, water wastage prevention etc. People are trained on conservation</a:t>
            </a:r>
          </a:p>
        </p:txBody>
      </p:sp>
      <p:sp>
        <p:nvSpPr>
          <p:cNvPr id="23" name="Rectangle 22"/>
          <p:cNvSpPr/>
          <p:nvPr/>
        </p:nvSpPr>
        <p:spPr>
          <a:xfrm>
            <a:off x="3873375" y="2908889"/>
            <a:ext cx="1688406" cy="18348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Identified important areas of resource conservation such as (as applicable) heat exchangers, solar water heating / P V panels, investments in hydro / wind projects</a:t>
            </a:r>
          </a:p>
        </p:txBody>
      </p:sp>
      <p:sp>
        <p:nvSpPr>
          <p:cNvPr id="24" name="Rectangle 23"/>
          <p:cNvSpPr/>
          <p:nvPr/>
        </p:nvSpPr>
        <p:spPr>
          <a:xfrm>
            <a:off x="5628642" y="2908889"/>
            <a:ext cx="1590554" cy="18348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Time bound action plan in place for conservation of identified natural resources and increasing use of renewable resources</a:t>
            </a:r>
          </a:p>
        </p:txBody>
      </p:sp>
      <p:sp>
        <p:nvSpPr>
          <p:cNvPr id="25" name="Rectangle 24"/>
          <p:cNvSpPr/>
          <p:nvPr/>
        </p:nvSpPr>
        <p:spPr>
          <a:xfrm>
            <a:off x="7281745" y="2908889"/>
            <a:ext cx="1792276" cy="183487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Processes including raw materials are continually reviewed to maximize conservation of natural resources. A strong education program in place for judicious use of natural resources. Visual management highlighting benefits of natural resource consumption in place </a:t>
            </a:r>
          </a:p>
        </p:txBody>
      </p:sp>
      <p:sp>
        <p:nvSpPr>
          <p:cNvPr id="31" name="Rectangle 30"/>
          <p:cNvSpPr/>
          <p:nvPr/>
        </p:nvSpPr>
        <p:spPr>
          <a:xfrm>
            <a:off x="900037" y="4784530"/>
            <a:ext cx="1306962"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Nothing in place for checking natural resource conservation</a:t>
            </a:r>
          </a:p>
        </p:txBody>
      </p:sp>
      <p:sp>
        <p:nvSpPr>
          <p:cNvPr id="32" name="Rectangle 31"/>
          <p:cNvSpPr/>
          <p:nvPr/>
        </p:nvSpPr>
        <p:spPr>
          <a:xfrm>
            <a:off x="2284316" y="4784530"/>
            <a:ext cx="1510993"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System in place for yearly checking of natural resource conservation</a:t>
            </a:r>
          </a:p>
        </p:txBody>
      </p:sp>
      <p:sp>
        <p:nvSpPr>
          <p:cNvPr id="33" name="Rectangle 32"/>
          <p:cNvSpPr/>
          <p:nvPr/>
        </p:nvSpPr>
        <p:spPr>
          <a:xfrm>
            <a:off x="3873375" y="4784530"/>
            <a:ext cx="1688406"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System in place for half yearly checking of natural resource conservation</a:t>
            </a:r>
          </a:p>
        </p:txBody>
      </p:sp>
      <p:sp>
        <p:nvSpPr>
          <p:cNvPr id="34" name="Rectangle 33"/>
          <p:cNvSpPr/>
          <p:nvPr/>
        </p:nvSpPr>
        <p:spPr>
          <a:xfrm>
            <a:off x="5628642" y="4784530"/>
            <a:ext cx="1590554"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Quarterly internal audit and yearly external audit of natural resource conservation is carried out </a:t>
            </a:r>
          </a:p>
        </p:txBody>
      </p:sp>
      <p:sp>
        <p:nvSpPr>
          <p:cNvPr id="35" name="Rectangle 34"/>
          <p:cNvSpPr/>
          <p:nvPr/>
        </p:nvSpPr>
        <p:spPr>
          <a:xfrm>
            <a:off x="7281745" y="4784530"/>
            <a:ext cx="1792276"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Publishes its 'natural resource conservation" report </a:t>
            </a:r>
          </a:p>
        </p:txBody>
      </p:sp>
      <p:sp>
        <p:nvSpPr>
          <p:cNvPr id="36" name="Rectangle 35"/>
          <p:cNvSpPr/>
          <p:nvPr/>
        </p:nvSpPr>
        <p:spPr>
          <a:xfrm>
            <a:off x="912913" y="861580"/>
            <a:ext cx="128121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291796" y="861580"/>
            <a:ext cx="1496033"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874458" y="861580"/>
            <a:ext cx="170529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28642" y="861580"/>
            <a:ext cx="1590554"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281745" y="861580"/>
            <a:ext cx="1792276"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037" y="5747778"/>
            <a:ext cx="1306962"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No improvement observed in variances</a:t>
            </a:r>
          </a:p>
        </p:txBody>
      </p:sp>
      <p:sp>
        <p:nvSpPr>
          <p:cNvPr id="42" name="Rectangle 41"/>
          <p:cNvSpPr/>
          <p:nvPr/>
        </p:nvSpPr>
        <p:spPr>
          <a:xfrm>
            <a:off x="2284316" y="5747778"/>
            <a:ext cx="1510993"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&lt;50% improvement observed in variances</a:t>
            </a:r>
          </a:p>
        </p:txBody>
      </p:sp>
      <p:sp>
        <p:nvSpPr>
          <p:cNvPr id="43" name="Rectangle 42"/>
          <p:cNvSpPr/>
          <p:nvPr/>
        </p:nvSpPr>
        <p:spPr>
          <a:xfrm>
            <a:off x="3873375" y="5747778"/>
            <a:ext cx="1688406"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 50%-75% improvement observed in variances</a:t>
            </a:r>
          </a:p>
        </p:txBody>
      </p:sp>
      <p:sp>
        <p:nvSpPr>
          <p:cNvPr id="44" name="Rectangle 43"/>
          <p:cNvSpPr/>
          <p:nvPr/>
        </p:nvSpPr>
        <p:spPr>
          <a:xfrm>
            <a:off x="5628642" y="5747778"/>
            <a:ext cx="1590554"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75%-95% improvement observed in variances</a:t>
            </a:r>
          </a:p>
        </p:txBody>
      </p:sp>
      <p:sp>
        <p:nvSpPr>
          <p:cNvPr id="45" name="Rectangle 44"/>
          <p:cNvSpPr/>
          <p:nvPr/>
        </p:nvSpPr>
        <p:spPr>
          <a:xfrm>
            <a:off x="7281745" y="5747778"/>
            <a:ext cx="1792276"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50" dirty="0">
                <a:solidFill>
                  <a:schemeClr val="bg1"/>
                </a:solidFill>
              </a:rPr>
              <a:t>&gt;95% improvement observed in variances</a:t>
            </a:r>
          </a:p>
        </p:txBody>
      </p:sp>
      <p:sp>
        <p:nvSpPr>
          <p:cNvPr id="46" name="Rectangle 45"/>
          <p:cNvSpPr/>
          <p:nvPr/>
        </p:nvSpPr>
        <p:spPr>
          <a:xfrm>
            <a:off x="99267" y="5740393"/>
            <a:ext cx="707596" cy="9138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1000"/>
                                        <p:tgtEl>
                                          <p:spTgt spid="33"/>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10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000"/>
                                        <p:tgtEl>
                                          <p:spTgt spid="34"/>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1000"/>
                                        <p:tgtEl>
                                          <p:spTgt spid="4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0"/>
                                        <p:tgtEl>
                                          <p:spTgt spid="35"/>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1087" y="2683980"/>
            <a:ext cx="5758543" cy="1477328"/>
          </a:xfrm>
        </p:spPr>
        <p:txBody>
          <a:bodyPr>
            <a:normAutofit fontScale="90000"/>
          </a:bodyPr>
          <a:lstStyle/>
          <a:p>
            <a:pPr algn="ctr"/>
            <a:r>
              <a:rPr lang="en-US" dirty="0"/>
              <a:t>Q-1</a:t>
            </a:r>
            <a:br>
              <a:rPr lang="en-US" dirty="0"/>
            </a:br>
            <a:r>
              <a:rPr lang="en-US" dirty="0"/>
              <a:t>Outcome  of Natural Resource Conservation</a:t>
            </a:r>
            <a:endParaRPr lang="en-IN" dirty="0"/>
          </a:p>
        </p:txBody>
      </p:sp>
    </p:spTree>
    <p:custDataLst>
      <p:tags r:id="rId1"/>
    </p:custDataLst>
  </p:cSld>
  <p:clrMapOvr>
    <a:masterClrMapping/>
  </p:clrMapOvr>
  <p:transition spd="slow">
    <p:wipe dir="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Q-1  Optimal Use of Natural Resources</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Initial</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280675"/>
            <a:ext cx="1425651"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data exists to optimize use of natural resources</a:t>
            </a:r>
          </a:p>
        </p:txBody>
      </p:sp>
      <p:sp>
        <p:nvSpPr>
          <p:cNvPr id="42" name="Rectangle 41"/>
          <p:cNvSpPr/>
          <p:nvPr/>
        </p:nvSpPr>
        <p:spPr>
          <a:xfrm>
            <a:off x="2403080" y="1280675"/>
            <a:ext cx="155921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Parameters to measure natural resource usage has just been defined</a:t>
            </a:r>
          </a:p>
        </p:txBody>
      </p:sp>
      <p:sp>
        <p:nvSpPr>
          <p:cNvPr id="43" name="Rectangle 42"/>
          <p:cNvSpPr/>
          <p:nvPr/>
        </p:nvSpPr>
        <p:spPr>
          <a:xfrm>
            <a:off x="4027076" y="1280675"/>
            <a:ext cx="159055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works towards continual improvement plan to improve all applicable parameters, one or more of the following :</a:t>
            </a:r>
          </a:p>
          <a:p>
            <a:pPr algn="ctr"/>
            <a:r>
              <a:rPr lang="en-US" sz="1050" dirty="0">
                <a:solidFill>
                  <a:schemeClr val="bg1"/>
                </a:solidFill>
              </a:rPr>
              <a:t>25 % conversion from fossil fuels to clean fuel</a:t>
            </a:r>
          </a:p>
          <a:p>
            <a:pPr algn="ctr"/>
            <a:r>
              <a:rPr lang="en-US" sz="1050" dirty="0">
                <a:solidFill>
                  <a:schemeClr val="bg1"/>
                </a:solidFill>
              </a:rPr>
              <a:t>Apart from evaporation, 50 % water recycled</a:t>
            </a:r>
          </a:p>
          <a:p>
            <a:pPr algn="ctr"/>
            <a:r>
              <a:rPr lang="en-US" sz="1050" dirty="0">
                <a:solidFill>
                  <a:schemeClr val="bg1"/>
                </a:solidFill>
              </a:rPr>
              <a:t>50% own plantation and no virgin forest is cut where wood is a consumable</a:t>
            </a:r>
          </a:p>
        </p:txBody>
      </p:sp>
      <p:sp>
        <p:nvSpPr>
          <p:cNvPr id="44" name="Rectangle 43"/>
          <p:cNvSpPr/>
          <p:nvPr/>
        </p:nvSpPr>
        <p:spPr>
          <a:xfrm>
            <a:off x="5686827" y="1280675"/>
            <a:ext cx="1645635"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works towards continual improvement plan to improve all applicable parameters, one or more of the following</a:t>
            </a:r>
          </a:p>
          <a:p>
            <a:pPr algn="ctr"/>
            <a:r>
              <a:rPr lang="en-US" sz="1050" dirty="0">
                <a:solidFill>
                  <a:schemeClr val="bg1"/>
                </a:solidFill>
              </a:rPr>
              <a:t>50 % conversion from fossil fuels to clean fuel</a:t>
            </a:r>
          </a:p>
          <a:p>
            <a:pPr algn="ctr"/>
            <a:r>
              <a:rPr lang="en-US" sz="1050" dirty="0">
                <a:solidFill>
                  <a:schemeClr val="bg1"/>
                </a:solidFill>
              </a:rPr>
              <a:t>Apart from evaporation, 75% water recycled</a:t>
            </a:r>
          </a:p>
          <a:p>
            <a:pPr algn="ctr"/>
            <a:r>
              <a:rPr lang="en-US" sz="1050" dirty="0">
                <a:solidFill>
                  <a:schemeClr val="bg1"/>
                </a:solidFill>
              </a:rPr>
              <a:t>Rain water harvesting and recharging of ground water is practiced</a:t>
            </a:r>
          </a:p>
          <a:p>
            <a:pPr algn="ctr"/>
            <a:r>
              <a:rPr lang="en-US" sz="1050" dirty="0">
                <a:solidFill>
                  <a:schemeClr val="bg1"/>
                </a:solidFill>
              </a:rPr>
              <a:t>100% own plantation and no virgin forest is cut (where wood is a consumable)</a:t>
            </a:r>
          </a:p>
        </p:txBody>
      </p:sp>
      <p:sp>
        <p:nvSpPr>
          <p:cNvPr id="45" name="Rectangle 44"/>
          <p:cNvSpPr/>
          <p:nvPr/>
        </p:nvSpPr>
        <p:spPr>
          <a:xfrm>
            <a:off x="7398315" y="1280675"/>
            <a:ext cx="1597237"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works towards continual improvement plan to improve all applicable parameters , one or more of the following</a:t>
            </a:r>
          </a:p>
          <a:p>
            <a:pPr algn="ctr"/>
            <a:r>
              <a:rPr lang="en-US" sz="1050" dirty="0">
                <a:solidFill>
                  <a:schemeClr val="bg1"/>
                </a:solidFill>
              </a:rPr>
              <a:t>80% conversion from fossil fuels to clean fuel</a:t>
            </a:r>
          </a:p>
          <a:p>
            <a:pPr algn="ctr"/>
            <a:r>
              <a:rPr lang="en-US" sz="1050" dirty="0">
                <a:solidFill>
                  <a:schemeClr val="bg1"/>
                </a:solidFill>
              </a:rPr>
              <a:t>Apart from evaporation, 90% water recycled</a:t>
            </a:r>
          </a:p>
          <a:p>
            <a:pPr algn="ctr"/>
            <a:r>
              <a:rPr lang="en-US" sz="1050" dirty="0">
                <a:solidFill>
                  <a:schemeClr val="bg1"/>
                </a:solidFill>
              </a:rPr>
              <a:t>Organization is water positive through rain water harvesting, recharging of ground water</a:t>
            </a:r>
          </a:p>
          <a:p>
            <a:pPr algn="ctr"/>
            <a:r>
              <a:rPr lang="en-US" sz="1050" dirty="0">
                <a:solidFill>
                  <a:schemeClr val="bg1"/>
                </a:solidFill>
              </a:rPr>
              <a:t>Net positive contributor to plantation (where wood is a consumable)</a:t>
            </a:r>
          </a:p>
          <a:p>
            <a:pPr algn="ctr"/>
            <a:r>
              <a:rPr lang="en-US" sz="1050" dirty="0">
                <a:solidFill>
                  <a:schemeClr val="bg1"/>
                </a:solidFill>
              </a:rPr>
              <a:t>Organization uses renewable sources of energy in non-critical areas</a:t>
            </a:r>
          </a:p>
        </p:txBody>
      </p:sp>
      <p:sp>
        <p:nvSpPr>
          <p:cNvPr id="46" name="Rectangle 45"/>
          <p:cNvSpPr/>
          <p:nvPr/>
        </p:nvSpPr>
        <p:spPr>
          <a:xfrm>
            <a:off x="99267" y="1240603"/>
            <a:ext cx="707596" cy="473186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Exercise - 6</a:t>
            </a:r>
          </a:p>
        </p:txBody>
      </p:sp>
      <p:graphicFrame>
        <p:nvGraphicFramePr>
          <p:cNvPr id="3" name="Table 2"/>
          <p:cNvGraphicFramePr>
            <a:graphicFrameLocks noGrp="1"/>
          </p:cNvGraphicFramePr>
          <p:nvPr/>
        </p:nvGraphicFramePr>
        <p:xfrm>
          <a:off x="853409" y="1784387"/>
          <a:ext cx="7390087" cy="434340"/>
        </p:xfrm>
        <a:graphic>
          <a:graphicData uri="http://schemas.openxmlformats.org/drawingml/2006/table">
            <a:tbl>
              <a:tblPr firstRow="1" bandRow="1">
                <a:tableStyleId>{5C22544A-7EE6-4342-B048-85BDC9FD1C3A}</a:tableStyleId>
              </a:tblPr>
              <a:tblGrid>
                <a:gridCol w="7390087">
                  <a:extLst>
                    <a:ext uri="{9D8B030D-6E8A-4147-A177-3AD203B41FA5}">
                      <a16:colId xmlns:a16="http://schemas.microsoft.com/office/drawing/2014/main" val="20000"/>
                    </a:ext>
                  </a:extLst>
                </a:gridCol>
              </a:tblGrid>
              <a:tr h="434340">
                <a:tc>
                  <a:txBody>
                    <a:bodyPr/>
                    <a:lstStyle/>
                    <a:p>
                      <a:pPr algn="ctr"/>
                      <a:r>
                        <a:rPr lang="en-IN" sz="1800" dirty="0">
                          <a:solidFill>
                            <a:schemeClr val="tx1"/>
                          </a:solidFill>
                        </a:rPr>
                        <a:t>Name 4 Renewable and 4 Non-renewable resources</a:t>
                      </a: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nvGraphicFramePr>
        <p:xfrm>
          <a:off x="853409" y="3085039"/>
          <a:ext cx="7390087" cy="434340"/>
        </p:xfrm>
        <a:graphic>
          <a:graphicData uri="http://schemas.openxmlformats.org/drawingml/2006/table">
            <a:tbl>
              <a:tblPr firstRow="1" bandRow="1">
                <a:tableStyleId>{5C22544A-7EE6-4342-B048-85BDC9FD1C3A}</a:tableStyleId>
              </a:tblPr>
              <a:tblGrid>
                <a:gridCol w="7390087">
                  <a:extLst>
                    <a:ext uri="{9D8B030D-6E8A-4147-A177-3AD203B41FA5}">
                      <a16:colId xmlns:a16="http://schemas.microsoft.com/office/drawing/2014/main" val="20000"/>
                    </a:ext>
                  </a:extLst>
                </a:gridCol>
              </a:tblGrid>
              <a:tr h="434340">
                <a:tc>
                  <a:txBody>
                    <a:bodyPr/>
                    <a:lstStyle/>
                    <a:p>
                      <a:pPr algn="ctr"/>
                      <a:r>
                        <a:rPr lang="en-IN" sz="1800" dirty="0">
                          <a:solidFill>
                            <a:schemeClr val="tx1"/>
                          </a:solidFill>
                        </a:rPr>
                        <a:t>What are the methods for conserving natural</a:t>
                      </a:r>
                      <a:r>
                        <a:rPr lang="en-IN" sz="1800" baseline="0" dirty="0">
                          <a:solidFill>
                            <a:schemeClr val="tx1"/>
                          </a:solidFill>
                        </a:rPr>
                        <a:t> resources ?</a:t>
                      </a:r>
                      <a:endParaRPr lang="en-IN" sz="1800" dirty="0">
                        <a:solidFill>
                          <a:schemeClr val="tx1"/>
                        </a:solidFill>
                      </a:endParaRPr>
                    </a:p>
                  </a:txBody>
                  <a:tcPr marL="68580" marR="68580" marT="34290" marB="34290"/>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nvGraphicFramePr>
        <p:xfrm>
          <a:off x="912529" y="4338398"/>
          <a:ext cx="7330967" cy="800100"/>
        </p:xfrm>
        <a:graphic>
          <a:graphicData uri="http://schemas.openxmlformats.org/drawingml/2006/table">
            <a:tbl>
              <a:tblPr firstRow="1" bandRow="1">
                <a:tableStyleId>{5C22544A-7EE6-4342-B048-85BDC9FD1C3A}</a:tableStyleId>
              </a:tblPr>
              <a:tblGrid>
                <a:gridCol w="7330967">
                  <a:extLst>
                    <a:ext uri="{9D8B030D-6E8A-4147-A177-3AD203B41FA5}">
                      <a16:colId xmlns:a16="http://schemas.microsoft.com/office/drawing/2014/main" val="20000"/>
                    </a:ext>
                  </a:extLst>
                </a:gridCol>
              </a:tblGrid>
              <a:tr h="800100">
                <a:tc>
                  <a:txBody>
                    <a:bodyPr/>
                    <a:lstStyle/>
                    <a:p>
                      <a:pPr algn="ctr"/>
                      <a:r>
                        <a:rPr lang="en-IN" sz="1800" dirty="0">
                          <a:solidFill>
                            <a:schemeClr val="tx1"/>
                          </a:solidFill>
                        </a:rPr>
                        <a:t>Name 4 aspects included in ‘Green Building Initiative’ which address Natural Resource Conservation</a:t>
                      </a:r>
                    </a:p>
                  </a:txBody>
                  <a:tcPr marL="68580" marR="68580" marT="34290" marB="34290"/>
                </a:tc>
                <a:extLst>
                  <a:ext uri="{0D108BD9-81ED-4DB2-BD59-A6C34878D82A}">
                    <a16:rowId xmlns:a16="http://schemas.microsoft.com/office/drawing/2014/main" val="10000"/>
                  </a:ext>
                </a:extLst>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9587" name="think-cell Slide" r:id="rId6" imgW="9525" imgH="9525" progId="TCLayout.ActiveDocument.1">
                  <p:embed/>
                </p:oleObj>
              </mc:Choice>
              <mc:Fallback>
                <p:oleObj name="think-cell Slide" r:id="rId6" imgW="9525" imgH="9525" progId="TCLayout.ActiveDocument.1">
                  <p:embed/>
                  <p:pic>
                    <p:nvPicPr>
                      <p:cNvPr id="0" name="Picture 51775"/>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089202" y="6201082"/>
            <a:ext cx="6996687" cy="430887"/>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pPr algn="ctr"/>
            <a:r>
              <a:rPr lang="en-GB" sz="2800" dirty="0" err="1">
                <a:solidFill>
                  <a:srgbClr val="0066FF"/>
                </a:solidFill>
              </a:rPr>
              <a:t>www.zed.org.in</a:t>
            </a:r>
            <a:endParaRPr lang="en-GB" sz="4800" dirty="0">
              <a:solidFill>
                <a:srgbClr val="0066FF"/>
              </a:solidFill>
            </a:endParaRPr>
          </a:p>
        </p:txBody>
      </p:sp>
      <p:sp>
        <p:nvSpPr>
          <p:cNvPr id="4" name="TextBox 3"/>
          <p:cNvSpPr txBox="1"/>
          <p:nvPr/>
        </p:nvSpPr>
        <p:spPr>
          <a:xfrm>
            <a:off x="1619638" y="822797"/>
            <a:ext cx="6203092" cy="523220"/>
          </a:xfrm>
          <a:prstGeom prst="rect">
            <a:avLst/>
          </a:prstGeom>
          <a:noFill/>
        </p:spPr>
        <p:txBody>
          <a:bodyPr wrap="square" rtlCol="0">
            <a:spAutoFit/>
          </a:bodyPr>
          <a:lstStyle/>
          <a:p>
            <a:pPr algn="ctr"/>
            <a:r>
              <a:rPr lang="en-US" sz="2800" b="1" dirty="0">
                <a:solidFill>
                  <a:srgbClr val="000000"/>
                </a:solidFill>
              </a:rPr>
              <a:t>FOR ONLINE REGISTRATIONS</a:t>
            </a:r>
          </a:p>
        </p:txBody>
      </p:sp>
      <p:pic>
        <p:nvPicPr>
          <p:cNvPr id="6" name="Picture 5"/>
          <p:cNvPicPr>
            <a:picLocks noChangeAspect="1"/>
          </p:cNvPicPr>
          <p:nvPr/>
        </p:nvPicPr>
        <p:blipFill>
          <a:blip r:embed="rId8"/>
          <a:stretch>
            <a:fillRect/>
          </a:stretch>
        </p:blipFill>
        <p:spPr>
          <a:xfrm>
            <a:off x="0" y="891162"/>
            <a:ext cx="9118510" cy="5140514"/>
          </a:xfrm>
          <a:prstGeom prst="rect">
            <a:avLst/>
          </a:prstGeom>
        </p:spPr>
      </p:pic>
      <p:sp>
        <p:nvSpPr>
          <p:cNvPr id="8" name="Left Arrow 7"/>
          <p:cNvSpPr/>
          <p:nvPr/>
        </p:nvSpPr>
        <p:spPr>
          <a:xfrm>
            <a:off x="7180178" y="3981905"/>
            <a:ext cx="1811422" cy="784058"/>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sp>
        <p:nvSpPr>
          <p:cNvPr id="9" name="Title 1"/>
          <p:cNvSpPr txBox="1"/>
          <p:nvPr/>
        </p:nvSpPr>
        <p:spPr bwMode="auto">
          <a:xfrm>
            <a:off x="172517" y="380591"/>
            <a:ext cx="6996687"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lvl1pPr algn="l" defTabSz="684530" rtl="0" eaLnBrk="1" fontAlgn="base" hangingPunct="1">
              <a:spcBef>
                <a:spcPct val="0"/>
              </a:spcBef>
              <a:spcAft>
                <a:spcPct val="0"/>
              </a:spcAft>
              <a:tabLst>
                <a:tab pos="206375" algn="l"/>
              </a:tabLst>
              <a:defRPr sz="1425" b="1" baseline="0">
                <a:solidFill>
                  <a:schemeClr val="tx2"/>
                </a:solidFill>
                <a:latin typeface="+mj-lt"/>
                <a:ea typeface="Arial Unicode MS" pitchFamily="34" charset="-128"/>
                <a:cs typeface="Arial Unicode MS" pitchFamily="34" charset="-128"/>
              </a:defRPr>
            </a:lvl1pPr>
            <a:lvl2pPr algn="l" defTabSz="684530" rtl="0" eaLnBrk="1" fontAlgn="base" hangingPunct="1">
              <a:spcBef>
                <a:spcPct val="0"/>
              </a:spcBef>
              <a:spcAft>
                <a:spcPct val="0"/>
              </a:spcAft>
              <a:defRPr sz="1425" b="1">
                <a:solidFill>
                  <a:schemeClr val="tx2"/>
                </a:solidFill>
                <a:latin typeface="Arial" panose="020B0604020202020204" pitchFamily="34" charset="0"/>
              </a:defRPr>
            </a:lvl2pPr>
            <a:lvl3pPr algn="l" defTabSz="684530" rtl="0" eaLnBrk="1" fontAlgn="base" hangingPunct="1">
              <a:spcBef>
                <a:spcPct val="0"/>
              </a:spcBef>
              <a:spcAft>
                <a:spcPct val="0"/>
              </a:spcAft>
              <a:defRPr sz="1425" b="1">
                <a:solidFill>
                  <a:schemeClr val="tx2"/>
                </a:solidFill>
                <a:latin typeface="Arial" panose="020B0604020202020204" pitchFamily="34" charset="0"/>
              </a:defRPr>
            </a:lvl3pPr>
            <a:lvl4pPr algn="l" defTabSz="684530" rtl="0" eaLnBrk="1" fontAlgn="base" hangingPunct="1">
              <a:spcBef>
                <a:spcPct val="0"/>
              </a:spcBef>
              <a:spcAft>
                <a:spcPct val="0"/>
              </a:spcAft>
              <a:defRPr sz="1425" b="1">
                <a:solidFill>
                  <a:schemeClr val="tx2"/>
                </a:solidFill>
                <a:latin typeface="Arial" panose="020B0604020202020204" pitchFamily="34" charset="0"/>
              </a:defRPr>
            </a:lvl4pPr>
            <a:lvl5pPr algn="l" defTabSz="684530" rtl="0" eaLnBrk="1" fontAlgn="base" hangingPunct="1">
              <a:spcBef>
                <a:spcPct val="0"/>
              </a:spcBef>
              <a:spcAft>
                <a:spcPct val="0"/>
              </a:spcAft>
              <a:defRPr sz="1425" b="1">
                <a:solidFill>
                  <a:schemeClr val="tx2"/>
                </a:solidFill>
                <a:latin typeface="Arial" panose="020B0604020202020204" pitchFamily="34" charset="0"/>
              </a:defRPr>
            </a:lvl5pPr>
            <a:lvl6pPr marL="349885" algn="l" defTabSz="684530" rtl="0" eaLnBrk="1" fontAlgn="base" hangingPunct="1">
              <a:spcBef>
                <a:spcPct val="0"/>
              </a:spcBef>
              <a:spcAft>
                <a:spcPct val="0"/>
              </a:spcAft>
              <a:defRPr sz="1425" b="1">
                <a:solidFill>
                  <a:schemeClr val="tx2"/>
                </a:solidFill>
                <a:latin typeface="Arial" panose="020B0604020202020204" pitchFamily="34" charset="0"/>
              </a:defRPr>
            </a:lvl6pPr>
            <a:lvl7pPr marL="699770" algn="l" defTabSz="684530" rtl="0" eaLnBrk="1" fontAlgn="base" hangingPunct="1">
              <a:spcBef>
                <a:spcPct val="0"/>
              </a:spcBef>
              <a:spcAft>
                <a:spcPct val="0"/>
              </a:spcAft>
              <a:defRPr sz="1425" b="1">
                <a:solidFill>
                  <a:schemeClr val="tx2"/>
                </a:solidFill>
                <a:latin typeface="Arial" panose="020B0604020202020204" pitchFamily="34" charset="0"/>
              </a:defRPr>
            </a:lvl7pPr>
            <a:lvl8pPr marL="1049655" algn="l" defTabSz="684530" rtl="0" eaLnBrk="1" fontAlgn="base" hangingPunct="1">
              <a:spcBef>
                <a:spcPct val="0"/>
              </a:spcBef>
              <a:spcAft>
                <a:spcPct val="0"/>
              </a:spcAft>
              <a:defRPr sz="1425" b="1">
                <a:solidFill>
                  <a:schemeClr val="tx2"/>
                </a:solidFill>
                <a:latin typeface="Arial" panose="020B0604020202020204" pitchFamily="34" charset="0"/>
              </a:defRPr>
            </a:lvl8pPr>
            <a:lvl9pPr marL="1399540" algn="l" defTabSz="684530" rtl="0" eaLnBrk="1" fontAlgn="base" hangingPunct="1">
              <a:spcBef>
                <a:spcPct val="0"/>
              </a:spcBef>
              <a:spcAft>
                <a:spcPct val="0"/>
              </a:spcAft>
              <a:defRPr sz="1425" b="1">
                <a:solidFill>
                  <a:schemeClr val="tx2"/>
                </a:solidFill>
                <a:latin typeface="Arial" panose="020B0604020202020204" pitchFamily="34" charset="0"/>
              </a:defRPr>
            </a:lvl9pPr>
          </a:lstStyle>
          <a:p>
            <a:r>
              <a:rPr lang="en-IN" sz="2000" kern="0" dirty="0">
                <a:solidFill>
                  <a:srgbClr val="362D26"/>
                </a:solidFill>
              </a:rPr>
              <a:t>ZED Registration Portal</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dirty="0">
                <a:solidFill>
                  <a:schemeClr val="tx1"/>
                </a:solidFill>
              </a:rPr>
              <a:t>HUMAN RESOURCE MANAGEMENT</a:t>
            </a:r>
          </a:p>
        </p:txBody>
      </p:sp>
    </p:spTree>
    <p:custDataLst>
      <p:tags r:id="rId1"/>
    </p:custDataLst>
  </p:cSld>
  <p:clrMapOvr>
    <a:masterClrMapping/>
  </p:clrMapOvr>
  <p:transition spd="slow">
    <p:wipe dir="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14400" y="2486705"/>
          <a:ext cx="7284658" cy="2000384"/>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1800" dirty="0">
                          <a:solidFill>
                            <a:schemeClr val="tx1"/>
                          </a:solidFill>
                          <a:latin typeface="Century Gothic" panose="020B0502020202020204" pitchFamily="34" charset="0"/>
                        </a:rPr>
                        <a:t>#</a:t>
                      </a:r>
                      <a:endParaRPr lang="en-IN" sz="1800" dirty="0">
                        <a:solidFill>
                          <a:schemeClr val="tx1"/>
                        </a:solidFill>
                        <a:latin typeface="Century Gothic" panose="020B0502020202020204" pitchFamily="34" charset="0"/>
                      </a:endParaRPr>
                    </a:p>
                  </a:txBody>
                  <a:tcPr marL="51435" marR="51435" marT="25718" marB="25718"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latin typeface="Century Gothic" panose="020B0502020202020204" pitchFamily="34" charset="0"/>
                        </a:rPr>
                        <a:t>Clause</a:t>
                      </a:r>
                      <a:endParaRPr lang="en-IN" sz="1800" dirty="0">
                        <a:solidFill>
                          <a:schemeClr val="tx1"/>
                        </a:solidFill>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tx1"/>
                          </a:solidFill>
                          <a:latin typeface="Century Gothic" panose="020B0502020202020204" pitchFamily="34" charset="0"/>
                        </a:rPr>
                        <a:t>Topic</a:t>
                      </a:r>
                      <a:endParaRPr lang="en-IN" sz="1800" dirty="0">
                        <a:solidFill>
                          <a:schemeClr val="tx1"/>
                        </a:solidFill>
                        <a:latin typeface="Century Gothic" panose="020B0502020202020204" pitchFamily="34" charset="0"/>
                      </a:endParaRPr>
                    </a:p>
                  </a:txBody>
                  <a:tcPr marL="51435" marR="51435" marT="25718" marB="25718"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rPr>
                        <a:t>1</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L-1</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4" action="ppaction://hlinksldjump"/>
                        </a:rPr>
                        <a:t>People Development</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rPr>
                        <a:t>2</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L-2</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5" action="ppaction://hlinksldjump"/>
                        </a:rPr>
                        <a:t>Employee Involvement</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rPr>
                        <a:t>3</a:t>
                      </a:r>
                      <a:endParaRPr lang="en-IN" sz="18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6" action="ppaction://hlinksldjump"/>
                        </a:rPr>
                        <a:t>P-1</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kern="1200" dirty="0">
                          <a:solidFill>
                            <a:schemeClr val="tx1"/>
                          </a:solidFill>
                          <a:latin typeface="Century Gothic" panose="020B0502020202020204" pitchFamily="34" charset="0"/>
                          <a:ea typeface="+mn-ea"/>
                          <a:cs typeface="+mn-cs"/>
                          <a:hlinkClick r:id="rId6" action="ppaction://hlinksldjump"/>
                        </a:rPr>
                        <a:t>Outcome- TEI</a:t>
                      </a:r>
                      <a:endParaRPr lang="en-IN" sz="18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itle 1"/>
          <p:cNvSpPr txBox="1"/>
          <p:nvPr/>
        </p:nvSpPr>
        <p:spPr bwMode="auto">
          <a:xfrm>
            <a:off x="1988339" y="1196207"/>
            <a:ext cx="5636144" cy="430887"/>
          </a:xfrm>
          <a:prstGeom prst="rect">
            <a:avLst/>
          </a:prstGeom>
          <a:ln>
            <a:noFill/>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Human Resource Management</a:t>
            </a:r>
            <a:endParaRPr lang="en-IN" sz="2800" kern="0" dirty="0">
              <a:solidFill>
                <a:schemeClr val="tx1"/>
              </a:solidFill>
            </a:endParaRPr>
          </a:p>
        </p:txBody>
      </p:sp>
    </p:spTree>
    <p:custDataLst>
      <p:tags r:id="rId1"/>
    </p:custData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L-1</a:t>
            </a:r>
            <a:br>
              <a:rPr lang="en-US" b="1" dirty="0">
                <a:solidFill>
                  <a:schemeClr val="tx1"/>
                </a:solidFill>
              </a:rPr>
            </a:br>
            <a:r>
              <a:rPr lang="en-US" b="1" dirty="0">
                <a:solidFill>
                  <a:schemeClr val="tx1"/>
                </a:solidFill>
              </a:rPr>
              <a:t>People Development</a:t>
            </a:r>
            <a:endParaRPr lang="en-IN" b="1" dirty="0">
              <a:solidFill>
                <a:schemeClr val="tx1"/>
              </a:solidFill>
            </a:endParaRPr>
          </a:p>
        </p:txBody>
      </p:sp>
    </p:spTree>
    <p:custDataLst>
      <p:tags r:id="rId1"/>
    </p:custDataLst>
  </p:cSld>
  <p:clrMapOvr>
    <a:masterClrMapping/>
  </p:clrMapOvr>
  <p:transition spd="slow">
    <p:wipe dir="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85801" y="3888257"/>
            <a:ext cx="7652656" cy="2534308"/>
          </a:xfrm>
        </p:spPr>
        <p:txBody>
          <a:bodyPr/>
          <a:lstStyle/>
          <a:p>
            <a:pPr algn="ctr"/>
            <a:r>
              <a:rPr lang="en-GB" sz="2800" dirty="0"/>
              <a:t>Coordinated activities of imparting knowledge and skills and enhancing desired attributes among persons that are necessary to perform one or more  role based tasks, and the evaluation that the desired competencies have been achieved</a:t>
            </a:r>
            <a:endParaRPr lang="en-IN" sz="2800" dirty="0"/>
          </a:p>
        </p:txBody>
      </p:sp>
    </p:spTree>
    <p:custDataLst>
      <p:tags r:id="rId1"/>
    </p:custDataLst>
  </p:cSld>
  <p:clrMapOvr>
    <a:masterClrMapping/>
  </p:clrMapOvr>
  <p:transition spd="slow">
    <p:wipe dir="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L-1  </a:t>
            </a:r>
            <a:r>
              <a:rPr lang="en-IN" sz="2000" dirty="0"/>
              <a:t>People Development Plan</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system/processes for creating people development plans </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Employees understand their roles and responsibilities and their current capability to perform the roles and responsibilities</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Comprehensive employee development plans are created for employees </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 system has been established for people development with individual development plans for all employees , on-going coaching and feedback and a formal performance review </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Regular feedback from employees used to improve initiatives for employee development</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basis for deploying people for different tasks</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Basic skill mapping system in place backed by planned training and coaching for deploying people for different tasks</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Detailed technical skill mapping done for deploying people for different tasks. Multiskilling of operators in few areas</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Competencies extend to soft skills, environmental, safety, energy conservation areas for deploying people for different tasks. Multiskilling of operators across areas</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Competency matrix available for deploying people for different tasks. Plan in place for allied skill development</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People development plans do not exist</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Less than 50% adherence to people development plans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50-75% adherence to people development plans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75-95% adherence to people development plans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&gt;95% adherence to people development plans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453"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L-2</a:t>
            </a:r>
            <a:br>
              <a:rPr lang="en-US" b="1" dirty="0">
                <a:solidFill>
                  <a:schemeClr val="tx1"/>
                </a:solidFill>
              </a:rPr>
            </a:br>
            <a:r>
              <a:rPr lang="en-US" b="1" dirty="0">
                <a:solidFill>
                  <a:schemeClr val="tx1"/>
                </a:solidFill>
              </a:rPr>
              <a:t>Employee Involvement</a:t>
            </a:r>
            <a:endParaRPr lang="en-IN" b="1" dirty="0">
              <a:solidFill>
                <a:schemeClr val="tx1"/>
              </a:solidFill>
            </a:endParaRPr>
          </a:p>
        </p:txBody>
      </p:sp>
    </p:spTree>
    <p:custDataLst>
      <p:tags r:id="rId1"/>
    </p:custDataLst>
  </p:cSld>
  <p:clrMapOvr>
    <a:masterClrMapping/>
  </p:clrMapOvr>
  <p:transition spd="slow">
    <p:wipe dir="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1" y="3801168"/>
            <a:ext cx="7805057" cy="2937080"/>
          </a:xfrm>
        </p:spPr>
        <p:txBody>
          <a:bodyPr/>
          <a:lstStyle/>
          <a:p>
            <a:pPr algn="ctr"/>
            <a:r>
              <a:rPr lang="en-GB" sz="2800" dirty="0"/>
              <a:t>People’s participation in planning and execution of policies that relate to or impact their work. Employee involvement presupposes the organization’s commitment to improving the partnership and developing shared understanding between the people and their managers</a:t>
            </a:r>
            <a:endParaRPr lang="en-IN" sz="2800" dirty="0"/>
          </a:p>
        </p:txBody>
      </p:sp>
    </p:spTree>
    <p:custDataLst>
      <p:tags r:id="rId1"/>
    </p:custDataLst>
  </p:cSld>
  <p:clrMapOvr>
    <a:masterClrMapping/>
  </p:clrMapOvr>
  <p:transition spd="slow">
    <p:wipe dir="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L-2  </a:t>
            </a:r>
            <a:r>
              <a:rPr lang="en-IN" sz="2000" dirty="0"/>
              <a:t>Employee Involvement Activity</a:t>
            </a:r>
          </a:p>
        </p:txBody>
      </p:sp>
      <p:sp>
        <p:nvSpPr>
          <p:cNvPr id="7" name="Rectangle 6"/>
          <p:cNvSpPr/>
          <p:nvPr/>
        </p:nvSpPr>
        <p:spPr>
          <a:xfrm>
            <a:off x="89674" y="1344672"/>
            <a:ext cx="789441" cy="15315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939806"/>
            <a:ext cx="789441" cy="19063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907509"/>
            <a:ext cx="789441" cy="152518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4672"/>
            <a:ext cx="1565765" cy="15315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Not available</a:t>
            </a:r>
          </a:p>
        </p:txBody>
      </p:sp>
      <p:sp>
        <p:nvSpPr>
          <p:cNvPr id="17" name="Rectangle 16"/>
          <p:cNvSpPr/>
          <p:nvPr/>
        </p:nvSpPr>
        <p:spPr>
          <a:xfrm>
            <a:off x="2609355" y="1344672"/>
            <a:ext cx="1565765" cy="15315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Available but not followed</a:t>
            </a:r>
          </a:p>
        </p:txBody>
      </p:sp>
      <p:sp>
        <p:nvSpPr>
          <p:cNvPr id="18" name="Rectangle 17"/>
          <p:cNvSpPr/>
          <p:nvPr/>
        </p:nvSpPr>
        <p:spPr>
          <a:xfrm>
            <a:off x="4249021" y="1344672"/>
            <a:ext cx="1565765" cy="15315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Available and followed occasionally</a:t>
            </a:r>
          </a:p>
        </p:txBody>
      </p:sp>
      <p:sp>
        <p:nvSpPr>
          <p:cNvPr id="19" name="Rectangle 18"/>
          <p:cNvSpPr/>
          <p:nvPr/>
        </p:nvSpPr>
        <p:spPr>
          <a:xfrm>
            <a:off x="5888687" y="1344672"/>
            <a:ext cx="1565765" cy="15315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Available, followed and improvements done</a:t>
            </a:r>
          </a:p>
        </p:txBody>
      </p:sp>
      <p:sp>
        <p:nvSpPr>
          <p:cNvPr id="20" name="Rectangle 19"/>
          <p:cNvSpPr/>
          <p:nvPr/>
        </p:nvSpPr>
        <p:spPr>
          <a:xfrm>
            <a:off x="7528351" y="1344672"/>
            <a:ext cx="1565765" cy="153158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Improvements done and effectiveness checked</a:t>
            </a:r>
          </a:p>
        </p:txBody>
      </p:sp>
      <p:sp>
        <p:nvSpPr>
          <p:cNvPr id="21" name="Rectangle 20"/>
          <p:cNvSpPr/>
          <p:nvPr/>
        </p:nvSpPr>
        <p:spPr>
          <a:xfrm>
            <a:off x="980186" y="2939806"/>
            <a:ext cx="1565765" cy="19063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involvement of employees in decision making, improvement or change as all decisions are taken by top management.</a:t>
            </a:r>
          </a:p>
        </p:txBody>
      </p:sp>
      <p:sp>
        <p:nvSpPr>
          <p:cNvPr id="22" name="Rectangle 21"/>
          <p:cNvSpPr/>
          <p:nvPr/>
        </p:nvSpPr>
        <p:spPr>
          <a:xfrm>
            <a:off x="2609355" y="2939806"/>
            <a:ext cx="1565765" cy="19063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Employees involved  in activities are limited to a few areas e.g., Shop-floor level empowerment given to managers /supervisors</a:t>
            </a:r>
          </a:p>
        </p:txBody>
      </p:sp>
      <p:sp>
        <p:nvSpPr>
          <p:cNvPr id="23" name="Rectangle 22"/>
          <p:cNvSpPr/>
          <p:nvPr/>
        </p:nvSpPr>
        <p:spPr>
          <a:xfrm>
            <a:off x="4249021" y="2939806"/>
            <a:ext cx="1565765" cy="19063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Employee engagement </a:t>
            </a:r>
            <a:r>
              <a:rPr lang="en-US" sz="1050" dirty="0" err="1">
                <a:solidFill>
                  <a:schemeClr val="bg1"/>
                </a:solidFill>
              </a:rPr>
              <a:t>programmes</a:t>
            </a:r>
            <a:r>
              <a:rPr lang="en-US" sz="1050" dirty="0">
                <a:solidFill>
                  <a:schemeClr val="bg1"/>
                </a:solidFill>
              </a:rPr>
              <a:t> such as Kaizen / quality circles / suggestion schemes in place / Concept of team based working introduced</a:t>
            </a:r>
          </a:p>
        </p:txBody>
      </p:sp>
      <p:sp>
        <p:nvSpPr>
          <p:cNvPr id="24" name="Rectangle 23"/>
          <p:cNvSpPr/>
          <p:nvPr/>
        </p:nvSpPr>
        <p:spPr>
          <a:xfrm>
            <a:off x="5888687" y="2939806"/>
            <a:ext cx="1565765" cy="19063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Business plans &amp; performances shared with all employees with targets at all levels drawn in consultative mode. Teams empowered to manage their work areas, with manager playing facilitators' role</a:t>
            </a:r>
          </a:p>
        </p:txBody>
      </p:sp>
      <p:sp>
        <p:nvSpPr>
          <p:cNvPr id="25" name="Rectangle 24"/>
          <p:cNvSpPr/>
          <p:nvPr/>
        </p:nvSpPr>
        <p:spPr>
          <a:xfrm>
            <a:off x="7528351" y="2939806"/>
            <a:ext cx="1565765" cy="19063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is consistently rated in the Top Quartile in engagement score. High level of employee engagement with employee led innovations and proactive involvement of large employee pool epitomizing this culture</a:t>
            </a:r>
          </a:p>
        </p:txBody>
      </p:sp>
      <p:sp>
        <p:nvSpPr>
          <p:cNvPr id="31" name="Rectangle 30"/>
          <p:cNvSpPr/>
          <p:nvPr/>
        </p:nvSpPr>
        <p:spPr>
          <a:xfrm>
            <a:off x="980186" y="4907508"/>
            <a:ext cx="1565765" cy="152518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Policy in place</a:t>
            </a:r>
          </a:p>
        </p:txBody>
      </p:sp>
      <p:sp>
        <p:nvSpPr>
          <p:cNvPr id="32" name="Rectangle 31"/>
          <p:cNvSpPr/>
          <p:nvPr/>
        </p:nvSpPr>
        <p:spPr>
          <a:xfrm>
            <a:off x="2609355" y="4907508"/>
            <a:ext cx="1565765" cy="152518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Some financial benefits / awards established</a:t>
            </a:r>
          </a:p>
        </p:txBody>
      </p:sp>
      <p:sp>
        <p:nvSpPr>
          <p:cNvPr id="33" name="Rectangle 32"/>
          <p:cNvSpPr/>
          <p:nvPr/>
        </p:nvSpPr>
        <p:spPr>
          <a:xfrm>
            <a:off x="4249021" y="4907508"/>
            <a:ext cx="1565765" cy="152518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Visual display of award winners on shop- floor</a:t>
            </a:r>
          </a:p>
        </p:txBody>
      </p:sp>
      <p:sp>
        <p:nvSpPr>
          <p:cNvPr id="34" name="Rectangle 33"/>
          <p:cNvSpPr/>
          <p:nvPr/>
        </p:nvSpPr>
        <p:spPr>
          <a:xfrm>
            <a:off x="5888687" y="4907508"/>
            <a:ext cx="1565765" cy="152518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Employee recognition scheme available and followed every month</a:t>
            </a:r>
          </a:p>
        </p:txBody>
      </p:sp>
      <p:sp>
        <p:nvSpPr>
          <p:cNvPr id="35" name="Rectangle 34"/>
          <p:cNvSpPr/>
          <p:nvPr/>
        </p:nvSpPr>
        <p:spPr>
          <a:xfrm>
            <a:off x="7528351" y="4907508"/>
            <a:ext cx="1565765" cy="152518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Senior management actively involved in recognition of employees and their families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2438419" y="4735286"/>
            <a:ext cx="5159820" cy="1284515"/>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err="1">
              <a:noFill/>
            </a:endParaRPr>
          </a:p>
        </p:txBody>
      </p:sp>
      <p:sp>
        <p:nvSpPr>
          <p:cNvPr id="6" name="Rectangle 5"/>
          <p:cNvSpPr/>
          <p:nvPr/>
        </p:nvSpPr>
        <p:spPr>
          <a:xfrm>
            <a:off x="2438419" y="3450771"/>
            <a:ext cx="5159820" cy="1284515"/>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err="1">
              <a:noFill/>
            </a:endParaRPr>
          </a:p>
        </p:txBody>
      </p:sp>
      <p:sp>
        <p:nvSpPr>
          <p:cNvPr id="2" name="Rectangle 1"/>
          <p:cNvSpPr/>
          <p:nvPr/>
        </p:nvSpPr>
        <p:spPr>
          <a:xfrm>
            <a:off x="2438419" y="2166256"/>
            <a:ext cx="5159820" cy="1284515"/>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err="1">
              <a:noFill/>
            </a:endParaRPr>
          </a:p>
        </p:txBody>
      </p:sp>
      <p:sp>
        <p:nvSpPr>
          <p:cNvPr id="10242" name="AutoShape 2"/>
          <p:cNvSpPr>
            <a:spLocks noChangeArrowheads="1"/>
          </p:cNvSpPr>
          <p:nvPr/>
        </p:nvSpPr>
        <p:spPr bwMode="auto">
          <a:xfrm rot="16200000">
            <a:off x="-84303" y="2594594"/>
            <a:ext cx="5211534" cy="2183166"/>
          </a:xfrm>
          <a:prstGeom prst="rightArrow">
            <a:avLst>
              <a:gd name="adj1" fmla="val 75000"/>
              <a:gd name="adj2" fmla="val 52709"/>
            </a:avLst>
          </a:prstGeom>
        </p:spPr>
        <p:style>
          <a:lnRef idx="1">
            <a:schemeClr val="accent2"/>
          </a:lnRef>
          <a:fillRef idx="3">
            <a:schemeClr val="accent2"/>
          </a:fillRef>
          <a:effectRef idx="2">
            <a:schemeClr val="accent2"/>
          </a:effectRef>
          <a:fontRef idx="minor">
            <a:schemeClr val="lt1"/>
          </a:fontRef>
        </p:style>
        <p:txBody>
          <a:bodyPr vert="eaVert" wrap="none" anchor="ctr"/>
          <a:lstStyle/>
          <a:p>
            <a:pPr algn="ctr" eaLnBrk="0" fontAlgn="base" hangingPunct="0">
              <a:spcBef>
                <a:spcPct val="0"/>
              </a:spcBef>
              <a:spcAft>
                <a:spcPct val="0"/>
              </a:spcAft>
            </a:pPr>
            <a:r>
              <a:rPr lang="en-AU" altLang="en-US" b="1" dirty="0">
                <a:solidFill>
                  <a:srgbClr val="010000"/>
                </a:solidFill>
                <a:latin typeface="Arial" panose="020B0604020202020204" pitchFamily="34" charset="0"/>
                <a:ea typeface="MS PGothic" panose="020B0600070205080204" pitchFamily="34" charset="-128"/>
              </a:rPr>
              <a:t>High</a:t>
            </a: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r>
              <a:rPr lang="en-AU" altLang="en-US" b="1" dirty="0">
                <a:solidFill>
                  <a:srgbClr val="010000"/>
                </a:solidFill>
                <a:latin typeface="Arial" panose="020B0604020202020204" pitchFamily="34" charset="0"/>
                <a:ea typeface="MS PGothic" panose="020B0600070205080204" pitchFamily="34" charset="-128"/>
              </a:rPr>
              <a:t>Medium</a:t>
            </a: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a:p>
            <a:pPr algn="ctr" eaLnBrk="0" fontAlgn="base" hangingPunct="0">
              <a:spcBef>
                <a:spcPct val="0"/>
              </a:spcBef>
              <a:spcAft>
                <a:spcPct val="0"/>
              </a:spcAft>
            </a:pPr>
            <a:r>
              <a:rPr lang="en-AU" altLang="en-US" b="1" dirty="0">
                <a:solidFill>
                  <a:srgbClr val="010000"/>
                </a:solidFill>
                <a:latin typeface="Arial" panose="020B0604020202020204" pitchFamily="34" charset="0"/>
                <a:ea typeface="MS PGothic" panose="020B0600070205080204" pitchFamily="34" charset="-128"/>
              </a:rPr>
              <a:t>Low</a:t>
            </a:r>
          </a:p>
          <a:p>
            <a:pPr algn="ctr" eaLnBrk="0" fontAlgn="base" hangingPunct="0">
              <a:spcBef>
                <a:spcPct val="0"/>
              </a:spcBef>
              <a:spcAft>
                <a:spcPct val="0"/>
              </a:spcAft>
            </a:pPr>
            <a:endParaRPr lang="en-AU" altLang="en-US" b="1" dirty="0">
              <a:solidFill>
                <a:srgbClr val="010000"/>
              </a:solidFill>
              <a:latin typeface="Arial" panose="020B0604020202020204" pitchFamily="34" charset="0"/>
              <a:ea typeface="MS PGothic" panose="020B0600070205080204" pitchFamily="34" charset="-128"/>
            </a:endParaRPr>
          </a:p>
        </p:txBody>
      </p:sp>
      <p:sp>
        <p:nvSpPr>
          <p:cNvPr id="10243" name="Rectangle 3"/>
          <p:cNvSpPr>
            <a:spLocks noGrp="1" noChangeArrowheads="1"/>
          </p:cNvSpPr>
          <p:nvPr>
            <p:ph type="title"/>
          </p:nvPr>
        </p:nvSpPr>
        <p:spPr/>
        <p:txBody>
          <a:bodyPr/>
          <a:lstStyle/>
          <a:p>
            <a:r>
              <a:rPr lang="en-AU" altLang="en-US" dirty="0"/>
              <a:t>Levels of Employee Involvement</a:t>
            </a:r>
          </a:p>
        </p:txBody>
      </p:sp>
      <p:sp>
        <p:nvSpPr>
          <p:cNvPr id="10244" name="Rectangle 4"/>
          <p:cNvSpPr>
            <a:spLocks noGrp="1" noChangeArrowheads="1"/>
          </p:cNvSpPr>
          <p:nvPr>
            <p:ph idx="4294967295"/>
          </p:nvPr>
        </p:nvSpPr>
        <p:spPr>
          <a:xfrm>
            <a:off x="3621897" y="2455409"/>
            <a:ext cx="3497370" cy="3354387"/>
          </a:xfrm>
        </p:spPr>
        <p:txBody>
          <a:bodyPr/>
          <a:lstStyle/>
          <a:p>
            <a:pPr algn="just">
              <a:lnSpc>
                <a:spcPct val="90000"/>
              </a:lnSpc>
              <a:spcBef>
                <a:spcPts val="600"/>
              </a:spcBef>
            </a:pPr>
            <a:r>
              <a:rPr lang="en-AU" altLang="en-US" sz="2000" b="1" dirty="0"/>
              <a:t>High involvement </a:t>
            </a:r>
            <a:r>
              <a:rPr lang="en-AU" altLang="en-US" sz="2000" dirty="0"/>
              <a:t>— Employees have complete decision making power (e.g., SDWTs)</a:t>
            </a:r>
          </a:p>
          <a:p>
            <a:pPr algn="just">
              <a:lnSpc>
                <a:spcPct val="90000"/>
              </a:lnSpc>
              <a:spcBef>
                <a:spcPts val="600"/>
              </a:spcBef>
            </a:pPr>
            <a:endParaRPr lang="en-AU" altLang="en-US" sz="2000" dirty="0"/>
          </a:p>
          <a:p>
            <a:pPr algn="just">
              <a:lnSpc>
                <a:spcPct val="90000"/>
              </a:lnSpc>
              <a:spcBef>
                <a:spcPts val="600"/>
              </a:spcBef>
            </a:pPr>
            <a:r>
              <a:rPr lang="en-AU" altLang="en-US" sz="2000" b="1" dirty="0"/>
              <a:t>Full consultation </a:t>
            </a:r>
            <a:r>
              <a:rPr lang="en-AU" altLang="en-US" sz="2000" dirty="0"/>
              <a:t>— Employees offer recommendations (e.g., gain sharing)</a:t>
            </a:r>
          </a:p>
          <a:p>
            <a:pPr algn="just">
              <a:lnSpc>
                <a:spcPct val="90000"/>
              </a:lnSpc>
              <a:spcBef>
                <a:spcPts val="600"/>
              </a:spcBef>
            </a:pPr>
            <a:endParaRPr lang="en-AU" altLang="en-US" sz="2000" dirty="0"/>
          </a:p>
          <a:p>
            <a:pPr algn="just">
              <a:lnSpc>
                <a:spcPct val="90000"/>
              </a:lnSpc>
              <a:spcBef>
                <a:spcPts val="600"/>
              </a:spcBef>
            </a:pPr>
            <a:r>
              <a:rPr lang="en-AU" altLang="en-US" sz="2000" b="1" dirty="0"/>
              <a:t>Selective consultation </a:t>
            </a:r>
            <a:r>
              <a:rPr lang="en-AU" altLang="en-US" sz="2000" dirty="0"/>
              <a:t>— Employees give information, but don’t know the problem</a:t>
            </a:r>
          </a:p>
        </p:txBody>
      </p:sp>
    </p:spTree>
    <p:custDataLst>
      <p:tags r:id="rId1"/>
    </p:custData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44">
                                            <p:txEl>
                                              <p:pRg st="4" end="4"/>
                                            </p:txEl>
                                          </p:spTgt>
                                        </p:tgtEl>
                                        <p:attrNameLst>
                                          <p:attrName>style.visibility</p:attrName>
                                        </p:attrNameLst>
                                      </p:cBhvr>
                                      <p:to>
                                        <p:strVal val="visible"/>
                                      </p:to>
                                    </p:set>
                                    <p:anim calcmode="lin" valueType="num">
                                      <p:cBhvr additive="base">
                                        <p:cTn id="7" dur="500" fill="hold"/>
                                        <p:tgtEl>
                                          <p:spTgt spid="10244">
                                            <p:txEl>
                                              <p:pRg st="4" end="4"/>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4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244">
                                            <p:txEl>
                                              <p:pRg st="2" end="2"/>
                                            </p:txEl>
                                          </p:spTgt>
                                        </p:tgtEl>
                                        <p:attrNameLst>
                                          <p:attrName>style.visibility</p:attrName>
                                        </p:attrNameLst>
                                      </p:cBhvr>
                                      <p:to>
                                        <p:strVal val="visible"/>
                                      </p:to>
                                    </p:set>
                                    <p:anim calcmode="lin" valueType="num">
                                      <p:cBhvr additive="base">
                                        <p:cTn id="13" dur="500" fill="hold"/>
                                        <p:tgtEl>
                                          <p:spTgt spid="10244">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024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0244">
                                            <p:txEl>
                                              <p:pRg st="0" end="0"/>
                                            </p:txEl>
                                          </p:spTgt>
                                        </p:tgtEl>
                                        <p:attrNameLst>
                                          <p:attrName>style.visibility</p:attrName>
                                        </p:attrNameLst>
                                      </p:cBhvr>
                                      <p:to>
                                        <p:strVal val="visible"/>
                                      </p:to>
                                    </p:set>
                                    <p:anim calcmode="lin" valueType="num">
                                      <p:cBhvr additive="base">
                                        <p:cTn id="19" dur="500" fill="hold"/>
                                        <p:tgtEl>
                                          <p:spTgt spid="1024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2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uild="p" autoUpdateAnimBg="0" rev="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453" y="297839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P-1</a:t>
            </a:r>
            <a:br>
              <a:rPr lang="en-US" b="1" dirty="0">
                <a:solidFill>
                  <a:schemeClr val="tx1"/>
                </a:solidFill>
              </a:rPr>
            </a:br>
            <a:r>
              <a:rPr lang="en-US" b="1" dirty="0">
                <a:solidFill>
                  <a:schemeClr val="tx1"/>
                </a:solidFill>
              </a:rPr>
              <a:t>Total Employee Involvement</a:t>
            </a:r>
            <a:endParaRPr lang="en-IN" b="1" dirty="0">
              <a:solidFill>
                <a:schemeClr val="tx1"/>
              </a:solidFill>
            </a:endParaRPr>
          </a:p>
        </p:txBody>
      </p:sp>
    </p:spTree>
    <p:custDataLst>
      <p:tags r:id="rId1"/>
    </p:custData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0611" name="think-cell Slide" r:id="rId6" imgW="9525" imgH="9525" progId="TCLayout.ActiveDocument.1">
                  <p:embed/>
                </p:oleObj>
              </mc:Choice>
              <mc:Fallback>
                <p:oleObj name="think-cell Slide" r:id="rId6" imgW="9525" imgH="9525" progId="TCLayout.ActiveDocument.1">
                  <p:embed/>
                  <p:pic>
                    <p:nvPicPr>
                      <p:cNvPr id="0" name="Picture 52799"/>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5037" y="787743"/>
            <a:ext cx="6779549" cy="3895468"/>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83389" y="2132227"/>
            <a:ext cx="4762843" cy="1433974"/>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8410" y="819764"/>
            <a:ext cx="8051800" cy="5270500"/>
          </a:xfrm>
          <a:prstGeom prst="rect">
            <a:avLst/>
          </a:prstGeom>
        </p:spPr>
      </p:pic>
      <p:sp>
        <p:nvSpPr>
          <p:cNvPr id="2" name="Title 1"/>
          <p:cNvSpPr>
            <a:spLocks noGrp="1"/>
          </p:cNvSpPr>
          <p:nvPr>
            <p:ph type="title"/>
          </p:nvPr>
        </p:nvSpPr>
        <p:spPr>
          <a:xfrm>
            <a:off x="172517" y="380591"/>
            <a:ext cx="6996687" cy="307777"/>
          </a:xfrm>
        </p:spPr>
        <p:txBody>
          <a:bodyPr/>
          <a:lstStyle/>
          <a:p>
            <a:r>
              <a:rPr lang="en-IN" sz="2000" dirty="0">
                <a:solidFill>
                  <a:srgbClr val="362D26"/>
                </a:solidFill>
              </a:rPr>
              <a:t>ZED Registration Portal</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984885"/>
          </a:xfrm>
        </p:spPr>
        <p:txBody>
          <a:bodyPr/>
          <a:lstStyle/>
          <a:p>
            <a:pPr algn="ctr"/>
            <a:r>
              <a:rPr lang="en-US" sz="3200" dirty="0"/>
              <a:t>Improvement in employee involvement</a:t>
            </a:r>
            <a:endParaRPr lang="en-IN" sz="3200" dirty="0"/>
          </a:p>
        </p:txBody>
      </p:sp>
    </p:spTree>
    <p:custDataLst>
      <p:tags r:id="rId1"/>
    </p:custDataLst>
  </p:cSld>
  <p:clrMapOvr>
    <a:masterClrMapping/>
  </p:clrMapOvr>
  <p:transition spd="slow">
    <p:wipe dir="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P-1  Total Employee Involvement</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Nothing in place to ensure employee involvement</a:t>
            </a:r>
          </a:p>
        </p:txBody>
      </p:sp>
      <p:sp>
        <p:nvSpPr>
          <p:cNvPr id="32" name="Rectangle 31"/>
          <p:cNvSpPr/>
          <p:nvPr/>
        </p:nvSpPr>
        <p:spPr>
          <a:xfrm>
            <a:off x="2403080" y="1265816"/>
            <a:ext cx="155921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&lt;40% employees have been involved and their ideas for improvements are generated , tracked and implemented </a:t>
            </a:r>
          </a:p>
        </p:txBody>
      </p:sp>
      <p:sp>
        <p:nvSpPr>
          <p:cNvPr id="33" name="Rectangle 32"/>
          <p:cNvSpPr/>
          <p:nvPr/>
        </p:nvSpPr>
        <p:spPr>
          <a:xfrm>
            <a:off x="4027076" y="1265816"/>
            <a:ext cx="159055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40%- 60% employees have been involved and their ideas for improvements generated, tracked and implemented </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60% to 80 % employees have been involved and their ideas for improvements generated, tracked and implemented </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Greater than  80 % employees have been involved and &gt; 50% employees have given </a:t>
            </a:r>
            <a:r>
              <a:rPr lang="en-US" sz="1050" dirty="0" err="1">
                <a:solidFill>
                  <a:schemeClr val="bg1"/>
                </a:solidFill>
              </a:rPr>
              <a:t>atleast</a:t>
            </a:r>
            <a:r>
              <a:rPr lang="en-US" sz="1050" dirty="0">
                <a:solidFill>
                  <a:schemeClr val="bg1"/>
                </a:solidFill>
              </a:rPr>
              <a:t> one Idea for improvement </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criteria exists to measure total employee </a:t>
            </a:r>
            <a:r>
              <a:rPr lang="en-US" sz="1050" dirty="0" err="1">
                <a:solidFill>
                  <a:schemeClr val="bg1"/>
                </a:solidFill>
              </a:rPr>
              <a:t>involvment</a:t>
            </a:r>
            <a:endParaRPr lang="en-US" sz="1050" dirty="0">
              <a:solidFill>
                <a:schemeClr val="bg1"/>
              </a:solidFill>
            </a:endParaRPr>
          </a:p>
        </p:txBody>
      </p:sp>
      <p:sp>
        <p:nvSpPr>
          <p:cNvPr id="42" name="Rectangle 41"/>
          <p:cNvSpPr/>
          <p:nvPr/>
        </p:nvSpPr>
        <p:spPr>
          <a:xfrm>
            <a:off x="2403080" y="3536738"/>
            <a:ext cx="155921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Parameters for measuring TEI defined and are being monitored</a:t>
            </a:r>
          </a:p>
        </p:txBody>
      </p:sp>
      <p:sp>
        <p:nvSpPr>
          <p:cNvPr id="43" name="Rectangle 42"/>
          <p:cNvSpPr/>
          <p:nvPr/>
        </p:nvSpPr>
        <p:spPr>
          <a:xfrm>
            <a:off x="4027076" y="3536738"/>
            <a:ext cx="159055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Results on TEI parameters show consistent increase over last 3 years</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Results on all parameters shows more than 50% improvements on 3 years YOY basis</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Company results are bench-marked as best in class in industry and shows &gt;50% improvement on </a:t>
            </a:r>
            <a:r>
              <a:rPr lang="en-US" sz="1050" dirty="0" err="1">
                <a:solidFill>
                  <a:schemeClr val="bg1"/>
                </a:solidFill>
              </a:rPr>
              <a:t>YoY</a:t>
            </a:r>
            <a:r>
              <a:rPr lang="en-US" sz="1050" dirty="0">
                <a:solidFill>
                  <a:schemeClr val="bg1"/>
                </a:solidFill>
              </a:rPr>
              <a:t> basis</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35668" y="1448253"/>
            <a:ext cx="8042275" cy="2769989"/>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People Development</a:t>
            </a:r>
          </a:p>
          <a:p>
            <a:r>
              <a:rPr lang="en-US" sz="1800" dirty="0"/>
              <a:t>     2.  Employee Involvement</a:t>
            </a:r>
          </a:p>
          <a:p>
            <a:r>
              <a:rPr lang="en-US" sz="1800" dirty="0"/>
              <a:t>     3.  Total Employee Involvement </a:t>
            </a:r>
          </a:p>
          <a:p>
            <a:r>
              <a:rPr lang="en-US" sz="1800" dirty="0"/>
              <a:t>     </a:t>
            </a:r>
          </a:p>
          <a:p>
            <a:r>
              <a:rPr lang="en-US" sz="1800" b="1"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Intellectual Property Management</a:t>
            </a:r>
            <a:endParaRPr lang="en-IN" b="1" dirty="0">
              <a:solidFill>
                <a:schemeClr val="tx1"/>
              </a:solidFill>
            </a:endParaRPr>
          </a:p>
        </p:txBody>
      </p:sp>
    </p:spTree>
    <p:custDataLst>
      <p:tags r:id="rId1"/>
    </p:custDataLst>
  </p:cSld>
  <p:clrMapOvr>
    <a:masterClrMapping/>
  </p:clrMapOvr>
  <p:transition spd="slow">
    <p:wipe dir="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914399" y="1985375"/>
          <a:ext cx="7284658" cy="2428488"/>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000" dirty="0">
                          <a:latin typeface="Century Gothic" panose="020B0502020202020204" pitchFamily="34" charset="0"/>
                        </a:rPr>
                        <a:t>#</a:t>
                      </a:r>
                      <a:endParaRPr lang="en-IN" sz="2000" dirty="0">
                        <a:latin typeface="Century Gothic" panose="020B0502020202020204" pitchFamily="34" charset="0"/>
                      </a:endParaRPr>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Clause</a:t>
                      </a:r>
                      <a:endParaRPr lang="en-IN" sz="2000" dirty="0">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Topic</a:t>
                      </a:r>
                      <a:endParaRPr lang="en-IN" sz="2000" dirty="0">
                        <a:latin typeface="Century Gothic" panose="020B0502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algn="ctr"/>
                      <a:r>
                        <a:rPr lang="en-US" sz="2000" dirty="0">
                          <a:latin typeface="Century Gothic" panose="020B0502020202020204" pitchFamily="34" charset="0"/>
                        </a:rPr>
                        <a:t>1</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N-1</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4" action="ppaction://hlinksldjump"/>
                        </a:rPr>
                        <a:t>Trade Mark</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algn="ctr"/>
                      <a:r>
                        <a:rPr lang="en-US" sz="2000" dirty="0">
                          <a:latin typeface="Century Gothic" panose="020B0502020202020204" pitchFamily="34" charset="0"/>
                        </a:rPr>
                        <a:t>2</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N-2</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5" action="ppaction://hlinksldjump"/>
                        </a:rPr>
                        <a:t>Industrial design</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algn="ctr"/>
                      <a:r>
                        <a:rPr lang="en-US" sz="2000" dirty="0">
                          <a:latin typeface="Century Gothic" panose="020B0502020202020204" pitchFamily="34" charset="0"/>
                        </a:rPr>
                        <a:t>3</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N-3</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6" action="ppaction://hlinksldjump"/>
                        </a:rPr>
                        <a:t>Copy Right</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28104">
                <a:tc>
                  <a:txBody>
                    <a:bodyPr/>
                    <a:lstStyle/>
                    <a:p>
                      <a:pPr algn="ctr"/>
                      <a:r>
                        <a:rPr lang="en-US" sz="2000" dirty="0">
                          <a:latin typeface="Century Gothic" panose="020B0502020202020204" pitchFamily="34" charset="0"/>
                        </a:rPr>
                        <a:t>4</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N-4</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hlinkClick r:id="rId7" action="ppaction://hlinksldjump"/>
                        </a:rPr>
                        <a:t>Patent</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Title 1"/>
          <p:cNvSpPr txBox="1"/>
          <p:nvPr/>
        </p:nvSpPr>
        <p:spPr bwMode="auto">
          <a:xfrm>
            <a:off x="1988339" y="1196207"/>
            <a:ext cx="5636144" cy="430887"/>
          </a:xfrm>
          <a:prstGeom prst="rect">
            <a:avLst/>
          </a:prstGeom>
          <a:ln>
            <a:noFill/>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Intellectual Property Management</a:t>
            </a:r>
            <a:endParaRPr lang="en-IN" sz="2800" kern="0" dirty="0">
              <a:solidFill>
                <a:schemeClr val="tx1"/>
              </a:solidFill>
            </a:endParaRPr>
          </a:p>
        </p:txBody>
      </p:sp>
    </p:spTree>
    <p:custDataLst>
      <p:tags r:id="rId1"/>
    </p:custData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72517" y="380591"/>
            <a:ext cx="6996687" cy="307777"/>
          </a:xfrm>
        </p:spPr>
        <p:txBody>
          <a:bodyPr/>
          <a:lstStyle/>
          <a:p>
            <a:r>
              <a:rPr lang="en-US" altLang="en-US" dirty="0"/>
              <a:t>Laws for IP Protection</a:t>
            </a:r>
          </a:p>
        </p:txBody>
      </p:sp>
      <p:sp>
        <p:nvSpPr>
          <p:cNvPr id="5123" name="Rectangle 3"/>
          <p:cNvSpPr>
            <a:spLocks noGrp="1" noChangeArrowheads="1"/>
          </p:cNvSpPr>
          <p:nvPr>
            <p:ph idx="4294967295"/>
          </p:nvPr>
        </p:nvSpPr>
        <p:spPr>
          <a:xfrm>
            <a:off x="500742" y="1362302"/>
            <a:ext cx="6172200" cy="2206758"/>
          </a:xfrm>
        </p:spPr>
        <p:txBody>
          <a:bodyPr/>
          <a:lstStyle/>
          <a:p>
            <a:pPr marL="215900" indent="-457200" algn="just">
              <a:lnSpc>
                <a:spcPct val="90000"/>
              </a:lnSpc>
              <a:spcBef>
                <a:spcPts val="600"/>
              </a:spcBef>
              <a:buFont typeface="Wingdings" panose="05000000000000000000" pitchFamily="2" charset="2"/>
              <a:buChar char="v"/>
            </a:pPr>
            <a:r>
              <a:rPr lang="en-US" altLang="en-US" sz="1800" dirty="0"/>
              <a:t>Trademarks Act 1976</a:t>
            </a:r>
          </a:p>
          <a:p>
            <a:pPr marL="215900" indent="-457200" algn="just">
              <a:lnSpc>
                <a:spcPct val="90000"/>
              </a:lnSpc>
              <a:spcBef>
                <a:spcPts val="600"/>
              </a:spcBef>
              <a:buFont typeface="Wingdings" panose="05000000000000000000" pitchFamily="2" charset="2"/>
              <a:buChar char="v"/>
            </a:pPr>
            <a:r>
              <a:rPr lang="en-US" altLang="en-US" sz="1800" dirty="0"/>
              <a:t>Industrial Design Act 1996</a:t>
            </a:r>
          </a:p>
          <a:p>
            <a:pPr marL="215900" indent="-457200" algn="just">
              <a:lnSpc>
                <a:spcPct val="90000"/>
              </a:lnSpc>
              <a:spcBef>
                <a:spcPts val="600"/>
              </a:spcBef>
              <a:buFont typeface="Wingdings" panose="05000000000000000000" pitchFamily="2" charset="2"/>
              <a:buChar char="v"/>
            </a:pPr>
            <a:r>
              <a:rPr lang="en-US" altLang="en-US" sz="1800" dirty="0"/>
              <a:t>Copyright Act 1987</a:t>
            </a:r>
          </a:p>
          <a:p>
            <a:pPr marL="215900" indent="-457200" algn="just">
              <a:lnSpc>
                <a:spcPct val="90000"/>
              </a:lnSpc>
              <a:spcBef>
                <a:spcPts val="600"/>
              </a:spcBef>
              <a:buFont typeface="Wingdings" panose="05000000000000000000" pitchFamily="2" charset="2"/>
              <a:buChar char="v"/>
            </a:pPr>
            <a:r>
              <a:rPr lang="en-US" altLang="en-US" sz="1800" dirty="0"/>
              <a:t>Patent Act 1983</a:t>
            </a:r>
          </a:p>
          <a:p>
            <a:pPr marL="215900" indent="-457200" algn="just">
              <a:lnSpc>
                <a:spcPct val="90000"/>
              </a:lnSpc>
              <a:spcBef>
                <a:spcPts val="600"/>
              </a:spcBef>
              <a:buFont typeface="Wingdings" panose="05000000000000000000" pitchFamily="2" charset="2"/>
              <a:buChar char="v"/>
            </a:pPr>
            <a:r>
              <a:rPr lang="en-US" altLang="en-US" sz="1800" dirty="0"/>
              <a:t>Geographical Indications Act 2000</a:t>
            </a:r>
          </a:p>
          <a:p>
            <a:pPr marL="215900" indent="-457200" algn="just">
              <a:lnSpc>
                <a:spcPct val="90000"/>
              </a:lnSpc>
              <a:spcBef>
                <a:spcPts val="600"/>
              </a:spcBef>
              <a:buFont typeface="Wingdings" panose="05000000000000000000" pitchFamily="2" charset="2"/>
              <a:buChar char="v"/>
            </a:pPr>
            <a:r>
              <a:rPr lang="en-US" altLang="en-US" sz="1800" dirty="0"/>
              <a:t>Law of Tort</a:t>
            </a:r>
          </a:p>
          <a:p>
            <a:pPr marL="215900" indent="-457200" algn="just">
              <a:lnSpc>
                <a:spcPct val="90000"/>
              </a:lnSpc>
              <a:spcBef>
                <a:spcPts val="600"/>
              </a:spcBef>
              <a:buFont typeface="Wingdings" panose="05000000000000000000" pitchFamily="2" charset="2"/>
              <a:buChar char="v"/>
            </a:pPr>
            <a:r>
              <a:rPr lang="en-US" altLang="en-US" sz="1800" dirty="0"/>
              <a:t>Confidential information</a:t>
            </a:r>
          </a:p>
        </p:txBody>
      </p:sp>
    </p:spTree>
    <p:custDataLst>
      <p:tags r:id="rId1"/>
    </p:custData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N-1</a:t>
            </a:r>
            <a:br>
              <a:rPr lang="en-US" b="1" dirty="0">
                <a:solidFill>
                  <a:schemeClr val="tx1"/>
                </a:solidFill>
              </a:rPr>
            </a:br>
            <a:r>
              <a:rPr lang="en-US" b="1" dirty="0">
                <a:solidFill>
                  <a:schemeClr val="tx1"/>
                </a:solidFill>
              </a:rPr>
              <a:t>Trade Mark</a:t>
            </a:r>
            <a:endParaRPr lang="en-IN" b="1" dirty="0">
              <a:solidFill>
                <a:schemeClr val="tx1"/>
              </a:solidFill>
            </a:endParaRPr>
          </a:p>
        </p:txBody>
      </p:sp>
    </p:spTree>
    <p:custDataLst>
      <p:tags r:id="rId1"/>
    </p:custDataLst>
  </p:cSld>
  <p:clrMapOvr>
    <a:masterClrMapping/>
  </p:clrMapOvr>
  <p:transition spd="slow">
    <p:wipe dir="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402351" y="3757634"/>
            <a:ext cx="6315620" cy="1391309"/>
          </a:xfrm>
        </p:spPr>
        <p:txBody>
          <a:bodyPr/>
          <a:lstStyle/>
          <a:p>
            <a:pPr algn="ctr"/>
            <a:r>
              <a:rPr lang="en-IN" sz="3200" dirty="0"/>
              <a:t>Safe guarding  organizational logo/ brand logo for individual products</a:t>
            </a:r>
          </a:p>
        </p:txBody>
      </p:sp>
    </p:spTree>
    <p:custDataLst>
      <p:tags r:id="rId1"/>
    </p:custDataLst>
  </p:cSld>
  <p:clrMapOvr>
    <a:masterClrMapping/>
  </p:clrMapOvr>
  <p:transition spd="slow">
    <p:wipe dir="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N-1  </a:t>
            </a:r>
            <a:r>
              <a:rPr lang="en-IN" sz="2000" dirty="0"/>
              <a:t>Trademark</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awareness about IPRs</a:t>
            </a:r>
          </a:p>
          <a:p>
            <a:pPr algn="ctr"/>
            <a:r>
              <a:rPr lang="en-US" sz="1050" dirty="0">
                <a:solidFill>
                  <a:schemeClr val="bg1"/>
                </a:solidFill>
              </a:rPr>
              <a:t>Potential for Violation of intellectual property rights of others</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Knowledge about IPRs but no steps taken to work for defining Trademarks for the </a:t>
            </a:r>
            <a:r>
              <a:rPr lang="en-US" sz="1050" dirty="0" err="1">
                <a:solidFill>
                  <a:schemeClr val="bg1"/>
                </a:solidFill>
              </a:rPr>
              <a:t>Organisation</a:t>
            </a:r>
            <a:endParaRPr lang="en-US" sz="1050" dirty="0">
              <a:solidFill>
                <a:schemeClr val="bg1"/>
              </a:solidFill>
            </a:endParaRP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err="1">
                <a:solidFill>
                  <a:schemeClr val="bg1"/>
                </a:solidFill>
              </a:rPr>
              <a:t>Undertanding</a:t>
            </a:r>
            <a:r>
              <a:rPr lang="en-US" sz="1050" dirty="0">
                <a:solidFill>
                  <a:schemeClr val="bg1"/>
                </a:solidFill>
              </a:rPr>
              <a:t> &amp; Action to Building focus on establishing Trademarks as a strategic Tool. </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Involving external </a:t>
            </a:r>
            <a:r>
              <a:rPr lang="en-US" sz="1050" dirty="0" err="1">
                <a:solidFill>
                  <a:schemeClr val="bg1"/>
                </a:solidFill>
              </a:rPr>
              <a:t>agenies</a:t>
            </a:r>
            <a:r>
              <a:rPr lang="en-US" sz="1050" dirty="0">
                <a:solidFill>
                  <a:schemeClr val="bg1"/>
                </a:solidFill>
              </a:rPr>
              <a:t> + </a:t>
            </a:r>
            <a:r>
              <a:rPr lang="en-US" sz="1050" dirty="0" err="1">
                <a:solidFill>
                  <a:schemeClr val="bg1"/>
                </a:solidFill>
              </a:rPr>
              <a:t>Maketing</a:t>
            </a:r>
            <a:r>
              <a:rPr lang="en-US" sz="1050" dirty="0">
                <a:solidFill>
                  <a:schemeClr val="bg1"/>
                </a:solidFill>
              </a:rPr>
              <a:t> companies to help build capability on building trademarks. Application of The learning to Building a National  Brand. </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Integration / Promotion of trademarks as an effective tool to </a:t>
            </a:r>
            <a:r>
              <a:rPr lang="en-US" sz="1050" dirty="0" err="1">
                <a:solidFill>
                  <a:schemeClr val="bg1"/>
                </a:solidFill>
              </a:rPr>
              <a:t>geneate</a:t>
            </a:r>
            <a:r>
              <a:rPr lang="en-US" sz="1050" dirty="0">
                <a:solidFill>
                  <a:schemeClr val="bg1"/>
                </a:solidFill>
              </a:rPr>
              <a:t> demand and work towards Building and International Brand</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knowledge of brands</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Limited understanding of brands</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Branding efforts have been started &amp; focus is on trademarks as a key branding tool</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Company &amp; its products are considered as national brand by its customers</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The company and its products are </a:t>
            </a:r>
            <a:r>
              <a:rPr lang="en-US" sz="1050" dirty="0" err="1">
                <a:solidFill>
                  <a:schemeClr val="bg1"/>
                </a:solidFill>
              </a:rPr>
              <a:t>recognised</a:t>
            </a:r>
            <a:r>
              <a:rPr lang="en-US" sz="1050" dirty="0">
                <a:solidFill>
                  <a:schemeClr val="bg1"/>
                </a:solidFill>
              </a:rPr>
              <a:t> as national as well as international brands with all products being registered</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knowledge of IPRs, may violate intellectual property rights of others. No Trademark /logo obtained from relevant authorities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Knowledge about IPRs is available. Trademark for the industry registered</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Trademark has been registered for the Industry and also for &lt; 50% of the products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Trademark is used as a branding tool and &lt;75% of the products are registered</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Trademark is used as a branding tool and &gt;75% of the products are registered</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72517" y="380591"/>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pPr eaLnBrk="1" hangingPunct="1"/>
            <a:r>
              <a:rPr lang="en-US" altLang="en-US" dirty="0"/>
              <a:t>What is a trademark?</a:t>
            </a:r>
          </a:p>
        </p:txBody>
      </p:sp>
      <p:sp>
        <p:nvSpPr>
          <p:cNvPr id="3" name="Content Placeholder 2"/>
          <p:cNvSpPr>
            <a:spLocks noGrp="1"/>
          </p:cNvSpPr>
          <p:nvPr>
            <p:ph idx="4294967295"/>
          </p:nvPr>
        </p:nvSpPr>
        <p:spPr>
          <a:xfrm>
            <a:off x="1709057" y="2322513"/>
            <a:ext cx="6172200" cy="2154436"/>
          </a:xfrm>
        </p:spPr>
        <p:style>
          <a:lnRef idx="1">
            <a:schemeClr val="accent1"/>
          </a:lnRef>
          <a:fillRef idx="2">
            <a:schemeClr val="accent1"/>
          </a:fillRef>
          <a:effectRef idx="1">
            <a:schemeClr val="accent1"/>
          </a:effectRef>
          <a:fontRef idx="minor">
            <a:schemeClr val="dk1"/>
          </a:fontRef>
        </p:style>
        <p:txBody>
          <a:bodyPr/>
          <a:lstStyle/>
          <a:p>
            <a:pPr algn="ctr" eaLnBrk="1" hangingPunct="1">
              <a:buClr>
                <a:schemeClr val="hlink"/>
              </a:buClr>
              <a:buFont typeface="Arial" panose="020B0604020202020204" pitchFamily="34" charset="0"/>
              <a:buNone/>
            </a:pPr>
            <a:r>
              <a:rPr lang="en-US" altLang="en-US" sz="2800" dirty="0"/>
              <a:t>	A </a:t>
            </a:r>
            <a:r>
              <a:rPr lang="en-US" altLang="en-US" sz="2800" b="1" dirty="0">
                <a:solidFill>
                  <a:srgbClr val="FF0000"/>
                </a:solidFill>
              </a:rPr>
              <a:t>trademark</a:t>
            </a:r>
            <a:r>
              <a:rPr lang="en-US" altLang="en-US" sz="2800" b="1" dirty="0"/>
              <a:t> </a:t>
            </a:r>
            <a:r>
              <a:rPr lang="en-US" altLang="en-US" sz="2800" dirty="0"/>
              <a:t>is a word, phrase, symbol, or design, or a combination of these that identifies and distinguishes the source of </a:t>
            </a:r>
            <a:r>
              <a:rPr lang="en-US" altLang="en-US" sz="2800" b="1" dirty="0">
                <a:solidFill>
                  <a:srgbClr val="FF0000"/>
                </a:solidFill>
              </a:rPr>
              <a:t>goods</a:t>
            </a:r>
            <a:r>
              <a:rPr lang="en-US" altLang="en-US" sz="2800" dirty="0">
                <a:solidFill>
                  <a:srgbClr val="FF0000"/>
                </a:solidFill>
              </a:rPr>
              <a:t> </a:t>
            </a:r>
            <a:r>
              <a:rPr lang="en-US" altLang="en-US" sz="2800" dirty="0"/>
              <a:t>of one party from those of others.</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1555" y="810565"/>
            <a:ext cx="4102445" cy="2171483"/>
          </a:xfrm>
          <a:prstGeom prst="rect">
            <a:avLst/>
          </a:prstGeom>
        </p:spPr>
      </p:pic>
      <p:graphicFrame>
        <p:nvGraphicFramePr>
          <p:cNvPr id="5" name="Object 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1635" name="think-cell Slide" r:id="rId7" imgW="9525" imgH="9525" progId="TCLayout.ActiveDocument.1">
                  <p:embed/>
                </p:oleObj>
              </mc:Choice>
              <mc:Fallback>
                <p:oleObj name="think-cell Slide" r:id="rId7" imgW="9525" imgH="9525" progId="TCLayout.ActiveDocument.1">
                  <p:embed/>
                  <p:pic>
                    <p:nvPicPr>
                      <p:cNvPr id="0" name="Picture 53823"/>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8" name="Left Arrow 7"/>
          <p:cNvSpPr/>
          <p:nvPr/>
        </p:nvSpPr>
        <p:spPr>
          <a:xfrm rot="3091303">
            <a:off x="5316067" y="3114279"/>
            <a:ext cx="2770827" cy="1023731"/>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rgbClr val="000000"/>
              </a:solidFill>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810565"/>
            <a:ext cx="5180568" cy="5687985"/>
          </a:xfrm>
          <a:prstGeom prst="rect">
            <a:avLst/>
          </a:prstGeom>
        </p:spPr>
      </p:pic>
      <p:sp>
        <p:nvSpPr>
          <p:cNvPr id="3" name="Title 2"/>
          <p:cNvSpPr>
            <a:spLocks noGrp="1"/>
          </p:cNvSpPr>
          <p:nvPr>
            <p:ph type="title"/>
          </p:nvPr>
        </p:nvSpPr>
        <p:spPr>
          <a:xfrm>
            <a:off x="172517" y="380591"/>
            <a:ext cx="6996687" cy="307777"/>
          </a:xfrm>
        </p:spPr>
        <p:txBody>
          <a:bodyPr/>
          <a:lstStyle/>
          <a:p>
            <a:r>
              <a:rPr lang="en-IN" sz="2000" dirty="0">
                <a:solidFill>
                  <a:srgbClr val="362D26"/>
                </a:solidFill>
              </a:rPr>
              <a:t>ZED Registration Portal</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0017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N-2</a:t>
            </a:r>
            <a:br>
              <a:rPr lang="en-US" b="1" dirty="0">
                <a:solidFill>
                  <a:schemeClr val="tx1"/>
                </a:solidFill>
              </a:rPr>
            </a:br>
            <a:r>
              <a:rPr lang="en-US" b="1" dirty="0">
                <a:solidFill>
                  <a:schemeClr val="tx1"/>
                </a:solidFill>
              </a:rPr>
              <a:t>Industrial Design</a:t>
            </a:r>
            <a:endParaRPr lang="en-IN" b="1" dirty="0">
              <a:solidFill>
                <a:schemeClr val="tx1"/>
              </a:solidFill>
            </a:endParaRPr>
          </a:p>
        </p:txBody>
      </p:sp>
    </p:spTree>
    <p:custDataLst>
      <p:tags r:id="rId1"/>
    </p:custDataLst>
  </p:cSld>
  <p:clrMapOvr>
    <a:masterClrMapping/>
  </p:clrMapOvr>
  <p:transition spd="slow">
    <p:wipe dir="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1292662"/>
          </a:xfrm>
        </p:spPr>
        <p:txBody>
          <a:bodyPr/>
          <a:lstStyle/>
          <a:p>
            <a:pPr algn="ctr"/>
            <a:r>
              <a:rPr lang="en-IN" sz="2800" dirty="0"/>
              <a:t>Safe guarding  new or modified designs developed by an organization</a:t>
            </a:r>
          </a:p>
        </p:txBody>
      </p:sp>
    </p:spTree>
    <p:custDataLst>
      <p:tags r:id="rId1"/>
    </p:custDataLst>
  </p:cSld>
  <p:clrMapOvr>
    <a:masterClrMapping/>
  </p:clrMapOvr>
  <p:transition spd="slow">
    <p:wipe dir="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N-2  </a:t>
            </a:r>
            <a:r>
              <a:rPr lang="en-IN" sz="2000" dirty="0"/>
              <a:t>Industrial Design</a:t>
            </a:r>
          </a:p>
        </p:txBody>
      </p:sp>
      <p:sp>
        <p:nvSpPr>
          <p:cNvPr id="7" name="Rectangle 6"/>
          <p:cNvSpPr/>
          <p:nvPr/>
        </p:nvSpPr>
        <p:spPr>
          <a:xfrm>
            <a:off x="89674" y="1339389"/>
            <a:ext cx="789441" cy="238035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779875"/>
            <a:ext cx="789441" cy="220745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1" name="Rectangle 10"/>
          <p:cNvSpPr/>
          <p:nvPr/>
        </p:nvSpPr>
        <p:spPr>
          <a:xfrm>
            <a:off x="94899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knowledge of IPRs, and may be violating clauses on industrial design</a:t>
            </a:r>
          </a:p>
        </p:txBody>
      </p:sp>
      <p:sp>
        <p:nvSpPr>
          <p:cNvPr id="17" name="Rectangle 16"/>
          <p:cNvSpPr/>
          <p:nvPr/>
        </p:nvSpPr>
        <p:spPr>
          <a:xfrm>
            <a:off x="2609355"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Knowledge about IPR clauses on Industrial design. Organization has started thinking beyond functionality and is looking into aesthetics too</a:t>
            </a:r>
          </a:p>
        </p:txBody>
      </p:sp>
      <p:sp>
        <p:nvSpPr>
          <p:cNvPr id="18" name="Rectangle 17"/>
          <p:cNvSpPr/>
          <p:nvPr/>
        </p:nvSpPr>
        <p:spPr>
          <a:xfrm>
            <a:off x="4249021"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is proactive and protection is provided for a shape configuration, surface pattern, </a:t>
            </a:r>
            <a:r>
              <a:rPr lang="en-US" sz="1050" dirty="0" err="1">
                <a:solidFill>
                  <a:schemeClr val="bg1"/>
                </a:solidFill>
              </a:rPr>
              <a:t>colour</a:t>
            </a:r>
            <a:r>
              <a:rPr lang="en-US" sz="1050" dirty="0">
                <a:solidFill>
                  <a:schemeClr val="bg1"/>
                </a:solidFill>
              </a:rPr>
              <a:t>, or line (or a combination of these) which when applied produces or increases aesthetics and improves the visual appearance of design. Process in place for renewal of existing design</a:t>
            </a:r>
          </a:p>
        </p:txBody>
      </p:sp>
      <p:sp>
        <p:nvSpPr>
          <p:cNvPr id="19" name="Rectangle 18"/>
          <p:cNvSpPr/>
          <p:nvPr/>
        </p:nvSpPr>
        <p:spPr>
          <a:xfrm>
            <a:off x="5888687"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Legal system in place to protect against infringement of industrial design rights of </a:t>
            </a:r>
            <a:r>
              <a:rPr lang="en-US" sz="1050" dirty="0" err="1">
                <a:solidFill>
                  <a:schemeClr val="bg1"/>
                </a:solidFill>
              </a:rPr>
              <a:t>organisation</a:t>
            </a:r>
            <a:endParaRPr lang="en-US" sz="1050" dirty="0">
              <a:solidFill>
                <a:schemeClr val="bg1"/>
              </a:solidFill>
            </a:endParaRPr>
          </a:p>
        </p:txBody>
      </p:sp>
      <p:sp>
        <p:nvSpPr>
          <p:cNvPr id="20" name="Rectangle 19"/>
          <p:cNvSpPr/>
          <p:nvPr/>
        </p:nvSpPr>
        <p:spPr>
          <a:xfrm>
            <a:off x="7528351"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products are registered for Industrial Design in the name of company and enjoy market acceptability at national and international level</a:t>
            </a:r>
          </a:p>
        </p:txBody>
      </p:sp>
      <p:sp>
        <p:nvSpPr>
          <p:cNvPr id="21" name="Rectangle 20"/>
          <p:cNvSpPr/>
          <p:nvPr/>
        </p:nvSpPr>
        <p:spPr>
          <a:xfrm>
            <a:off x="980186"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product registered for industrial design in the name of company</a:t>
            </a:r>
          </a:p>
        </p:txBody>
      </p:sp>
      <p:sp>
        <p:nvSpPr>
          <p:cNvPr id="22" name="Rectangle 21"/>
          <p:cNvSpPr/>
          <p:nvPr/>
        </p:nvSpPr>
        <p:spPr>
          <a:xfrm>
            <a:off x="2609355"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Up to 15% products registered for industrial design in the name of company</a:t>
            </a:r>
          </a:p>
        </p:txBody>
      </p:sp>
      <p:sp>
        <p:nvSpPr>
          <p:cNvPr id="23" name="Rectangle 22"/>
          <p:cNvSpPr/>
          <p:nvPr/>
        </p:nvSpPr>
        <p:spPr>
          <a:xfrm>
            <a:off x="4249021"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15%-30% products registered for industrial design in the name of company</a:t>
            </a:r>
          </a:p>
        </p:txBody>
      </p:sp>
      <p:sp>
        <p:nvSpPr>
          <p:cNvPr id="24" name="Rectangle 23"/>
          <p:cNvSpPr/>
          <p:nvPr/>
        </p:nvSpPr>
        <p:spPr>
          <a:xfrm>
            <a:off x="5888687"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30%-50% products registered for industrial design in the name of company</a:t>
            </a:r>
          </a:p>
        </p:txBody>
      </p:sp>
      <p:sp>
        <p:nvSpPr>
          <p:cNvPr id="25" name="Rectangle 24"/>
          <p:cNvSpPr/>
          <p:nvPr/>
        </p:nvSpPr>
        <p:spPr>
          <a:xfrm>
            <a:off x="7528351"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&gt;50% products registered for industrial design in the name of company</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7201" y="380591"/>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What is an Industrial Design?</a:t>
            </a:r>
          </a:p>
        </p:txBody>
      </p:sp>
      <p:sp>
        <p:nvSpPr>
          <p:cNvPr id="3075" name="Rectangle 3"/>
          <p:cNvSpPr>
            <a:spLocks noGrp="1" noChangeArrowheads="1"/>
          </p:cNvSpPr>
          <p:nvPr>
            <p:ph type="body" sz="half" idx="4294967295"/>
          </p:nvPr>
        </p:nvSpPr>
        <p:spPr>
          <a:xfrm>
            <a:off x="413656" y="2547257"/>
            <a:ext cx="4278086" cy="1938992"/>
          </a:xfrm>
        </p:spPr>
        <p:txBody>
          <a:bodyPr/>
          <a:lstStyle/>
          <a:p>
            <a:pPr>
              <a:buFont typeface="Wingdings" panose="05000000000000000000" pitchFamily="2" charset="2"/>
              <a:buNone/>
            </a:pPr>
            <a:r>
              <a:rPr lang="en-GB" altLang="en-US" sz="1800" i="1" dirty="0">
                <a:cs typeface="Times New Roman" panose="02020603050405020304" pitchFamily="18" charset="0"/>
              </a:rPr>
              <a:t>Industrial Design:</a:t>
            </a:r>
          </a:p>
          <a:p>
            <a:pPr>
              <a:buFont typeface="Wingdings" panose="05000000000000000000" pitchFamily="2" charset="2"/>
              <a:buNone/>
            </a:pPr>
            <a:endParaRPr lang="en-GB" altLang="en-US" sz="1800" dirty="0">
              <a:cs typeface="Times New Roman" panose="02020603050405020304" pitchFamily="18" charset="0"/>
            </a:endParaRPr>
          </a:p>
          <a:p>
            <a:pPr>
              <a:buClr>
                <a:srgbClr val="660066"/>
              </a:buClr>
            </a:pPr>
            <a:r>
              <a:rPr lang="en-GB" altLang="en-US" sz="1800" dirty="0">
                <a:cs typeface="Times New Roman" panose="02020603050405020304" pitchFamily="18" charset="0"/>
              </a:rPr>
              <a:t>A design is the protection of the </a:t>
            </a:r>
            <a:r>
              <a:rPr lang="en-GB" altLang="en-US" sz="1800" b="1" i="1" dirty="0">
                <a:cs typeface="Times New Roman" panose="02020603050405020304" pitchFamily="18" charset="0"/>
              </a:rPr>
              <a:t>ornamental</a:t>
            </a:r>
            <a:r>
              <a:rPr lang="en-GB" altLang="en-US" sz="1800" dirty="0">
                <a:cs typeface="Times New Roman" panose="02020603050405020304" pitchFamily="18" charset="0"/>
              </a:rPr>
              <a:t> or </a:t>
            </a:r>
            <a:r>
              <a:rPr lang="en-GB" altLang="en-US" sz="1800" b="1" i="1" dirty="0">
                <a:cs typeface="Times New Roman" panose="02020603050405020304" pitchFamily="18" charset="0"/>
              </a:rPr>
              <a:t>aesthetic</a:t>
            </a:r>
            <a:r>
              <a:rPr lang="en-GB" altLang="en-US" sz="1800" dirty="0">
                <a:cs typeface="Times New Roman" panose="02020603050405020304" pitchFamily="18" charset="0"/>
              </a:rPr>
              <a:t> aspect of a product</a:t>
            </a:r>
          </a:p>
          <a:p>
            <a:pPr>
              <a:buClr>
                <a:srgbClr val="660066"/>
              </a:buClr>
            </a:pPr>
            <a:endParaRPr lang="en-GB" altLang="en-US" sz="1800" dirty="0">
              <a:cs typeface="Times New Roman" panose="02020603050405020304" pitchFamily="18" charset="0"/>
            </a:endParaRPr>
          </a:p>
          <a:p>
            <a:pPr>
              <a:buClr>
                <a:srgbClr val="660066"/>
              </a:buClr>
            </a:pPr>
            <a:r>
              <a:rPr lang="en-GB" altLang="en-US" sz="1800" dirty="0">
                <a:cs typeface="Times New Roman" panose="02020603050405020304" pitchFamily="18" charset="0"/>
              </a:rPr>
              <a:t>A design makes a product attractive and appealing for the consumers</a:t>
            </a:r>
            <a:endParaRPr lang="en-US" altLang="en-US" sz="1800" dirty="0"/>
          </a:p>
        </p:txBody>
      </p:sp>
      <p:pic>
        <p:nvPicPr>
          <p:cNvPr id="3" name="Picture 2"/>
          <p:cNvPicPr>
            <a:picLocks noChangeAspect="1"/>
          </p:cNvPicPr>
          <p:nvPr/>
        </p:nvPicPr>
        <p:blipFill>
          <a:blip r:embed="rId4"/>
          <a:stretch>
            <a:fillRect/>
          </a:stretch>
        </p:blipFill>
        <p:spPr>
          <a:xfrm>
            <a:off x="5182501" y="1787166"/>
            <a:ext cx="3618599" cy="3894381"/>
          </a:xfrm>
          <a:prstGeom prst="rect">
            <a:avLst/>
          </a:prstGeom>
        </p:spPr>
      </p:pic>
    </p:spTree>
    <p:custDataLst>
      <p:tags r:id="rId1"/>
    </p:custData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N-3</a:t>
            </a:r>
            <a:br>
              <a:rPr lang="en-US" b="1" dirty="0">
                <a:solidFill>
                  <a:schemeClr val="tx1"/>
                </a:solidFill>
              </a:rPr>
            </a:br>
            <a:r>
              <a:rPr lang="en-US" b="1" dirty="0">
                <a:solidFill>
                  <a:schemeClr val="tx1"/>
                </a:solidFill>
              </a:rPr>
              <a:t>Copyright</a:t>
            </a:r>
            <a:endParaRPr lang="en-IN" b="1" dirty="0">
              <a:solidFill>
                <a:schemeClr val="tx1"/>
              </a:solidFill>
            </a:endParaRPr>
          </a:p>
        </p:txBody>
      </p:sp>
    </p:spTree>
    <p:custDataLst>
      <p:tags r:id="rId1"/>
    </p:custDataLst>
  </p:cSld>
  <p:clrMapOvr>
    <a:masterClrMapping/>
  </p:clrMapOvr>
  <p:transition spd="slow">
    <p:wipe dir="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39065" y="3920920"/>
            <a:ext cx="6642192" cy="1723549"/>
          </a:xfrm>
        </p:spPr>
        <p:txBody>
          <a:bodyPr/>
          <a:lstStyle/>
          <a:p>
            <a:pPr algn="ctr"/>
            <a:r>
              <a:rPr lang="en-IN" sz="2800" dirty="0"/>
              <a:t>Safe guarding original documented publications of an organization against unauthorized use</a:t>
            </a:r>
          </a:p>
        </p:txBody>
      </p:sp>
    </p:spTree>
    <p:custDataLst>
      <p:tags r:id="rId1"/>
    </p:custDataLst>
  </p:cSld>
  <p:clrMapOvr>
    <a:masterClrMapping/>
  </p:clrMapOvr>
  <p:transition spd="slow">
    <p:wipe dir="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N-3  Copyright</a:t>
            </a:r>
            <a:endParaRPr lang="en-IN" sz="2000" dirty="0"/>
          </a:p>
        </p:txBody>
      </p:sp>
      <p:sp>
        <p:nvSpPr>
          <p:cNvPr id="7" name="Rectangle 6"/>
          <p:cNvSpPr/>
          <p:nvPr/>
        </p:nvSpPr>
        <p:spPr>
          <a:xfrm>
            <a:off x="89674" y="1339389"/>
            <a:ext cx="789441" cy="238035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779875"/>
            <a:ext cx="789441" cy="220745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1" name="Rectangle 10"/>
          <p:cNvSpPr/>
          <p:nvPr/>
        </p:nvSpPr>
        <p:spPr>
          <a:xfrm>
            <a:off x="94899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knowledge of IPRs, and may be violating clauses on Copyright</a:t>
            </a:r>
          </a:p>
        </p:txBody>
      </p:sp>
      <p:sp>
        <p:nvSpPr>
          <p:cNvPr id="17" name="Rectangle 16"/>
          <p:cNvSpPr/>
          <p:nvPr/>
        </p:nvSpPr>
        <p:spPr>
          <a:xfrm>
            <a:off x="2609355"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Knowledge about IPR clauses on copyright</a:t>
            </a:r>
          </a:p>
        </p:txBody>
      </p:sp>
      <p:sp>
        <p:nvSpPr>
          <p:cNvPr id="18" name="Rectangle 17"/>
          <p:cNvSpPr/>
          <p:nvPr/>
        </p:nvSpPr>
        <p:spPr>
          <a:xfrm>
            <a:off x="4249021"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is proactive and protection is provided to the products in the form of a copyright</a:t>
            </a:r>
          </a:p>
        </p:txBody>
      </p:sp>
      <p:sp>
        <p:nvSpPr>
          <p:cNvPr id="19" name="Rectangle 18"/>
          <p:cNvSpPr/>
          <p:nvPr/>
        </p:nvSpPr>
        <p:spPr>
          <a:xfrm>
            <a:off x="5888687"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Legal system in place to protect against infringement of copyrights of </a:t>
            </a:r>
            <a:r>
              <a:rPr lang="en-US" sz="1050" dirty="0" err="1">
                <a:solidFill>
                  <a:schemeClr val="bg1"/>
                </a:solidFill>
              </a:rPr>
              <a:t>organisation</a:t>
            </a:r>
            <a:endParaRPr lang="en-US" sz="1050" dirty="0">
              <a:solidFill>
                <a:schemeClr val="bg1"/>
              </a:solidFill>
            </a:endParaRPr>
          </a:p>
        </p:txBody>
      </p:sp>
      <p:sp>
        <p:nvSpPr>
          <p:cNvPr id="20" name="Rectangle 19"/>
          <p:cNvSpPr/>
          <p:nvPr/>
        </p:nvSpPr>
        <p:spPr>
          <a:xfrm>
            <a:off x="7528351" y="1339389"/>
            <a:ext cx="1565765" cy="238035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Products are registered for copyright in the name of company and enjoy market acceptability at national and international level</a:t>
            </a:r>
          </a:p>
        </p:txBody>
      </p:sp>
      <p:sp>
        <p:nvSpPr>
          <p:cNvPr id="21" name="Rectangle 20"/>
          <p:cNvSpPr/>
          <p:nvPr/>
        </p:nvSpPr>
        <p:spPr>
          <a:xfrm>
            <a:off x="980186"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products registered for copyrights in the name of the company</a:t>
            </a:r>
          </a:p>
        </p:txBody>
      </p:sp>
      <p:sp>
        <p:nvSpPr>
          <p:cNvPr id="22" name="Rectangle 21"/>
          <p:cNvSpPr/>
          <p:nvPr/>
        </p:nvSpPr>
        <p:spPr>
          <a:xfrm>
            <a:off x="2609355"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&lt;25% of the products are registered for copyrights in the name of company</a:t>
            </a:r>
          </a:p>
        </p:txBody>
      </p:sp>
      <p:sp>
        <p:nvSpPr>
          <p:cNvPr id="23" name="Rectangle 22"/>
          <p:cNvSpPr/>
          <p:nvPr/>
        </p:nvSpPr>
        <p:spPr>
          <a:xfrm>
            <a:off x="4249021"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25%-50% of the products are registered for copyrights in the name of company</a:t>
            </a:r>
          </a:p>
        </p:txBody>
      </p:sp>
      <p:sp>
        <p:nvSpPr>
          <p:cNvPr id="24" name="Rectangle 23"/>
          <p:cNvSpPr/>
          <p:nvPr/>
        </p:nvSpPr>
        <p:spPr>
          <a:xfrm>
            <a:off x="5888687"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50%-75% of the products are registered for copyrights in the name of company</a:t>
            </a:r>
          </a:p>
        </p:txBody>
      </p:sp>
      <p:sp>
        <p:nvSpPr>
          <p:cNvPr id="25" name="Rectangle 24"/>
          <p:cNvSpPr/>
          <p:nvPr/>
        </p:nvSpPr>
        <p:spPr>
          <a:xfrm>
            <a:off x="7528351" y="3779875"/>
            <a:ext cx="1565765" cy="22074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All products and process are registered for Copyrights in the name of company.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4543" y="391477"/>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Purpose of Copyright</a:t>
            </a:r>
          </a:p>
        </p:txBody>
      </p:sp>
      <p:sp>
        <p:nvSpPr>
          <p:cNvPr id="4099" name="Rectangle 3"/>
          <p:cNvSpPr>
            <a:spLocks noGrp="1" noChangeArrowheads="1"/>
          </p:cNvSpPr>
          <p:nvPr>
            <p:ph idx="4294967295"/>
          </p:nvPr>
        </p:nvSpPr>
        <p:spPr>
          <a:xfrm>
            <a:off x="1600201" y="2619496"/>
            <a:ext cx="6096000" cy="2115784"/>
          </a:xfrm>
        </p:spPr>
        <p:style>
          <a:lnRef idx="1">
            <a:schemeClr val="accent2"/>
          </a:lnRef>
          <a:fillRef idx="2">
            <a:schemeClr val="accent2"/>
          </a:fillRef>
          <a:effectRef idx="1">
            <a:schemeClr val="accent2"/>
          </a:effectRef>
          <a:fontRef idx="minor">
            <a:schemeClr val="dk1"/>
          </a:fontRef>
        </p:style>
        <p:txBody>
          <a:bodyPr anchor="ctr"/>
          <a:lstStyle/>
          <a:p>
            <a:pPr algn="ctr"/>
            <a:r>
              <a:rPr lang="en-US" altLang="en-US" sz="2800" dirty="0"/>
              <a:t>To give the creator control and a monopoly on royalties for a period of time promotes creativity </a:t>
            </a:r>
          </a:p>
        </p:txBody>
      </p:sp>
    </p:spTree>
    <p:custDataLst>
      <p:tags r:id="rId1"/>
    </p:custData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t>How Copyright protects works</a:t>
            </a:r>
          </a:p>
        </p:txBody>
      </p:sp>
      <p:sp>
        <p:nvSpPr>
          <p:cNvPr id="5" name="Content Placeholder 4"/>
          <p:cNvSpPr>
            <a:spLocks noGrp="1"/>
          </p:cNvSpPr>
          <p:nvPr>
            <p:ph idx="4294967295"/>
          </p:nvPr>
        </p:nvSpPr>
        <p:spPr>
          <a:xfrm>
            <a:off x="941383" y="2057400"/>
            <a:ext cx="7288212" cy="3135086"/>
          </a:xfrm>
        </p:spPr>
        <p:style>
          <a:lnRef idx="1">
            <a:schemeClr val="accent2"/>
          </a:lnRef>
          <a:fillRef idx="2">
            <a:schemeClr val="accent2"/>
          </a:fillRef>
          <a:effectRef idx="1">
            <a:schemeClr val="accent2"/>
          </a:effectRef>
          <a:fontRef idx="minor">
            <a:schemeClr val="dk1"/>
          </a:fontRef>
        </p:style>
        <p:txBody>
          <a:bodyPr anchor="ctr"/>
          <a:lstStyle/>
          <a:p>
            <a:pPr algn="ctr"/>
            <a:r>
              <a:rPr lang="en-US" altLang="en-US" sz="2800" dirty="0"/>
              <a:t>Copyright protects "original works of authorship" that are fixed in "a tangible form of expression."  The fixed form does not have to be directly perceptible so long as it can be communicated with the aid of a machine or other device</a:t>
            </a:r>
          </a:p>
        </p:txBody>
      </p:sp>
    </p:spTree>
    <p:custDataLst>
      <p:tags r:id="rId1"/>
    </p:custDataLst>
  </p:cSld>
  <p:clrMapOvr>
    <a:masterClrMapping/>
  </p:clrMapOvr>
  <p:transition spd="slow">
    <p:wipe dir="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7" y="298928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N-4</a:t>
            </a:r>
            <a:br>
              <a:rPr lang="en-US" b="1" dirty="0">
                <a:solidFill>
                  <a:schemeClr val="tx1"/>
                </a:solidFill>
              </a:rPr>
            </a:br>
            <a:r>
              <a:rPr lang="en-US" b="1" dirty="0">
                <a:solidFill>
                  <a:schemeClr val="tx1"/>
                </a:solidFill>
              </a:rPr>
              <a:t>Patent</a:t>
            </a:r>
            <a:endParaRPr lang="en-IN" b="1" dirty="0">
              <a:solidFill>
                <a:schemeClr val="tx1"/>
              </a:solidFill>
            </a:endParaRPr>
          </a:p>
        </p:txBody>
      </p:sp>
    </p:spTree>
    <p:custDataLst>
      <p:tags r:id="rId1"/>
    </p:custData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659" name="think-cell Slide" r:id="rId6" imgW="9525" imgH="9525" progId="TCLayout.ActiveDocument.1">
                  <p:embed/>
                </p:oleObj>
              </mc:Choice>
              <mc:Fallback>
                <p:oleObj name="think-cell Slide" r:id="rId6" imgW="9525" imgH="9525" progId="TCLayout.ActiveDocument.1">
                  <p:embed/>
                  <p:pic>
                    <p:nvPicPr>
                      <p:cNvPr id="0" name="Picture 54847"/>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2880" y="1785096"/>
            <a:ext cx="8425240" cy="3553024"/>
          </a:xfrm>
          <a:prstGeom prst="rect">
            <a:avLst/>
          </a:prstGeom>
        </p:spPr>
      </p:pic>
      <p:sp>
        <p:nvSpPr>
          <p:cNvPr id="2" name="Title 1"/>
          <p:cNvSpPr>
            <a:spLocks noGrp="1"/>
          </p:cNvSpPr>
          <p:nvPr>
            <p:ph type="title"/>
          </p:nvPr>
        </p:nvSpPr>
        <p:spPr>
          <a:xfrm>
            <a:off x="172517" y="380591"/>
            <a:ext cx="6996687" cy="307777"/>
          </a:xfrm>
        </p:spPr>
        <p:txBody>
          <a:bodyPr/>
          <a:lstStyle/>
          <a:p>
            <a:r>
              <a:rPr lang="en-IN" sz="2000" dirty="0">
                <a:solidFill>
                  <a:srgbClr val="362D26"/>
                </a:solidFill>
              </a:rPr>
              <a:t>ZED Registration Portal</a:t>
            </a:r>
            <a:endParaRPr lang="en-US" sz="1800"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480036" y="4040663"/>
            <a:ext cx="4389768" cy="1292662"/>
          </a:xfrm>
        </p:spPr>
        <p:txBody>
          <a:bodyPr/>
          <a:lstStyle/>
          <a:p>
            <a:pPr algn="ctr"/>
            <a:r>
              <a:rPr lang="en-IN" sz="2800" dirty="0"/>
              <a:t>Safe guarding new products/ processes and Technologies against unauthorized use</a:t>
            </a:r>
          </a:p>
        </p:txBody>
      </p:sp>
    </p:spTree>
    <p:custDataLst>
      <p:tags r:id="rId1"/>
    </p:custDataLst>
  </p:cSld>
  <p:clrMapOvr>
    <a:masterClrMapping/>
  </p:clrMapOvr>
  <p:transition spd="slow">
    <p:wipe dir="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N-4  </a:t>
            </a:r>
            <a:r>
              <a:rPr lang="en-IN" sz="2000" dirty="0"/>
              <a:t>Patent</a:t>
            </a:r>
          </a:p>
        </p:txBody>
      </p:sp>
      <p:sp>
        <p:nvSpPr>
          <p:cNvPr id="7" name="Rectangle 6"/>
          <p:cNvSpPr/>
          <p:nvPr/>
        </p:nvSpPr>
        <p:spPr>
          <a:xfrm>
            <a:off x="89674" y="1330569"/>
            <a:ext cx="789441" cy="178839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184693"/>
            <a:ext cx="789441" cy="280726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1" name="Rectangle 10"/>
          <p:cNvSpPr/>
          <p:nvPr/>
        </p:nvSpPr>
        <p:spPr>
          <a:xfrm>
            <a:off x="94899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32505"/>
            <a:ext cx="1626204" cy="509913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30569"/>
            <a:ext cx="1565765" cy="178839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Plan or Process in Place</a:t>
            </a:r>
          </a:p>
        </p:txBody>
      </p:sp>
      <p:sp>
        <p:nvSpPr>
          <p:cNvPr id="17" name="Rectangle 16"/>
          <p:cNvSpPr/>
          <p:nvPr/>
        </p:nvSpPr>
        <p:spPr>
          <a:xfrm>
            <a:off x="2609355" y="1330569"/>
            <a:ext cx="1565765" cy="178839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Ad-hoc Planning  But no Concrete steps has been taken in establishing a plan for filing of patents</a:t>
            </a:r>
          </a:p>
        </p:txBody>
      </p:sp>
      <p:sp>
        <p:nvSpPr>
          <p:cNvPr id="18" name="Rectangle 17"/>
          <p:cNvSpPr/>
          <p:nvPr/>
        </p:nvSpPr>
        <p:spPr>
          <a:xfrm>
            <a:off x="4249021" y="1330569"/>
            <a:ext cx="1565765" cy="178839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of generating ideas   &amp;  Focus towards innovation is in place. </a:t>
            </a:r>
          </a:p>
          <a:p>
            <a:pPr algn="ctr"/>
            <a:endParaRPr lang="en-US" sz="1050" dirty="0">
              <a:solidFill>
                <a:schemeClr val="bg1"/>
              </a:solidFill>
            </a:endParaRPr>
          </a:p>
          <a:p>
            <a:pPr algn="ctr"/>
            <a:r>
              <a:rPr lang="en-US" sz="1050" dirty="0">
                <a:solidFill>
                  <a:schemeClr val="bg1"/>
                </a:solidFill>
              </a:rPr>
              <a:t>Process to Filing of Patents is in place and the same is being used for filing of the Patents</a:t>
            </a:r>
          </a:p>
        </p:txBody>
      </p:sp>
      <p:sp>
        <p:nvSpPr>
          <p:cNvPr id="19" name="Rectangle 18"/>
          <p:cNvSpPr/>
          <p:nvPr/>
        </p:nvSpPr>
        <p:spPr>
          <a:xfrm>
            <a:off x="5888687" y="1330569"/>
            <a:ext cx="1565765" cy="178839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Capability to generate maximum benefits from  innovative ideas and technological capabilities </a:t>
            </a:r>
          </a:p>
        </p:txBody>
      </p:sp>
      <p:sp>
        <p:nvSpPr>
          <p:cNvPr id="20" name="Rectangle 19"/>
          <p:cNvSpPr/>
          <p:nvPr/>
        </p:nvSpPr>
        <p:spPr>
          <a:xfrm>
            <a:off x="7528351" y="1330569"/>
            <a:ext cx="1565765" cy="178839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Strong market position and earns additional revenues through licensing</a:t>
            </a:r>
          </a:p>
          <a:p>
            <a:pPr algn="ctr"/>
            <a:r>
              <a:rPr lang="en-US" sz="1050" dirty="0">
                <a:solidFill>
                  <a:schemeClr val="bg1"/>
                </a:solidFill>
              </a:rPr>
              <a:t>-Integration of technology &amp; patent strategies into business</a:t>
            </a:r>
          </a:p>
        </p:txBody>
      </p:sp>
      <p:sp>
        <p:nvSpPr>
          <p:cNvPr id="21" name="Rectangle 20"/>
          <p:cNvSpPr/>
          <p:nvPr/>
        </p:nvSpPr>
        <p:spPr>
          <a:xfrm>
            <a:off x="980186" y="3184693"/>
            <a:ext cx="1565765" cy="280726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knowledge of IPRs, and may violate clauses on patents</a:t>
            </a:r>
          </a:p>
        </p:txBody>
      </p:sp>
      <p:sp>
        <p:nvSpPr>
          <p:cNvPr id="22" name="Rectangle 21"/>
          <p:cNvSpPr/>
          <p:nvPr/>
        </p:nvSpPr>
        <p:spPr>
          <a:xfrm>
            <a:off x="2609355" y="3184693"/>
            <a:ext cx="1565765" cy="280726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Knowledge about IPRs, but do not own any patent, currently using old technology without legal complexity</a:t>
            </a:r>
          </a:p>
        </p:txBody>
      </p:sp>
      <p:sp>
        <p:nvSpPr>
          <p:cNvPr id="23" name="Rectangle 22"/>
          <p:cNvSpPr/>
          <p:nvPr/>
        </p:nvSpPr>
        <p:spPr>
          <a:xfrm>
            <a:off x="4249021" y="3184693"/>
            <a:ext cx="1565765" cy="280726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Has filed for a patent for product/ process/ technology and </a:t>
            </a:r>
            <a:r>
              <a:rPr lang="en-US" sz="1050" dirty="0" err="1">
                <a:solidFill>
                  <a:schemeClr val="bg1"/>
                </a:solidFill>
              </a:rPr>
              <a:t>organisation</a:t>
            </a:r>
            <a:r>
              <a:rPr lang="en-US" sz="1050" dirty="0">
                <a:solidFill>
                  <a:schemeClr val="bg1"/>
                </a:solidFill>
              </a:rPr>
              <a:t> has started building a culture of generating ideas , a formal process of capturing, shortlisting, executing innovative ideas is in place, workmen and all other employees are motivated to work towards innovation</a:t>
            </a:r>
          </a:p>
        </p:txBody>
      </p:sp>
      <p:sp>
        <p:nvSpPr>
          <p:cNvPr id="24" name="Rectangle 23"/>
          <p:cNvSpPr/>
          <p:nvPr/>
        </p:nvSpPr>
        <p:spPr>
          <a:xfrm>
            <a:off x="5888687" y="3184693"/>
            <a:ext cx="1565765" cy="280726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Owns domestic patents for indigenous product/process/technology and </a:t>
            </a:r>
            <a:r>
              <a:rPr lang="en-US" sz="1050" dirty="0" err="1">
                <a:solidFill>
                  <a:schemeClr val="bg1"/>
                </a:solidFill>
              </a:rPr>
              <a:t>Organisation</a:t>
            </a:r>
            <a:r>
              <a:rPr lang="en-US" sz="1050" dirty="0">
                <a:solidFill>
                  <a:schemeClr val="bg1"/>
                </a:solidFill>
              </a:rPr>
              <a:t> is monitoring inventions as a result of considerable efforts and long term investments in R&amp;D, many simple and inexpensive technical improvements, of great market value, have yielded significant income and profits to their inventors or companies</a:t>
            </a:r>
          </a:p>
        </p:txBody>
      </p:sp>
      <p:sp>
        <p:nvSpPr>
          <p:cNvPr id="25" name="Rectangle 24"/>
          <p:cNvSpPr/>
          <p:nvPr/>
        </p:nvSpPr>
        <p:spPr>
          <a:xfrm>
            <a:off x="7528351" y="3184693"/>
            <a:ext cx="1565765" cy="280726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Owns international patents for indigenous product/process/technology and </a:t>
            </a:r>
            <a:r>
              <a:rPr lang="en-US" sz="1050" dirty="0" err="1">
                <a:solidFill>
                  <a:schemeClr val="bg1"/>
                </a:solidFill>
              </a:rPr>
              <a:t>organisation</a:t>
            </a:r>
            <a:r>
              <a:rPr lang="en-US" sz="1050" dirty="0">
                <a:solidFill>
                  <a:schemeClr val="bg1"/>
                </a:solidFill>
              </a:rPr>
              <a:t> has developed a strong market position and earns additional revenues through licensing</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1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1000"/>
                                        <p:tgtEl>
                                          <p:spTgt spid="18"/>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8" grpId="0" animBg="1"/>
      <p:bldP spid="39" grpId="0" animBg="1"/>
      <p:bldP spid="40" grpId="0" animBg="1"/>
      <p:bldP spid="41"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8087" y="391477"/>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What is a Patent?</a:t>
            </a:r>
          </a:p>
        </p:txBody>
      </p:sp>
      <p:sp>
        <p:nvSpPr>
          <p:cNvPr id="23555" name="Rectangle 3"/>
          <p:cNvSpPr>
            <a:spLocks noGrp="1" noChangeArrowheads="1"/>
          </p:cNvSpPr>
          <p:nvPr>
            <p:ph idx="4294967295"/>
          </p:nvPr>
        </p:nvSpPr>
        <p:spPr>
          <a:xfrm>
            <a:off x="1335995" y="2012950"/>
            <a:ext cx="6392862" cy="3016250"/>
          </a:xfrm>
        </p:spPr>
        <p:style>
          <a:lnRef idx="1">
            <a:schemeClr val="accent2"/>
          </a:lnRef>
          <a:fillRef idx="2">
            <a:schemeClr val="accent2"/>
          </a:fillRef>
          <a:effectRef idx="1">
            <a:schemeClr val="accent2"/>
          </a:effectRef>
          <a:fontRef idx="minor">
            <a:schemeClr val="dk1"/>
          </a:fontRef>
        </p:style>
        <p:txBody>
          <a:bodyPr/>
          <a:lstStyle/>
          <a:p>
            <a:pPr algn="ctr"/>
            <a:r>
              <a:rPr lang="en-US" altLang="en-US" sz="2800" dirty="0"/>
              <a:t>A right to </a:t>
            </a:r>
            <a:r>
              <a:rPr lang="en-US" altLang="en-US" sz="2800" u="sng" dirty="0"/>
              <a:t>exclude </a:t>
            </a:r>
            <a:r>
              <a:rPr lang="en-US" altLang="en-US" sz="2800" dirty="0"/>
              <a:t>others  from:</a:t>
            </a:r>
            <a:br>
              <a:rPr lang="en-US" altLang="en-US" sz="2800" dirty="0"/>
            </a:br>
            <a:r>
              <a:rPr lang="en-US" altLang="en-US" sz="2800" dirty="0"/>
              <a:t>making, using, offering for</a:t>
            </a:r>
          </a:p>
          <a:p>
            <a:pPr algn="ctr">
              <a:buFontTx/>
              <a:buNone/>
            </a:pPr>
            <a:r>
              <a:rPr lang="en-US" altLang="en-US" sz="2800" dirty="0"/>
              <a:t>    sale, selling or importing the patented invention</a:t>
            </a:r>
          </a:p>
          <a:p>
            <a:pPr algn="ctr"/>
            <a:r>
              <a:rPr lang="en-US" altLang="en-US" sz="2800" u="sng" dirty="0"/>
              <a:t>Not</a:t>
            </a:r>
            <a:r>
              <a:rPr lang="en-US" altLang="en-US" sz="2800" dirty="0"/>
              <a:t> a right to use the invention</a:t>
            </a:r>
          </a:p>
          <a:p>
            <a:pPr algn="ctr"/>
            <a:r>
              <a:rPr lang="en-US" altLang="en-US" sz="2800" dirty="0"/>
              <a:t>Quid Pro Quo:  </a:t>
            </a:r>
            <a:r>
              <a:rPr lang="en-US" altLang="en-US" sz="2800" b="1" dirty="0"/>
              <a:t>sufficient disclosure</a:t>
            </a:r>
          </a:p>
          <a:p>
            <a:pPr algn="ctr"/>
            <a:r>
              <a:rPr lang="en-US" altLang="en-US" sz="2800" dirty="0"/>
              <a:t>For 20 years from date of filing</a:t>
            </a:r>
          </a:p>
        </p:txBody>
      </p:sp>
    </p:spTree>
    <p:custDataLst>
      <p:tags r:id="rId1"/>
    </p:custData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pPr defTabSz="317500"/>
            <a:r>
              <a:rPr lang="en-US" altLang="en-US" dirty="0"/>
              <a:t>What can be Patented?</a:t>
            </a:r>
          </a:p>
        </p:txBody>
      </p:sp>
      <p:sp>
        <p:nvSpPr>
          <p:cNvPr id="78851" name="Text Box 3"/>
          <p:cNvSpPr txBox="1">
            <a:spLocks noChangeArrowheads="1"/>
          </p:cNvSpPr>
          <p:nvPr/>
        </p:nvSpPr>
        <p:spPr bwMode="auto">
          <a:xfrm>
            <a:off x="655864" y="1402442"/>
            <a:ext cx="5200650" cy="29539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0" bIns="0"/>
          <a:lstStyle>
            <a:lvl1pPr marL="193675" indent="-193675" defTabSz="423545">
              <a:defRPr>
                <a:solidFill>
                  <a:schemeClr val="tx1"/>
                </a:solidFill>
                <a:latin typeface="Arial" panose="020B0604020202020204" pitchFamily="34" charset="0"/>
              </a:defRPr>
            </a:lvl1pPr>
            <a:lvl2pPr marL="692150" indent="-282575" defTabSz="423545">
              <a:defRPr>
                <a:solidFill>
                  <a:schemeClr val="tx1"/>
                </a:solidFill>
                <a:latin typeface="Arial" panose="020B0604020202020204" pitchFamily="34" charset="0"/>
              </a:defRPr>
            </a:lvl2pPr>
            <a:lvl3pPr marL="1094105" indent="-273050" defTabSz="423545">
              <a:defRPr>
                <a:solidFill>
                  <a:schemeClr val="tx1"/>
                </a:solidFill>
                <a:latin typeface="Arial" panose="020B0604020202020204" pitchFamily="34" charset="0"/>
              </a:defRPr>
            </a:lvl3pPr>
            <a:lvl4pPr marL="1230630" defTabSz="423545">
              <a:defRPr>
                <a:solidFill>
                  <a:schemeClr val="tx1"/>
                </a:solidFill>
                <a:latin typeface="Arial" panose="020B0604020202020204" pitchFamily="34" charset="0"/>
              </a:defRPr>
            </a:lvl4pPr>
            <a:lvl5pPr marL="1641475" defTabSz="423545">
              <a:defRPr>
                <a:solidFill>
                  <a:schemeClr val="tx1"/>
                </a:solidFill>
                <a:latin typeface="Arial" panose="020B0604020202020204" pitchFamily="34" charset="0"/>
              </a:defRPr>
            </a:lvl5pPr>
            <a:lvl6pPr marL="2098675" defTabSz="423545" fontAlgn="base">
              <a:spcBef>
                <a:spcPct val="0"/>
              </a:spcBef>
              <a:spcAft>
                <a:spcPct val="0"/>
              </a:spcAft>
              <a:defRPr>
                <a:solidFill>
                  <a:schemeClr val="tx1"/>
                </a:solidFill>
                <a:latin typeface="Arial" panose="020B0604020202020204" pitchFamily="34" charset="0"/>
              </a:defRPr>
            </a:lvl6pPr>
            <a:lvl7pPr marL="2555875" defTabSz="423545" fontAlgn="base">
              <a:spcBef>
                <a:spcPct val="0"/>
              </a:spcBef>
              <a:spcAft>
                <a:spcPct val="0"/>
              </a:spcAft>
              <a:defRPr>
                <a:solidFill>
                  <a:schemeClr val="tx1"/>
                </a:solidFill>
                <a:latin typeface="Arial" panose="020B0604020202020204" pitchFamily="34" charset="0"/>
              </a:defRPr>
            </a:lvl7pPr>
            <a:lvl8pPr marL="3013075" defTabSz="423545" fontAlgn="base">
              <a:spcBef>
                <a:spcPct val="0"/>
              </a:spcBef>
              <a:spcAft>
                <a:spcPct val="0"/>
              </a:spcAft>
              <a:defRPr>
                <a:solidFill>
                  <a:schemeClr val="tx1"/>
                </a:solidFill>
                <a:latin typeface="Arial" panose="020B0604020202020204" pitchFamily="34" charset="0"/>
              </a:defRPr>
            </a:lvl8pPr>
            <a:lvl9pPr marL="3470275" defTabSz="423545" fontAlgn="base">
              <a:spcBef>
                <a:spcPct val="0"/>
              </a:spcBef>
              <a:spcAft>
                <a:spcPct val="0"/>
              </a:spcAft>
              <a:defRPr>
                <a:solidFill>
                  <a:schemeClr val="tx1"/>
                </a:solidFill>
                <a:latin typeface="Arial" panose="020B0604020202020204" pitchFamily="34" charset="0"/>
              </a:defRPr>
            </a:lvl9pPr>
          </a:lstStyle>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MS PGothic" panose="020B0600070205080204" pitchFamily="34" charset="-128"/>
              </a:rPr>
              <a:t>Process or Method</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MS PGothic" panose="020B0600070205080204" pitchFamily="34" charset="-128"/>
              </a:rPr>
              <a:t>Machine or Apparatus</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MS PGothic" panose="020B0600070205080204" pitchFamily="34" charset="-128"/>
              </a:rPr>
              <a:t>Article of Manufacture</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MS PGothic" panose="020B0600070205080204" pitchFamily="34" charset="-128"/>
              </a:rPr>
              <a:t>Composition of Matter</a:t>
            </a:r>
          </a:p>
          <a:p>
            <a:pPr marL="650240" lvl="1" indent="-342900" eaLnBrk="0" fontAlgn="base" hangingPunct="0">
              <a:spcBef>
                <a:spcPts val="600"/>
              </a:spcBef>
              <a:spcAft>
                <a:spcPct val="0"/>
              </a:spcAft>
              <a:buClr>
                <a:srgbClr val="000000"/>
              </a:buClr>
              <a:buSzPct val="75000"/>
              <a:buFont typeface="Wingdings" panose="05000000000000000000" pitchFamily="2" charset="2"/>
              <a:buChar char="§"/>
            </a:pPr>
            <a:r>
              <a:rPr lang="en-US" altLang="en-US" sz="2400" dirty="0">
                <a:solidFill>
                  <a:srgbClr val="000000"/>
                </a:solidFill>
                <a:latin typeface="+mn-lt"/>
                <a:ea typeface="MS PGothic" panose="020B0600070205080204" pitchFamily="34" charset="-128"/>
              </a:rPr>
              <a:t>Chemical Compounds</a:t>
            </a:r>
          </a:p>
          <a:p>
            <a:pPr marL="650240" lvl="1" indent="-342900" eaLnBrk="0" fontAlgn="base" hangingPunct="0">
              <a:spcBef>
                <a:spcPts val="600"/>
              </a:spcBef>
              <a:spcAft>
                <a:spcPct val="0"/>
              </a:spcAft>
              <a:buClr>
                <a:srgbClr val="000000"/>
              </a:buClr>
              <a:buSzPct val="75000"/>
              <a:buFont typeface="Wingdings" panose="05000000000000000000" pitchFamily="2" charset="2"/>
              <a:buChar char="§"/>
            </a:pPr>
            <a:r>
              <a:rPr lang="en-US" altLang="en-US" sz="2400" dirty="0">
                <a:solidFill>
                  <a:srgbClr val="000000"/>
                </a:solidFill>
                <a:latin typeface="+mn-lt"/>
                <a:ea typeface="MS PGothic" panose="020B0600070205080204" pitchFamily="34" charset="-128"/>
              </a:rPr>
              <a:t>Physical Mixtures</a:t>
            </a:r>
          </a:p>
          <a:p>
            <a:pPr marL="342900" indent="-342900" eaLnBrk="0" fontAlgn="base" hangingPunct="0">
              <a:spcBef>
                <a:spcPts val="600"/>
              </a:spcBef>
              <a:spcAft>
                <a:spcPct val="0"/>
              </a:spcAft>
              <a:buClr>
                <a:srgbClr val="000000"/>
              </a:buClr>
              <a:buSzPct val="85000"/>
              <a:buFont typeface="Wingdings" panose="05000000000000000000" pitchFamily="2" charset="2"/>
              <a:buChar char="v"/>
            </a:pPr>
            <a:r>
              <a:rPr lang="en-US" altLang="en-US" sz="2400" dirty="0">
                <a:solidFill>
                  <a:srgbClr val="000000"/>
                </a:solidFill>
                <a:latin typeface="+mn-lt"/>
                <a:ea typeface="MS PGothic" panose="020B0600070205080204" pitchFamily="34" charset="-128"/>
              </a:rPr>
              <a:t>Improvements of Any of the Above</a:t>
            </a:r>
            <a:endParaRPr lang="en-US" altLang="en-US" sz="2400" dirty="0">
              <a:solidFill>
                <a:srgbClr val="006699"/>
              </a:solidFill>
              <a:latin typeface="+mn-lt"/>
              <a:ea typeface="MS PGothic" panose="020B0600070205080204" pitchFamily="34" charset="-128"/>
            </a:endParaRPr>
          </a:p>
        </p:txBody>
      </p:sp>
    </p:spTree>
    <p:custDataLst>
      <p:tags r:id="rId1"/>
    </p:custDataLst>
  </p:cSld>
  <p:clrMapOvr>
    <a:masterClrMapping/>
  </p:clrMapOvr>
  <p:transition>
    <p:strips dir="ru"/>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72517" y="380591"/>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altLang="en-US" dirty="0"/>
              <a:t>Infringement</a:t>
            </a:r>
          </a:p>
        </p:txBody>
      </p:sp>
      <p:sp>
        <p:nvSpPr>
          <p:cNvPr id="91139" name="Text Box 3"/>
          <p:cNvSpPr txBox="1">
            <a:spLocks noChangeArrowheads="1"/>
          </p:cNvSpPr>
          <p:nvPr/>
        </p:nvSpPr>
        <p:spPr bwMode="auto">
          <a:xfrm>
            <a:off x="1760935" y="2807494"/>
            <a:ext cx="420885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fontAlgn="base" hangingPunct="0">
              <a:spcBef>
                <a:spcPct val="50000"/>
              </a:spcBef>
              <a:spcAft>
                <a:spcPct val="0"/>
              </a:spcAft>
            </a:pPr>
            <a:endParaRPr lang="en-US" altLang="en-US">
              <a:solidFill>
                <a:srgbClr val="006699"/>
              </a:solidFill>
              <a:latin typeface="Times New Roman" panose="02020603050405020304" pitchFamily="18" charset="0"/>
              <a:ea typeface="MS PGothic" panose="020B0600070205080204" pitchFamily="34" charset="-128"/>
            </a:endParaRPr>
          </a:p>
        </p:txBody>
      </p:sp>
      <p:sp>
        <p:nvSpPr>
          <p:cNvPr id="91140" name="Rectangle 4"/>
          <p:cNvSpPr>
            <a:spLocks noChangeArrowheads="1"/>
          </p:cNvSpPr>
          <p:nvPr/>
        </p:nvSpPr>
        <p:spPr bwMode="auto">
          <a:xfrm>
            <a:off x="1264214" y="1498796"/>
            <a:ext cx="6270880" cy="44781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eaLnBrk="0" fontAlgn="base" hangingPunct="0">
              <a:spcBef>
                <a:spcPct val="0"/>
              </a:spcBef>
              <a:spcAft>
                <a:spcPct val="0"/>
              </a:spcAft>
            </a:pPr>
            <a:r>
              <a:rPr lang="en-US" altLang="en-US" sz="2400" dirty="0">
                <a:solidFill>
                  <a:srgbClr val="002060"/>
                </a:solidFill>
                <a:latin typeface="+mj-lt"/>
                <a:ea typeface="MS PGothic" panose="020B0600070205080204" pitchFamily="34" charset="-128"/>
              </a:rPr>
              <a:t>“Infringement” of a patent occurs when a competitor makes, uses, sells, offers to sell or imports an embodiment of the invention </a:t>
            </a:r>
            <a:r>
              <a:rPr lang="en-US" altLang="en-US" sz="2400" b="1" dirty="0">
                <a:solidFill>
                  <a:srgbClr val="002060"/>
                </a:solidFill>
                <a:latin typeface="+mj-lt"/>
                <a:ea typeface="MS PGothic" panose="020B0600070205080204" pitchFamily="34" charset="-128"/>
              </a:rPr>
              <a:t>without the permission</a:t>
            </a:r>
            <a:r>
              <a:rPr lang="en-US" altLang="en-US" sz="2400" dirty="0">
                <a:solidFill>
                  <a:srgbClr val="002060"/>
                </a:solidFill>
                <a:latin typeface="+mj-lt"/>
                <a:ea typeface="MS PGothic" panose="020B0600070205080204" pitchFamily="34" charset="-128"/>
              </a:rPr>
              <a:t> of the patent owner.</a:t>
            </a:r>
          </a:p>
          <a:p>
            <a:pPr eaLnBrk="0" fontAlgn="base" hangingPunct="0">
              <a:spcBef>
                <a:spcPct val="0"/>
              </a:spcBef>
              <a:spcAft>
                <a:spcPct val="0"/>
              </a:spcAft>
            </a:pPr>
            <a:endParaRPr lang="en-US" altLang="en-US" sz="2400" dirty="0">
              <a:solidFill>
                <a:srgbClr val="006699"/>
              </a:solidFill>
              <a:latin typeface="+mj-lt"/>
              <a:ea typeface="MS PGothic" panose="020B0600070205080204" pitchFamily="34" charset="-128"/>
            </a:endParaRPr>
          </a:p>
          <a:p>
            <a:pPr marL="342900" indent="-342900" algn="just" fontAlgn="base">
              <a:spcBef>
                <a:spcPct val="0"/>
              </a:spcBef>
              <a:spcAft>
                <a:spcPct val="0"/>
              </a:spcAft>
              <a:buFont typeface="Wingdings" panose="05000000000000000000" pitchFamily="2" charset="2"/>
              <a:buChar char="v"/>
            </a:pPr>
            <a:r>
              <a:rPr lang="en-US" altLang="en-US" sz="2400" dirty="0">
                <a:solidFill>
                  <a:srgbClr val="000000"/>
                </a:solidFill>
                <a:latin typeface="+mj-lt"/>
                <a:ea typeface="MS PGothic" panose="020B0600070205080204" pitchFamily="34" charset="-128"/>
              </a:rPr>
              <a:t>Patents only cover those products or processes described by the claims</a:t>
            </a:r>
          </a:p>
          <a:p>
            <a:pPr marL="342900" indent="-342900" algn="just" fontAlgn="base">
              <a:spcBef>
                <a:spcPct val="0"/>
              </a:spcBef>
              <a:spcAft>
                <a:spcPct val="0"/>
              </a:spcAft>
              <a:buFont typeface="Wingdings" panose="05000000000000000000" pitchFamily="2" charset="2"/>
              <a:buChar char="v"/>
            </a:pPr>
            <a:r>
              <a:rPr lang="en-US" altLang="en-US" sz="2400" dirty="0">
                <a:solidFill>
                  <a:srgbClr val="000000"/>
                </a:solidFill>
                <a:latin typeface="+mj-lt"/>
                <a:ea typeface="MS PGothic" panose="020B0600070205080204" pitchFamily="34" charset="-128"/>
              </a:rPr>
              <a:t>An infringing product or process must have each element of the claim</a:t>
            </a:r>
          </a:p>
          <a:p>
            <a:pPr marL="342900" indent="-342900" algn="just" fontAlgn="base">
              <a:spcBef>
                <a:spcPct val="0"/>
              </a:spcBef>
              <a:spcAft>
                <a:spcPct val="0"/>
              </a:spcAft>
              <a:buFont typeface="Wingdings" panose="05000000000000000000" pitchFamily="2" charset="2"/>
              <a:buChar char="v"/>
            </a:pPr>
            <a:r>
              <a:rPr lang="en-US" altLang="en-US" sz="2400" dirty="0">
                <a:solidFill>
                  <a:srgbClr val="000000"/>
                </a:solidFill>
                <a:latin typeface="+mj-lt"/>
                <a:ea typeface="MS PGothic" panose="020B0600070205080204" pitchFamily="34" charset="-128"/>
              </a:rPr>
              <a:t>The accused product or process may have more than required by the claim</a:t>
            </a:r>
          </a:p>
          <a:p>
            <a:pPr eaLnBrk="0" fontAlgn="base" hangingPunct="0">
              <a:spcBef>
                <a:spcPct val="0"/>
              </a:spcBef>
              <a:spcAft>
                <a:spcPct val="0"/>
              </a:spcAft>
            </a:pPr>
            <a:endParaRPr lang="en-US" altLang="en-US" sz="2100" dirty="0">
              <a:solidFill>
                <a:srgbClr val="006699"/>
              </a:solidFill>
              <a:latin typeface="Times New Roman" panose="02020603050405020304" pitchFamily="18" charset="0"/>
              <a:ea typeface="MS PGothic" panose="020B0600070205080204" pitchFamily="34" charset="-128"/>
            </a:endParaRPr>
          </a:p>
        </p:txBody>
      </p:sp>
    </p:spTree>
    <p:custDataLst>
      <p:tags r:id="rId1"/>
    </p:custData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13896" y="1361168"/>
            <a:ext cx="8042275" cy="3692525"/>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Trade Mark</a:t>
            </a:r>
          </a:p>
          <a:p>
            <a:r>
              <a:rPr lang="en-US" sz="2400" dirty="0"/>
              <a:t>     2.  Industrial Design</a:t>
            </a:r>
          </a:p>
          <a:p>
            <a:r>
              <a:rPr lang="en-US" sz="2400" dirty="0"/>
              <a:t>     3.  Copyright</a:t>
            </a:r>
          </a:p>
          <a:p>
            <a:r>
              <a:rPr lang="en-US" sz="2400" dirty="0"/>
              <a:t>     4.  Patent</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0"/>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Energy Management</a:t>
            </a:r>
            <a:endParaRPr lang="en-IN" sz="2400" b="1" dirty="0">
              <a:solidFill>
                <a:schemeClr val="tx1"/>
              </a:solidFill>
            </a:endParaRPr>
          </a:p>
        </p:txBody>
      </p:sp>
    </p:spTree>
    <p:custDataLst>
      <p:tags r:id="rId1"/>
    </p:custDataLst>
  </p:cSld>
  <p:clrMapOvr>
    <a:masterClrMapping/>
  </p:clrMapOvr>
  <p:transition spd="slow">
    <p:wipe dir="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95400" y="4160406"/>
            <a:ext cx="6477000" cy="861774"/>
          </a:xfrm>
        </p:spPr>
        <p:txBody>
          <a:bodyPr/>
          <a:lstStyle/>
          <a:p>
            <a:pPr algn="ctr"/>
            <a:r>
              <a:rPr lang="en-IN" sz="2800" dirty="0"/>
              <a:t>Optimal use of natural resources</a:t>
            </a:r>
          </a:p>
        </p:txBody>
      </p:sp>
    </p:spTree>
    <p:custDataLst>
      <p:tags r:id="rId1"/>
    </p:custDataLst>
  </p:cSld>
  <p:clrMapOvr>
    <a:masterClrMapping/>
  </p:clrMapOvr>
  <p:transition spd="slow">
    <p:wipe dir="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03515" y="2464934"/>
          <a:ext cx="7284658" cy="2000384"/>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400" dirty="0">
                          <a:latin typeface="Century Gothic" panose="020B0502020202020204" pitchFamily="34" charset="0"/>
                        </a:rPr>
                        <a:t>#</a:t>
                      </a:r>
                      <a:endParaRPr lang="en-IN" sz="24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Clause</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latin typeface="Century Gothic" panose="020B0502020202020204" pitchFamily="34" charset="0"/>
                        </a:rPr>
                        <a:t>Topic</a:t>
                      </a:r>
                      <a:endParaRPr lang="en-IN" sz="24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algn="ctr"/>
                      <a:r>
                        <a:rPr lang="en-US" sz="1800" dirty="0">
                          <a:latin typeface="Century Gothic" panose="020B0502020202020204" pitchFamily="34" charset="0"/>
                        </a:rPr>
                        <a:t>1</a:t>
                      </a:r>
                      <a:endParaRPr lang="en-IN" sz="1800"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4" action="ppaction://hlinksldjump"/>
                        </a:rPr>
                        <a:t>F-3</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4" action="ppaction://hlinksldjump"/>
                        </a:rPr>
                        <a:t>System for Energy Efficiency</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algn="ctr"/>
                      <a:r>
                        <a:rPr lang="en-US" sz="1800" dirty="0">
                          <a:latin typeface="Century Gothic" panose="020B0502020202020204" pitchFamily="34" charset="0"/>
                        </a:rPr>
                        <a:t>2</a:t>
                      </a:r>
                      <a:endParaRPr lang="en-IN" sz="1800"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5" action="ppaction://hlinksldjump"/>
                        </a:rPr>
                        <a:t>H-2</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5" action="ppaction://hlinksldjump"/>
                        </a:rPr>
                        <a:t>Planned Maintenance</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algn="ctr"/>
                      <a:r>
                        <a:rPr lang="en-US" sz="1800" dirty="0">
                          <a:latin typeface="Century Gothic" panose="020B0502020202020204" pitchFamily="34" charset="0"/>
                        </a:rPr>
                        <a:t>3</a:t>
                      </a:r>
                      <a:endParaRPr lang="en-IN" sz="1800" dirty="0">
                        <a:latin typeface="Century Gothic" panose="020B0502020202020204" pitchFamily="34" charset="0"/>
                      </a:endParaRPr>
                    </a:p>
                  </a:txBody>
                  <a:tcPr marL="51435" marR="51435" marT="25718" marB="2571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6" action="ppaction://hlinksldjump"/>
                        </a:rPr>
                        <a:t>Q-2</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Century Gothic" panose="020B0502020202020204" pitchFamily="34" charset="0"/>
                          <a:hlinkClick r:id="rId6" action="ppaction://hlinksldjump"/>
                        </a:rPr>
                        <a:t>Energy Performance</a:t>
                      </a:r>
                      <a:endParaRPr lang="en-IN" sz="1800" dirty="0">
                        <a:latin typeface="Century Gothic" panose="020B0502020202020204" pitchFamily="34" charset="0"/>
                      </a:endParaRPr>
                    </a:p>
                  </a:txBody>
                  <a:tcPr marL="51435" marR="51435" marT="25718" marB="2571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itle 1"/>
          <p:cNvSpPr txBox="1"/>
          <p:nvPr/>
        </p:nvSpPr>
        <p:spPr bwMode="auto">
          <a:xfrm>
            <a:off x="2770093" y="1088631"/>
            <a:ext cx="3787335" cy="43088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Energy Management</a:t>
            </a:r>
            <a:endParaRPr lang="en-IN" sz="2800" kern="0" dirty="0">
              <a:solidFill>
                <a:schemeClr val="tx1"/>
              </a:solidFill>
            </a:endParaRPr>
          </a:p>
        </p:txBody>
      </p:sp>
    </p:spTree>
    <p:custDataLst>
      <p:tags r:id="rId1"/>
    </p:custData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3485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F-3</a:t>
            </a:r>
            <a:br>
              <a:rPr lang="en-US" b="1" dirty="0">
                <a:solidFill>
                  <a:schemeClr val="tx1"/>
                </a:solidFill>
              </a:rPr>
            </a:br>
            <a:r>
              <a:rPr lang="en-US" b="1" dirty="0">
                <a:solidFill>
                  <a:schemeClr val="tx1"/>
                </a:solidFill>
              </a:rPr>
              <a:t>   System for Energy Efficiency</a:t>
            </a:r>
            <a:endParaRPr lang="en-IN" b="1" dirty="0">
              <a:solidFill>
                <a:schemeClr val="tx1"/>
              </a:solidFill>
            </a:endParaRPr>
          </a:p>
        </p:txBody>
      </p:sp>
    </p:spTree>
    <p:custDataLst>
      <p:tags r:id="rId1"/>
    </p:custData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3200" b="1" dirty="0">
                <a:solidFill>
                  <a:schemeClr val="tx1"/>
                </a:solidFill>
              </a:rPr>
              <a:t>The ZED Maturity Assessment Model</a:t>
            </a:r>
            <a:endParaRPr lang="en-IN" sz="3200" b="1" dirty="0">
              <a:solidFill>
                <a:schemeClr val="tx1"/>
              </a:solidFill>
            </a:endParaRPr>
          </a:p>
        </p:txBody>
      </p:sp>
    </p:spTree>
    <p:custDataLst>
      <p:tags r:id="rId1"/>
    </p:custDataLst>
  </p:cSld>
  <p:clrMapOvr>
    <a:masterClrMapping/>
  </p:clrMapOvr>
  <p:transition spd="slow">
    <p:wipe dir="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13657" y="3812054"/>
            <a:ext cx="8305799" cy="2577851"/>
          </a:xfrm>
        </p:spPr>
        <p:txBody>
          <a:bodyPr/>
          <a:lstStyle/>
          <a:p>
            <a:pPr algn="ctr"/>
            <a:r>
              <a:rPr lang="en-GB" sz="2800" dirty="0"/>
              <a:t>Design Plant &amp; equipment, layouts, buildings, practices, monitoring mechanisms to reduce energy consumption, and to make manufacturing, transportation and storage systems energy efficient when compared to baseline energy consumption levels</a:t>
            </a:r>
            <a:endParaRPr lang="en-US" sz="2800" dirty="0"/>
          </a:p>
        </p:txBody>
      </p:sp>
    </p:spTree>
    <p:custDataLst>
      <p:tags r:id="rId1"/>
    </p:custDataLst>
  </p:cSld>
  <p:clrMapOvr>
    <a:masterClrMapping/>
  </p:clrMapOvr>
  <p:transition spd="slow">
    <p:wipe dir="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F-3  Systems for Energy Efficiency</a:t>
            </a:r>
          </a:p>
        </p:txBody>
      </p:sp>
      <p:sp>
        <p:nvSpPr>
          <p:cNvPr id="7" name="Rectangle 6"/>
          <p:cNvSpPr/>
          <p:nvPr/>
        </p:nvSpPr>
        <p:spPr>
          <a:xfrm>
            <a:off x="82971" y="1219144"/>
            <a:ext cx="707596" cy="107779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346514"/>
            <a:ext cx="707596" cy="116892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9" name="Rectangle 8"/>
          <p:cNvSpPr/>
          <p:nvPr/>
        </p:nvSpPr>
        <p:spPr>
          <a:xfrm>
            <a:off x="82971" y="3557821"/>
            <a:ext cx="707596" cy="11738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794056"/>
            <a:ext cx="707596" cy="9138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95505" y="820848"/>
            <a:ext cx="112358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025428" y="820848"/>
            <a:ext cx="1514419"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531138" y="820848"/>
            <a:ext cx="2068078"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594754" y="820848"/>
            <a:ext cx="175357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45036" y="820848"/>
            <a:ext cx="176094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17356" y="1219144"/>
            <a:ext cx="1081824"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planning for energy savings in place</a:t>
            </a:r>
          </a:p>
        </p:txBody>
      </p:sp>
      <p:sp>
        <p:nvSpPr>
          <p:cNvPr id="17" name="Rectangle 16"/>
          <p:cNvSpPr/>
          <p:nvPr/>
        </p:nvSpPr>
        <p:spPr>
          <a:xfrm>
            <a:off x="2060788" y="1219144"/>
            <a:ext cx="1443698"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Important energy performance indicators have been defined</a:t>
            </a:r>
          </a:p>
        </p:txBody>
      </p:sp>
      <p:sp>
        <p:nvSpPr>
          <p:cNvPr id="18" name="Rectangle 17"/>
          <p:cNvSpPr/>
          <p:nvPr/>
        </p:nvSpPr>
        <p:spPr>
          <a:xfrm>
            <a:off x="3569568" y="1219144"/>
            <a:ext cx="1991220"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Energy performance parameters are fully defined</a:t>
            </a:r>
          </a:p>
        </p:txBody>
      </p:sp>
      <p:sp>
        <p:nvSpPr>
          <p:cNvPr id="19" name="Rectangle 18"/>
          <p:cNvSpPr/>
          <p:nvPr/>
        </p:nvSpPr>
        <p:spPr>
          <a:xfrm>
            <a:off x="5627342" y="1219144"/>
            <a:ext cx="1688405"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Energy saving is a key focus area of the </a:t>
            </a:r>
            <a:r>
              <a:rPr lang="en-US" sz="1000" dirty="0" err="1">
                <a:solidFill>
                  <a:schemeClr val="bg1"/>
                </a:solidFill>
              </a:rPr>
              <a:t>organisation</a:t>
            </a:r>
            <a:r>
              <a:rPr lang="en-US" sz="1000" dirty="0">
                <a:solidFill>
                  <a:schemeClr val="bg1"/>
                </a:solidFill>
              </a:rPr>
              <a:t>.  This is reflected in planning across the </a:t>
            </a:r>
            <a:r>
              <a:rPr lang="en-US" sz="1000" dirty="0" err="1">
                <a:solidFill>
                  <a:schemeClr val="bg1"/>
                </a:solidFill>
              </a:rPr>
              <a:t>organisation</a:t>
            </a:r>
            <a:r>
              <a:rPr lang="en-US" sz="1000" dirty="0">
                <a:solidFill>
                  <a:schemeClr val="bg1"/>
                </a:solidFill>
              </a:rPr>
              <a:t>, regular energy audits, and energy efficient purchases</a:t>
            </a:r>
          </a:p>
        </p:txBody>
      </p:sp>
      <p:sp>
        <p:nvSpPr>
          <p:cNvPr id="20" name="Rectangle 19"/>
          <p:cNvSpPr/>
          <p:nvPr/>
        </p:nvSpPr>
        <p:spPr>
          <a:xfrm>
            <a:off x="7377759" y="1219144"/>
            <a:ext cx="1695499"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Energy performance indicators defined and are linked to business strategy and business performance</a:t>
            </a:r>
          </a:p>
        </p:txBody>
      </p:sp>
      <p:sp>
        <p:nvSpPr>
          <p:cNvPr id="21" name="Rectangle 20"/>
          <p:cNvSpPr/>
          <p:nvPr/>
        </p:nvSpPr>
        <p:spPr>
          <a:xfrm>
            <a:off x="917356" y="2346514"/>
            <a:ext cx="1081824"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Installed meters are either not working or not used for internal controls and inferences</a:t>
            </a:r>
          </a:p>
        </p:txBody>
      </p:sp>
      <p:sp>
        <p:nvSpPr>
          <p:cNvPr id="22" name="Rectangle 21"/>
          <p:cNvSpPr/>
          <p:nvPr/>
        </p:nvSpPr>
        <p:spPr>
          <a:xfrm>
            <a:off x="2060788" y="2346514"/>
            <a:ext cx="1443698"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Separate meters are installed in high energy consumption areas and logs are maintained</a:t>
            </a:r>
          </a:p>
        </p:txBody>
      </p:sp>
      <p:sp>
        <p:nvSpPr>
          <p:cNvPr id="23" name="Rectangle 22"/>
          <p:cNvSpPr/>
          <p:nvPr/>
        </p:nvSpPr>
        <p:spPr>
          <a:xfrm>
            <a:off x="3569568" y="2346514"/>
            <a:ext cx="1991220"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Meters are installed in areas of energy consumption and regularly monitored </a:t>
            </a:r>
          </a:p>
        </p:txBody>
      </p:sp>
      <p:sp>
        <p:nvSpPr>
          <p:cNvPr id="24" name="Rectangle 23"/>
          <p:cNvSpPr/>
          <p:nvPr/>
        </p:nvSpPr>
        <p:spPr>
          <a:xfrm>
            <a:off x="5627342" y="2346514"/>
            <a:ext cx="1688405"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System in place for regular calibration and robust maintenance of all energy measurement equipment </a:t>
            </a:r>
          </a:p>
        </p:txBody>
      </p:sp>
      <p:sp>
        <p:nvSpPr>
          <p:cNvPr id="25" name="Rectangle 24"/>
          <p:cNvSpPr/>
          <p:nvPr/>
        </p:nvSpPr>
        <p:spPr>
          <a:xfrm>
            <a:off x="7377759" y="2346514"/>
            <a:ext cx="1695499"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World class Hi technology used with long term focus on energy conservation and improvement in addition to calibration of meters in areas of high energy consumption</a:t>
            </a:r>
          </a:p>
        </p:txBody>
      </p:sp>
      <p:sp>
        <p:nvSpPr>
          <p:cNvPr id="26" name="Rectangle 25"/>
          <p:cNvSpPr/>
          <p:nvPr/>
        </p:nvSpPr>
        <p:spPr>
          <a:xfrm>
            <a:off x="917356" y="3557820"/>
            <a:ext cx="1081824"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No Planning for Energy Saving in Place</a:t>
            </a:r>
          </a:p>
        </p:txBody>
      </p:sp>
      <p:sp>
        <p:nvSpPr>
          <p:cNvPr id="27" name="Rectangle 26"/>
          <p:cNvSpPr/>
          <p:nvPr/>
        </p:nvSpPr>
        <p:spPr>
          <a:xfrm>
            <a:off x="2060788" y="3557820"/>
            <a:ext cx="1443698"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Few basic </a:t>
            </a:r>
            <a:r>
              <a:rPr lang="en-US" sz="1000" dirty="0" err="1">
                <a:solidFill>
                  <a:schemeClr val="bg1"/>
                </a:solidFill>
              </a:rPr>
              <a:t>equipments</a:t>
            </a:r>
            <a:r>
              <a:rPr lang="en-US" sz="1000" dirty="0">
                <a:solidFill>
                  <a:schemeClr val="bg1"/>
                </a:solidFill>
              </a:rPr>
              <a:t> such as power capacitors installed. No technology investments planned. Efforts are mainly people driven for which they are trained</a:t>
            </a:r>
          </a:p>
        </p:txBody>
      </p:sp>
      <p:sp>
        <p:nvSpPr>
          <p:cNvPr id="28" name="Rectangle 27"/>
          <p:cNvSpPr/>
          <p:nvPr/>
        </p:nvSpPr>
        <p:spPr>
          <a:xfrm>
            <a:off x="3569568" y="3557820"/>
            <a:ext cx="1991220"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Energy saving devices like variable frequency drives and power capacitor banks are installed. Targets are fixed for energy conservation and accordingly plans are made. Progress reviewed at HOD level</a:t>
            </a:r>
          </a:p>
        </p:txBody>
      </p:sp>
      <p:sp>
        <p:nvSpPr>
          <p:cNvPr id="29" name="Rectangle 28"/>
          <p:cNvSpPr/>
          <p:nvPr/>
        </p:nvSpPr>
        <p:spPr>
          <a:xfrm>
            <a:off x="5627342" y="3557820"/>
            <a:ext cx="1688405"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System of regular review by top management on energy conservation measures and best available technologies for improving energy efficiency</a:t>
            </a:r>
          </a:p>
        </p:txBody>
      </p:sp>
      <p:sp>
        <p:nvSpPr>
          <p:cNvPr id="30" name="Rectangle 29"/>
          <p:cNvSpPr/>
          <p:nvPr/>
        </p:nvSpPr>
        <p:spPr>
          <a:xfrm>
            <a:off x="7377759" y="3557820"/>
            <a:ext cx="1695499"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Advocating energy management system to external audiences and forming new energy management partnerships for innovation and R&amp;D </a:t>
            </a:r>
          </a:p>
        </p:txBody>
      </p:sp>
      <p:sp>
        <p:nvSpPr>
          <p:cNvPr id="31" name="Rectangle 30"/>
          <p:cNvSpPr/>
          <p:nvPr/>
        </p:nvSpPr>
        <p:spPr>
          <a:xfrm>
            <a:off x="917356" y="4794055"/>
            <a:ext cx="1081824"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No mechanism for ensuring energy efficiency</a:t>
            </a:r>
          </a:p>
        </p:txBody>
      </p:sp>
      <p:sp>
        <p:nvSpPr>
          <p:cNvPr id="32" name="Rectangle 31"/>
          <p:cNvSpPr/>
          <p:nvPr/>
        </p:nvSpPr>
        <p:spPr>
          <a:xfrm>
            <a:off x="2060788" y="4794055"/>
            <a:ext cx="1443698"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System in place for yearly checking energy efficiency</a:t>
            </a:r>
          </a:p>
        </p:txBody>
      </p:sp>
      <p:sp>
        <p:nvSpPr>
          <p:cNvPr id="33" name="Rectangle 32"/>
          <p:cNvSpPr/>
          <p:nvPr/>
        </p:nvSpPr>
        <p:spPr>
          <a:xfrm>
            <a:off x="3569568" y="4794055"/>
            <a:ext cx="1991220"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System in place for semi-yearly checking energy efficiency</a:t>
            </a:r>
          </a:p>
        </p:txBody>
      </p:sp>
      <p:sp>
        <p:nvSpPr>
          <p:cNvPr id="34" name="Rectangle 33"/>
          <p:cNvSpPr/>
          <p:nvPr/>
        </p:nvSpPr>
        <p:spPr>
          <a:xfrm>
            <a:off x="5627342" y="4794055"/>
            <a:ext cx="1688405"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Quarterly internal audit and yearly external audit of energy efficiency is carried out </a:t>
            </a:r>
          </a:p>
        </p:txBody>
      </p:sp>
      <p:sp>
        <p:nvSpPr>
          <p:cNvPr id="35" name="Rectangle 34"/>
          <p:cNvSpPr/>
          <p:nvPr/>
        </p:nvSpPr>
        <p:spPr>
          <a:xfrm>
            <a:off x="7377759" y="4794055"/>
            <a:ext cx="1695499"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Publishes its 'energy efficiency" report </a:t>
            </a:r>
          </a:p>
        </p:txBody>
      </p:sp>
      <p:sp>
        <p:nvSpPr>
          <p:cNvPr id="36" name="Rectangle 35"/>
          <p:cNvSpPr/>
          <p:nvPr/>
        </p:nvSpPr>
        <p:spPr>
          <a:xfrm>
            <a:off x="928014" y="861580"/>
            <a:ext cx="1060508"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067935" y="861580"/>
            <a:ext cx="1429404"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569568" y="861580"/>
            <a:ext cx="199122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27342" y="861580"/>
            <a:ext cx="168840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77759" y="861580"/>
            <a:ext cx="1695499"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17356" y="5765302"/>
            <a:ext cx="1081824"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No improvement observed in variances</a:t>
            </a:r>
          </a:p>
        </p:txBody>
      </p:sp>
      <p:sp>
        <p:nvSpPr>
          <p:cNvPr id="42" name="Rectangle 41"/>
          <p:cNvSpPr/>
          <p:nvPr/>
        </p:nvSpPr>
        <p:spPr>
          <a:xfrm>
            <a:off x="2060788" y="5765302"/>
            <a:ext cx="1443698"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&lt;50% improvement observed in variances</a:t>
            </a:r>
          </a:p>
        </p:txBody>
      </p:sp>
      <p:sp>
        <p:nvSpPr>
          <p:cNvPr id="43" name="Rectangle 42"/>
          <p:cNvSpPr/>
          <p:nvPr/>
        </p:nvSpPr>
        <p:spPr>
          <a:xfrm>
            <a:off x="3569568" y="5765302"/>
            <a:ext cx="1991220"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50%-75% improvement observed in variances</a:t>
            </a:r>
          </a:p>
        </p:txBody>
      </p:sp>
      <p:sp>
        <p:nvSpPr>
          <p:cNvPr id="44" name="Rectangle 43"/>
          <p:cNvSpPr/>
          <p:nvPr/>
        </p:nvSpPr>
        <p:spPr>
          <a:xfrm>
            <a:off x="5627342" y="5765302"/>
            <a:ext cx="1688405"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75%-95% improvement observed in variances</a:t>
            </a:r>
          </a:p>
        </p:txBody>
      </p:sp>
      <p:sp>
        <p:nvSpPr>
          <p:cNvPr id="45" name="Rectangle 44"/>
          <p:cNvSpPr/>
          <p:nvPr/>
        </p:nvSpPr>
        <p:spPr>
          <a:xfrm>
            <a:off x="7377759" y="5765302"/>
            <a:ext cx="1695499"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&gt;95% improvement observed in variances</a:t>
            </a:r>
          </a:p>
        </p:txBody>
      </p:sp>
      <p:sp>
        <p:nvSpPr>
          <p:cNvPr id="46" name="Rectangle 45"/>
          <p:cNvSpPr/>
          <p:nvPr/>
        </p:nvSpPr>
        <p:spPr>
          <a:xfrm>
            <a:off x="99267" y="5758222"/>
            <a:ext cx="707596" cy="8782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up)">
                                      <p:cBhvr>
                                        <p:cTn id="38" dur="500"/>
                                        <p:tgtEl>
                                          <p:spTgt spid="11"/>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up)">
                                      <p:cBhvr>
                                        <p:cTn id="44" dur="500"/>
                                        <p:tgtEl>
                                          <p:spTgt spid="13"/>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childTnLst>
                                </p:cTn>
                              </p:par>
                            </p:childTnLst>
                          </p:cTn>
                        </p:par>
                        <p:par>
                          <p:cTn id="60" fill="hold">
                            <p:stCondLst>
                              <p:cond delay="200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1000"/>
                                        <p:tgtEl>
                                          <p:spTgt spid="31"/>
                                        </p:tgtEl>
                                      </p:cBhvr>
                                    </p:animEffect>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10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1000"/>
                                        <p:tgtEl>
                                          <p:spTgt spid="17"/>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1000"/>
                                        <p:tgtEl>
                                          <p:spTgt spid="22"/>
                                        </p:tgtEl>
                                      </p:cBhvr>
                                    </p:animEffect>
                                  </p:childTnLst>
                                </p:cTn>
                              </p:par>
                            </p:childTnLst>
                          </p:cTn>
                        </p:par>
                        <p:par>
                          <p:cTn id="81" fill="hold">
                            <p:stCondLst>
                              <p:cond delay="2000"/>
                            </p:stCondLst>
                            <p:childTnLst>
                              <p:par>
                                <p:cTn id="82" presetID="10" presetClass="entr" presetSubtype="0"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1000"/>
                                        <p:tgtEl>
                                          <p:spTgt spid="27"/>
                                        </p:tgtEl>
                                      </p:cBhvr>
                                    </p:animEffect>
                                  </p:childTnLst>
                                </p:cTn>
                              </p:par>
                            </p:childTnLst>
                          </p:cTn>
                        </p:par>
                        <p:par>
                          <p:cTn id="85" fill="hold">
                            <p:stCondLst>
                              <p:cond delay="3000"/>
                            </p:stCondLst>
                            <p:childTnLst>
                              <p:par>
                                <p:cTn id="86" presetID="10" presetClass="entr" presetSubtype="0" fill="hold" grpId="0" nodeType="after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1000"/>
                                        <p:tgtEl>
                                          <p:spTgt spid="32"/>
                                        </p:tgtEl>
                                      </p:cBhvr>
                                    </p:animEffect>
                                  </p:childTnLst>
                                </p:cTn>
                              </p:par>
                            </p:childTnLst>
                          </p:cTn>
                        </p:par>
                        <p:par>
                          <p:cTn id="89" fill="hold">
                            <p:stCondLst>
                              <p:cond delay="4000"/>
                            </p:stCondLst>
                            <p:childTnLst>
                              <p:par>
                                <p:cTn id="90" presetID="10" presetClass="entr" presetSubtype="0" fill="hold" grpId="0" nodeType="after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1000"/>
                                        <p:tgtEl>
                                          <p:spTgt spid="4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1000"/>
                                        <p:tgtEl>
                                          <p:spTgt spid="18"/>
                                        </p:tgtEl>
                                      </p:cBhvr>
                                    </p:animEffect>
                                  </p:childTnLst>
                                </p:cTn>
                              </p:par>
                            </p:childTnLst>
                          </p:cTn>
                        </p:par>
                        <p:par>
                          <p:cTn id="98" fill="hold">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1000"/>
                                        <p:tgtEl>
                                          <p:spTgt spid="23"/>
                                        </p:tgtEl>
                                      </p:cBhvr>
                                    </p:animEffect>
                                  </p:childTnLst>
                                </p:cTn>
                              </p:par>
                            </p:childTnLst>
                          </p:cTn>
                        </p:par>
                        <p:par>
                          <p:cTn id="102" fill="hold">
                            <p:stCondLst>
                              <p:cond delay="2000"/>
                            </p:stCondLst>
                            <p:childTnLst>
                              <p:par>
                                <p:cTn id="103" presetID="10" presetClass="entr" presetSubtype="0" fill="hold" grpId="0" nodeType="after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1000"/>
                                        <p:tgtEl>
                                          <p:spTgt spid="28"/>
                                        </p:tgtEl>
                                      </p:cBhvr>
                                    </p:animEffect>
                                  </p:childTnLst>
                                </p:cTn>
                              </p:par>
                            </p:childTnLst>
                          </p:cTn>
                        </p:par>
                        <p:par>
                          <p:cTn id="106" fill="hold">
                            <p:stCondLst>
                              <p:cond delay="3000"/>
                            </p:stCondLst>
                            <p:childTnLst>
                              <p:par>
                                <p:cTn id="107" presetID="10" presetClass="entr" presetSubtype="0" fill="hold" grpId="0" nodeType="after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1000"/>
                                        <p:tgtEl>
                                          <p:spTgt spid="33"/>
                                        </p:tgtEl>
                                      </p:cBhvr>
                                    </p:animEffect>
                                  </p:childTnLst>
                                </p:cTn>
                              </p:par>
                            </p:childTnLst>
                          </p:cTn>
                        </p:par>
                        <p:par>
                          <p:cTn id="110" fill="hold">
                            <p:stCondLst>
                              <p:cond delay="4000"/>
                            </p:stCondLst>
                            <p:childTnLst>
                              <p:par>
                                <p:cTn id="111" presetID="10" presetClass="entr" presetSubtype="0" fill="hold" grpId="0" nodeType="after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1000"/>
                                        <p:tgtEl>
                                          <p:spTgt spid="4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fade">
                                      <p:cBhvr>
                                        <p:cTn id="118" dur="1000"/>
                                        <p:tgtEl>
                                          <p:spTgt spid="19"/>
                                        </p:tgtEl>
                                      </p:cBhvr>
                                    </p:animEffect>
                                  </p:childTnLst>
                                </p:cTn>
                              </p:par>
                            </p:childTnLst>
                          </p:cTn>
                        </p:par>
                        <p:par>
                          <p:cTn id="119" fill="hold">
                            <p:stCondLst>
                              <p:cond delay="1000"/>
                            </p:stCondLst>
                            <p:childTnLst>
                              <p:par>
                                <p:cTn id="120" presetID="10" presetClass="entr" presetSubtype="0" fill="hold" grpId="0" nodeType="after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1000"/>
                                        <p:tgtEl>
                                          <p:spTgt spid="24"/>
                                        </p:tgtEl>
                                      </p:cBhvr>
                                    </p:animEffect>
                                  </p:childTnLst>
                                </p:cTn>
                              </p:par>
                            </p:childTnLst>
                          </p:cTn>
                        </p:par>
                        <p:par>
                          <p:cTn id="123" fill="hold">
                            <p:stCondLst>
                              <p:cond delay="2000"/>
                            </p:stCondLst>
                            <p:childTnLst>
                              <p:par>
                                <p:cTn id="124" presetID="10" presetClass="entr" presetSubtype="0" fill="hold" grpId="0" nodeType="after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1000"/>
                                        <p:tgtEl>
                                          <p:spTgt spid="29"/>
                                        </p:tgtEl>
                                      </p:cBhvr>
                                    </p:animEffect>
                                  </p:childTnLst>
                                </p:cTn>
                              </p:par>
                            </p:childTnLst>
                          </p:cTn>
                        </p:par>
                        <p:par>
                          <p:cTn id="127" fill="hold">
                            <p:stCondLst>
                              <p:cond delay="3000"/>
                            </p:stCondLst>
                            <p:childTnLst>
                              <p:par>
                                <p:cTn id="128" presetID="10" presetClass="entr" presetSubtype="0" fill="hold" grpId="0" nodeType="after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fade">
                                      <p:cBhvr>
                                        <p:cTn id="130" dur="1000"/>
                                        <p:tgtEl>
                                          <p:spTgt spid="34"/>
                                        </p:tgtEl>
                                      </p:cBhvr>
                                    </p:animEffect>
                                  </p:childTnLst>
                                </p:cTn>
                              </p:par>
                            </p:childTnLst>
                          </p:cTn>
                        </p:par>
                        <p:par>
                          <p:cTn id="131" fill="hold">
                            <p:stCondLst>
                              <p:cond delay="4000"/>
                            </p:stCondLst>
                            <p:childTnLst>
                              <p:par>
                                <p:cTn id="132" presetID="10" presetClass="entr" presetSubtype="0" fill="hold" grpId="0" nodeType="after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fade">
                                      <p:cBhvr>
                                        <p:cTn id="134" dur="1000"/>
                                        <p:tgtEl>
                                          <p:spTgt spid="44"/>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fade">
                                      <p:cBhvr>
                                        <p:cTn id="139" dur="1000"/>
                                        <p:tgtEl>
                                          <p:spTgt spid="20"/>
                                        </p:tgtEl>
                                      </p:cBhvr>
                                    </p:animEffect>
                                  </p:childTnLst>
                                </p:cTn>
                              </p:par>
                            </p:childTnLst>
                          </p:cTn>
                        </p:par>
                        <p:par>
                          <p:cTn id="140" fill="hold">
                            <p:stCondLst>
                              <p:cond delay="1000"/>
                            </p:stCondLst>
                            <p:childTnLst>
                              <p:par>
                                <p:cTn id="141" presetID="10" presetClass="entr" presetSubtype="0" fill="hold" grpId="0" nodeType="afterEffect">
                                  <p:stCondLst>
                                    <p:cond delay="0"/>
                                  </p:stCondLst>
                                  <p:childTnLst>
                                    <p:set>
                                      <p:cBhvr>
                                        <p:cTn id="142" dur="1" fill="hold">
                                          <p:stCondLst>
                                            <p:cond delay="0"/>
                                          </p:stCondLst>
                                        </p:cTn>
                                        <p:tgtEl>
                                          <p:spTgt spid="25"/>
                                        </p:tgtEl>
                                        <p:attrNameLst>
                                          <p:attrName>style.visibility</p:attrName>
                                        </p:attrNameLst>
                                      </p:cBhvr>
                                      <p:to>
                                        <p:strVal val="visible"/>
                                      </p:to>
                                    </p:set>
                                    <p:animEffect transition="in" filter="fade">
                                      <p:cBhvr>
                                        <p:cTn id="143" dur="1000"/>
                                        <p:tgtEl>
                                          <p:spTgt spid="25"/>
                                        </p:tgtEl>
                                      </p:cBhvr>
                                    </p:animEffect>
                                  </p:childTnLst>
                                </p:cTn>
                              </p:par>
                            </p:childTnLst>
                          </p:cTn>
                        </p:par>
                        <p:par>
                          <p:cTn id="144" fill="hold">
                            <p:stCondLst>
                              <p:cond delay="2000"/>
                            </p:stCondLst>
                            <p:childTnLst>
                              <p:par>
                                <p:cTn id="145" presetID="10" presetClass="entr" presetSubtype="0" fill="hold" grpId="0" nodeType="after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1000"/>
                                        <p:tgtEl>
                                          <p:spTgt spid="30"/>
                                        </p:tgtEl>
                                      </p:cBhvr>
                                    </p:animEffect>
                                  </p:childTnLst>
                                </p:cTn>
                              </p:par>
                            </p:childTnLst>
                          </p:cTn>
                        </p:par>
                        <p:par>
                          <p:cTn id="148" fill="hold">
                            <p:stCondLst>
                              <p:cond delay="3000"/>
                            </p:stCondLst>
                            <p:childTnLst>
                              <p:par>
                                <p:cTn id="149" presetID="10" presetClass="entr" presetSubtype="0" fill="hold" grpId="0" nodeType="afterEffect">
                                  <p:stCondLst>
                                    <p:cond delay="0"/>
                                  </p:stCondLst>
                                  <p:childTnLst>
                                    <p:set>
                                      <p:cBhvr>
                                        <p:cTn id="150" dur="1" fill="hold">
                                          <p:stCondLst>
                                            <p:cond delay="0"/>
                                          </p:stCondLst>
                                        </p:cTn>
                                        <p:tgtEl>
                                          <p:spTgt spid="35"/>
                                        </p:tgtEl>
                                        <p:attrNameLst>
                                          <p:attrName>style.visibility</p:attrName>
                                        </p:attrNameLst>
                                      </p:cBhvr>
                                      <p:to>
                                        <p:strVal val="visible"/>
                                      </p:to>
                                    </p:set>
                                    <p:animEffect transition="in" filter="fade">
                                      <p:cBhvr>
                                        <p:cTn id="151" dur="1000"/>
                                        <p:tgtEl>
                                          <p:spTgt spid="35"/>
                                        </p:tgtEl>
                                      </p:cBhvr>
                                    </p:animEffect>
                                  </p:childTnLst>
                                </p:cTn>
                              </p:par>
                            </p:childTnLst>
                          </p:cTn>
                        </p:par>
                        <p:par>
                          <p:cTn id="152" fill="hold">
                            <p:stCondLst>
                              <p:cond delay="4000"/>
                            </p:stCondLst>
                            <p:childTnLst>
                              <p:par>
                                <p:cTn id="153" presetID="10" presetClass="entr" presetSubtype="0" fill="hold" grpId="0" nodeType="afterEffect">
                                  <p:stCondLst>
                                    <p:cond delay="0"/>
                                  </p:stCondLst>
                                  <p:childTnLst>
                                    <p:set>
                                      <p:cBhvr>
                                        <p:cTn id="154" dur="1" fill="hold">
                                          <p:stCondLst>
                                            <p:cond delay="0"/>
                                          </p:stCondLst>
                                        </p:cTn>
                                        <p:tgtEl>
                                          <p:spTgt spid="45"/>
                                        </p:tgtEl>
                                        <p:attrNameLst>
                                          <p:attrName>style.visibility</p:attrName>
                                        </p:attrNameLst>
                                      </p:cBhvr>
                                      <p:to>
                                        <p:strVal val="visible"/>
                                      </p:to>
                                    </p:set>
                                    <p:animEffect transition="in" filter="fade">
                                      <p:cBhvr>
                                        <p:cTn id="155"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Definition of Terms &amp; Assessing Demand</a:t>
            </a:r>
          </a:p>
        </p:txBody>
      </p:sp>
      <p:sp>
        <p:nvSpPr>
          <p:cNvPr id="3" name="Content Placeholder 2"/>
          <p:cNvSpPr>
            <a:spLocks noGrp="1"/>
          </p:cNvSpPr>
          <p:nvPr>
            <p:ph idx="4294967295"/>
          </p:nvPr>
        </p:nvSpPr>
        <p:spPr>
          <a:xfrm>
            <a:off x="261257" y="1064532"/>
            <a:ext cx="8621486" cy="2673350"/>
          </a:xfrm>
        </p:spPr>
        <p:txBody>
          <a:bodyPr>
            <a:noAutofit/>
          </a:bodyPr>
          <a:lstStyle/>
          <a:p>
            <a:pPr algn="just"/>
            <a:r>
              <a:rPr lang="en-US" sz="1800" b="1" dirty="0"/>
              <a:t>Energy Conservation</a:t>
            </a:r>
            <a:r>
              <a:rPr lang="en-US" sz="1800" dirty="0"/>
              <a:t>: is any behavior that results in the use of less energy. Turning the lights off when you leave the room and recycling aluminum cans are both ways of conserving energy.</a:t>
            </a:r>
          </a:p>
          <a:p>
            <a:pPr algn="just"/>
            <a:endParaRPr lang="en-US" sz="1800" dirty="0"/>
          </a:p>
          <a:p>
            <a:pPr algn="just"/>
            <a:r>
              <a:rPr lang="en-US" sz="1800" b="1" dirty="0"/>
              <a:t>Energy Efficiency</a:t>
            </a:r>
            <a:r>
              <a:rPr lang="en-US" sz="1800" dirty="0"/>
              <a:t>: is the use of technology that requires less energy to perform the same function. A compact fluorescent light bulb that uses less energy than an incandescent bulb to produce the same amount of light is an example of energy efficiency. However, the decision to replace an incandescent light bulb with a compact fluorescent is an act of energy conservation.</a:t>
            </a:r>
          </a:p>
        </p:txBody>
      </p:sp>
      <p:sp>
        <p:nvSpPr>
          <p:cNvPr id="5" name="Rectangle 3"/>
          <p:cNvSpPr txBox="1">
            <a:spLocks noChangeArrowheads="1"/>
          </p:cNvSpPr>
          <p:nvPr/>
        </p:nvSpPr>
        <p:spPr bwMode="auto">
          <a:xfrm>
            <a:off x="814184" y="3578787"/>
            <a:ext cx="6963660" cy="3046988"/>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spAutoFit/>
          </a:bodyPr>
          <a:lstStyle>
            <a:lvl1pPr marL="0" indent="0" algn="l" defTabSz="91313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7485" indent="-196215" algn="l" defTabSz="913130" rtl="0" eaLnBrk="1" fontAlgn="base" hangingPunct="1">
              <a:spcBef>
                <a:spcPct val="0"/>
              </a:spcBef>
              <a:spcAft>
                <a:spcPct val="0"/>
              </a:spcAft>
              <a:buClr>
                <a:schemeClr val="tx2"/>
              </a:buClr>
              <a:buSzPct val="125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2pPr>
            <a:lvl3pPr marL="466725" indent="-267335" algn="l" defTabSz="913130" rtl="0" eaLnBrk="1" fontAlgn="base" hangingPunct="1">
              <a:spcBef>
                <a:spcPct val="0"/>
              </a:spcBef>
              <a:spcAft>
                <a:spcPct val="0"/>
              </a:spcAft>
              <a:buClr>
                <a:schemeClr val="tx2"/>
              </a:buClr>
              <a:buSzPct val="120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3pPr>
            <a:lvl4pPr marL="626745" indent="-158750" algn="l" defTabSz="913130" rtl="0" eaLnBrk="1" fontAlgn="base" hangingPunct="1">
              <a:spcBef>
                <a:spcPct val="0"/>
              </a:spcBef>
              <a:spcAft>
                <a:spcPct val="0"/>
              </a:spcAft>
              <a:buClr>
                <a:schemeClr val="tx2"/>
              </a:buClr>
              <a:buSzPct val="120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4pPr>
            <a:lvl5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ea typeface="Arial Unicode MS" pitchFamily="34" charset="-128"/>
                <a:cs typeface="Arial Unicode MS" pitchFamily="34" charset="-128"/>
              </a:defRPr>
            </a:lvl5pPr>
            <a:lvl6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6pPr>
            <a:lvl7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7pPr>
            <a:lvl8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8pPr>
            <a:lvl9pPr marL="765175" indent="-132715" algn="l" defTabSz="913130" rtl="0" eaLnBrk="1" fontAlgn="base" hangingPunct="1">
              <a:spcBef>
                <a:spcPct val="0"/>
              </a:spcBef>
              <a:spcAft>
                <a:spcPct val="0"/>
              </a:spcAft>
              <a:buClr>
                <a:schemeClr val="tx2"/>
              </a:buClr>
              <a:buSzPct val="89000"/>
              <a:buFont typeface="Arial" panose="020B0604020202020204" pitchFamily="34" charset="0"/>
              <a:buChar char="-"/>
              <a:defRPr sz="1600" baseline="0">
                <a:solidFill>
                  <a:schemeClr val="tx1"/>
                </a:solidFill>
                <a:latin typeface="+mn-lt"/>
              </a:defRPr>
            </a:lvl9pPr>
          </a:lstStyle>
          <a:p>
            <a:pPr>
              <a:buClr>
                <a:srgbClr val="000000"/>
              </a:buClr>
            </a:pPr>
            <a:r>
              <a:rPr lang="en-GB" altLang="en-US" sz="1800" b="1" kern="0" dirty="0">
                <a:solidFill>
                  <a:srgbClr val="000000"/>
                </a:solidFill>
              </a:rPr>
              <a:t>Assess energy demand</a:t>
            </a:r>
          </a:p>
          <a:p>
            <a:pPr marL="193040" indent="-193040">
              <a:buClr>
                <a:srgbClr val="000000"/>
              </a:buClr>
              <a:buFont typeface="Wingdings" panose="05000000000000000000" pitchFamily="2" charset="2"/>
              <a:buChar char="§"/>
            </a:pPr>
            <a:r>
              <a:rPr lang="en-GB" altLang="en-US" sz="1800" kern="0" dirty="0">
                <a:solidFill>
                  <a:srgbClr val="000000"/>
                </a:solidFill>
              </a:rPr>
              <a:t>Keep records</a:t>
            </a:r>
          </a:p>
          <a:p>
            <a:pPr marL="193040" indent="-193040">
              <a:buClr>
                <a:srgbClr val="000000"/>
              </a:buClr>
              <a:buFont typeface="Wingdings" panose="05000000000000000000" pitchFamily="2" charset="2"/>
              <a:buChar char="§"/>
            </a:pPr>
            <a:r>
              <a:rPr lang="en-GB" altLang="en-US" sz="1800" kern="0" dirty="0">
                <a:solidFill>
                  <a:srgbClr val="000000"/>
                </a:solidFill>
              </a:rPr>
              <a:t>Consumption data</a:t>
            </a:r>
          </a:p>
          <a:p>
            <a:pPr marL="193040" indent="-193040">
              <a:buClr>
                <a:srgbClr val="000000"/>
              </a:buClr>
              <a:buFont typeface="Wingdings" panose="05000000000000000000" pitchFamily="2" charset="2"/>
              <a:buChar char="§"/>
            </a:pPr>
            <a:r>
              <a:rPr lang="en-GB" altLang="en-US" sz="1800" kern="0" dirty="0">
                <a:solidFill>
                  <a:srgbClr val="000000"/>
                </a:solidFill>
              </a:rPr>
              <a:t>Time of readings</a:t>
            </a:r>
          </a:p>
          <a:p>
            <a:pPr marL="193040" indent="-193040">
              <a:buClr>
                <a:srgbClr val="000000"/>
              </a:buClr>
              <a:buFont typeface="Wingdings" panose="05000000000000000000" pitchFamily="2" charset="2"/>
              <a:buChar char="§"/>
            </a:pPr>
            <a:r>
              <a:rPr lang="en-GB" altLang="en-US" sz="1800" kern="0" dirty="0">
                <a:solidFill>
                  <a:srgbClr val="000000"/>
                </a:solidFill>
              </a:rPr>
              <a:t>Temperature</a:t>
            </a:r>
          </a:p>
          <a:p>
            <a:pPr marL="193040" indent="-193040">
              <a:buClr>
                <a:srgbClr val="000000"/>
              </a:buClr>
              <a:buFont typeface="Wingdings" panose="05000000000000000000" pitchFamily="2" charset="2"/>
              <a:buChar char="§"/>
            </a:pPr>
            <a:r>
              <a:rPr lang="en-GB" altLang="en-US" sz="1800" kern="0" dirty="0">
                <a:solidFill>
                  <a:srgbClr val="000000"/>
                </a:solidFill>
              </a:rPr>
              <a:t>Other factors affecting demand</a:t>
            </a:r>
          </a:p>
          <a:p>
            <a:pPr marL="635" lvl="1" indent="0">
              <a:buClr>
                <a:srgbClr val="000000"/>
              </a:buClr>
              <a:buNone/>
            </a:pPr>
            <a:r>
              <a:rPr lang="en-GB" altLang="en-US" sz="1800" kern="0" dirty="0">
                <a:solidFill>
                  <a:srgbClr val="000000"/>
                </a:solidFill>
              </a:rPr>
              <a:t>      Weekday/weekend</a:t>
            </a:r>
          </a:p>
          <a:p>
            <a:pPr marL="635" lvl="1" indent="0">
              <a:buClr>
                <a:srgbClr val="000000"/>
              </a:buClr>
              <a:buNone/>
            </a:pPr>
            <a:r>
              <a:rPr lang="en-GB" altLang="en-US" sz="1800" kern="0" dirty="0">
                <a:solidFill>
                  <a:srgbClr val="000000"/>
                </a:solidFill>
              </a:rPr>
              <a:t>      Special events</a:t>
            </a:r>
          </a:p>
          <a:p>
            <a:pPr marL="193040" indent="-193040">
              <a:buClr>
                <a:srgbClr val="000000"/>
              </a:buClr>
              <a:buFont typeface="Wingdings" panose="05000000000000000000" pitchFamily="2" charset="2"/>
              <a:buChar char="§"/>
            </a:pPr>
            <a:r>
              <a:rPr lang="en-GB" altLang="en-US" sz="1800" kern="0" dirty="0">
                <a:solidFill>
                  <a:srgbClr val="000000"/>
                </a:solidFill>
              </a:rPr>
              <a:t>Frequency of readings</a:t>
            </a:r>
          </a:p>
          <a:p>
            <a:pPr marL="635" lvl="1" indent="0">
              <a:buClr>
                <a:srgbClr val="000000"/>
              </a:buClr>
              <a:buNone/>
            </a:pPr>
            <a:r>
              <a:rPr lang="en-GB" altLang="en-US" sz="1800" kern="0" dirty="0">
                <a:solidFill>
                  <a:srgbClr val="000000"/>
                </a:solidFill>
              </a:rPr>
              <a:t>      Weekly</a:t>
            </a:r>
          </a:p>
          <a:p>
            <a:pPr marL="635" lvl="1" indent="0">
              <a:buClr>
                <a:srgbClr val="000000"/>
              </a:buClr>
              <a:buNone/>
            </a:pPr>
            <a:r>
              <a:rPr lang="en-GB" altLang="en-US" sz="1800" kern="0" dirty="0">
                <a:solidFill>
                  <a:srgbClr val="000000"/>
                </a:solidFill>
              </a:rPr>
              <a:t>      Daily</a:t>
            </a:r>
          </a:p>
        </p:txBody>
      </p:sp>
    </p:spTree>
    <p:custDataLst>
      <p:tags r:id="rId1"/>
    </p:custData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a:xfrm>
            <a:off x="172517" y="380591"/>
            <a:ext cx="6996687" cy="307777"/>
          </a:xfrm>
        </p:spPr>
        <p:txBody>
          <a:bodyPr/>
          <a:lstStyle/>
          <a:p>
            <a:r>
              <a:rPr lang="en-GB" altLang="en-US" dirty="0"/>
              <a:t>Why is energy wasted?</a:t>
            </a:r>
          </a:p>
        </p:txBody>
      </p:sp>
      <p:sp>
        <p:nvSpPr>
          <p:cNvPr id="432131" name="Rectangle 3"/>
          <p:cNvSpPr>
            <a:spLocks noGrp="1" noChangeArrowheads="1"/>
          </p:cNvSpPr>
          <p:nvPr>
            <p:ph type="body" sz="half" idx="4294967295"/>
          </p:nvPr>
        </p:nvSpPr>
        <p:spPr>
          <a:xfrm>
            <a:off x="566057" y="2223142"/>
            <a:ext cx="4000500" cy="2859244"/>
          </a:xfrm>
        </p:spPr>
        <p:txBody>
          <a:bodyPr/>
          <a:lstStyle/>
          <a:p>
            <a:pPr algn="just">
              <a:lnSpc>
                <a:spcPct val="90000"/>
              </a:lnSpc>
              <a:spcBef>
                <a:spcPts val="600"/>
              </a:spcBef>
            </a:pPr>
            <a:r>
              <a:rPr lang="en-GB" altLang="en-US" sz="1800" dirty="0"/>
              <a:t>Poorly designed buildings and installations</a:t>
            </a:r>
          </a:p>
          <a:p>
            <a:pPr lvl="1" algn="just">
              <a:lnSpc>
                <a:spcPct val="90000"/>
              </a:lnSpc>
              <a:spcBef>
                <a:spcPts val="600"/>
              </a:spcBef>
            </a:pPr>
            <a:r>
              <a:rPr lang="en-GB" altLang="en-US" sz="1800" dirty="0"/>
              <a:t>Insufficient insulation</a:t>
            </a:r>
          </a:p>
          <a:p>
            <a:pPr lvl="1" algn="just">
              <a:lnSpc>
                <a:spcPct val="90000"/>
              </a:lnSpc>
              <a:spcBef>
                <a:spcPts val="600"/>
              </a:spcBef>
            </a:pPr>
            <a:r>
              <a:rPr lang="en-GB" altLang="en-US" sz="1800" dirty="0"/>
              <a:t>Undersized ventilation ducts</a:t>
            </a:r>
          </a:p>
          <a:p>
            <a:pPr algn="just">
              <a:lnSpc>
                <a:spcPct val="90000"/>
              </a:lnSpc>
              <a:spcBef>
                <a:spcPts val="600"/>
              </a:spcBef>
            </a:pPr>
            <a:r>
              <a:rPr lang="en-GB" altLang="en-US" sz="1800" dirty="0"/>
              <a:t>Inadequate control systems</a:t>
            </a:r>
          </a:p>
          <a:p>
            <a:pPr algn="just">
              <a:lnSpc>
                <a:spcPct val="90000"/>
              </a:lnSpc>
              <a:spcBef>
                <a:spcPts val="600"/>
              </a:spcBef>
            </a:pPr>
            <a:r>
              <a:rPr lang="en-GB" altLang="en-US" sz="1800" dirty="0"/>
              <a:t>Poor control settings</a:t>
            </a:r>
          </a:p>
          <a:p>
            <a:pPr algn="just">
              <a:lnSpc>
                <a:spcPct val="90000"/>
              </a:lnSpc>
              <a:spcBef>
                <a:spcPts val="600"/>
              </a:spcBef>
            </a:pPr>
            <a:r>
              <a:rPr lang="en-GB" altLang="en-US" sz="1800" dirty="0"/>
              <a:t>Inefficient plant operation</a:t>
            </a:r>
          </a:p>
          <a:p>
            <a:pPr lvl="1" algn="just">
              <a:lnSpc>
                <a:spcPct val="90000"/>
              </a:lnSpc>
              <a:spcBef>
                <a:spcPts val="600"/>
              </a:spcBef>
            </a:pPr>
            <a:r>
              <a:rPr lang="en-GB" altLang="en-US" sz="1800" dirty="0"/>
              <a:t>Out of date technology</a:t>
            </a:r>
          </a:p>
          <a:p>
            <a:pPr lvl="1" algn="just">
              <a:lnSpc>
                <a:spcPct val="90000"/>
              </a:lnSpc>
              <a:spcBef>
                <a:spcPts val="600"/>
              </a:spcBef>
            </a:pPr>
            <a:r>
              <a:rPr lang="en-GB" altLang="en-US" sz="1800" dirty="0"/>
              <a:t>Poor maintenance</a:t>
            </a:r>
          </a:p>
          <a:p>
            <a:pPr algn="just">
              <a:lnSpc>
                <a:spcPct val="90000"/>
              </a:lnSpc>
              <a:spcBef>
                <a:spcPts val="600"/>
              </a:spcBef>
            </a:pPr>
            <a:r>
              <a:rPr lang="en-GB" altLang="en-US" sz="1800" dirty="0"/>
              <a:t>Poor operating and working practices</a:t>
            </a:r>
          </a:p>
        </p:txBody>
      </p:sp>
      <p:pic>
        <p:nvPicPr>
          <p:cNvPr id="4" name="Picture 3"/>
          <p:cNvPicPr>
            <a:picLocks noChangeAspect="1"/>
          </p:cNvPicPr>
          <p:nvPr/>
        </p:nvPicPr>
        <p:blipFill>
          <a:blip r:embed="rId4"/>
          <a:stretch>
            <a:fillRect/>
          </a:stretch>
        </p:blipFill>
        <p:spPr>
          <a:xfrm>
            <a:off x="5167820" y="1995355"/>
            <a:ext cx="3061780" cy="331481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1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213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21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213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2131">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213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21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2131">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213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213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2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1" grpId="0" build="p"/>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172517" y="380591"/>
            <a:ext cx="6996687" cy="307777"/>
          </a:xfrm>
        </p:spPr>
        <p:txBody>
          <a:bodyPr/>
          <a:lstStyle/>
          <a:p>
            <a:r>
              <a:rPr lang="en-GB" altLang="en-US" dirty="0"/>
              <a:t>Collect data</a:t>
            </a:r>
          </a:p>
        </p:txBody>
      </p:sp>
      <p:sp>
        <p:nvSpPr>
          <p:cNvPr id="437251" name="Rectangle 3"/>
          <p:cNvSpPr>
            <a:spLocks noGrp="1" noChangeArrowheads="1"/>
          </p:cNvSpPr>
          <p:nvPr>
            <p:ph idx="4294967295"/>
          </p:nvPr>
        </p:nvSpPr>
        <p:spPr>
          <a:xfrm>
            <a:off x="381010" y="1376361"/>
            <a:ext cx="6604000" cy="4725987"/>
          </a:xfrm>
        </p:spPr>
        <p:txBody>
          <a:bodyPr/>
          <a:lstStyle/>
          <a:p>
            <a:pPr>
              <a:lnSpc>
                <a:spcPct val="90000"/>
              </a:lnSpc>
              <a:spcBef>
                <a:spcPts val="600"/>
              </a:spcBef>
            </a:pPr>
            <a:r>
              <a:rPr lang="en-GB" altLang="en-US" sz="1800" dirty="0"/>
              <a:t>Build up picture of pattern of energy consumption and cost from energy invoices</a:t>
            </a:r>
          </a:p>
          <a:p>
            <a:pPr lvl="1">
              <a:lnSpc>
                <a:spcPct val="90000"/>
              </a:lnSpc>
              <a:spcBef>
                <a:spcPts val="600"/>
              </a:spcBef>
            </a:pPr>
            <a:r>
              <a:rPr lang="en-GB" altLang="en-US" sz="1800" dirty="0"/>
              <a:t>All invoices for relevant time period</a:t>
            </a:r>
          </a:p>
          <a:p>
            <a:pPr lvl="1">
              <a:lnSpc>
                <a:spcPct val="90000"/>
              </a:lnSpc>
              <a:spcBef>
                <a:spcPts val="600"/>
              </a:spcBef>
            </a:pPr>
            <a:r>
              <a:rPr lang="en-GB" altLang="en-US" sz="1800" dirty="0"/>
              <a:t>Delivery notes for oil, solid fuel, LPG</a:t>
            </a:r>
          </a:p>
          <a:p>
            <a:pPr lvl="1">
              <a:lnSpc>
                <a:spcPct val="90000"/>
              </a:lnSpc>
              <a:spcBef>
                <a:spcPts val="600"/>
              </a:spcBef>
            </a:pPr>
            <a:r>
              <a:rPr lang="en-GB" altLang="en-US" sz="1800" dirty="0"/>
              <a:t>Identify estimated meter readings – check with previous years</a:t>
            </a:r>
          </a:p>
          <a:p>
            <a:pPr lvl="1">
              <a:lnSpc>
                <a:spcPct val="90000"/>
              </a:lnSpc>
              <a:spcBef>
                <a:spcPts val="600"/>
              </a:spcBef>
            </a:pPr>
            <a:r>
              <a:rPr lang="en-GB" altLang="en-US" sz="1800" dirty="0"/>
              <a:t>Inadequate/unavailable invoices – contact utility company/fuel supplier</a:t>
            </a:r>
          </a:p>
          <a:p>
            <a:pPr>
              <a:lnSpc>
                <a:spcPct val="90000"/>
              </a:lnSpc>
              <a:spcBef>
                <a:spcPts val="600"/>
              </a:spcBef>
            </a:pPr>
            <a:r>
              <a:rPr lang="en-GB" altLang="en-US" sz="1800" dirty="0"/>
              <a:t>Collect geographic data </a:t>
            </a:r>
          </a:p>
          <a:p>
            <a:pPr lvl="1">
              <a:lnSpc>
                <a:spcPct val="90000"/>
              </a:lnSpc>
              <a:spcBef>
                <a:spcPts val="600"/>
              </a:spcBef>
            </a:pPr>
            <a:r>
              <a:rPr lang="en-GB" altLang="en-US" sz="1800" dirty="0"/>
              <a:t>Location, altitude, orientation</a:t>
            </a:r>
          </a:p>
          <a:p>
            <a:pPr lvl="1">
              <a:lnSpc>
                <a:spcPct val="90000"/>
              </a:lnSpc>
              <a:spcBef>
                <a:spcPts val="600"/>
              </a:spcBef>
            </a:pPr>
            <a:r>
              <a:rPr lang="en-GB" altLang="en-US" sz="1800" dirty="0"/>
              <a:t>Weather data, degree day data</a:t>
            </a:r>
          </a:p>
          <a:p>
            <a:pPr>
              <a:lnSpc>
                <a:spcPct val="90000"/>
              </a:lnSpc>
              <a:spcBef>
                <a:spcPts val="600"/>
              </a:spcBef>
            </a:pPr>
            <a:r>
              <a:rPr lang="en-GB" altLang="en-US" sz="1800" dirty="0"/>
              <a:t>Manufacturing data (if appropriate)</a:t>
            </a:r>
          </a:p>
          <a:p>
            <a:pPr lvl="1">
              <a:lnSpc>
                <a:spcPct val="90000"/>
              </a:lnSpc>
              <a:spcBef>
                <a:spcPts val="600"/>
              </a:spcBef>
            </a:pPr>
            <a:r>
              <a:rPr lang="en-GB" altLang="en-US" sz="1800" dirty="0"/>
              <a:t>Production output </a:t>
            </a:r>
          </a:p>
          <a:p>
            <a:pPr>
              <a:lnSpc>
                <a:spcPct val="90000"/>
              </a:lnSpc>
              <a:spcBef>
                <a:spcPts val="600"/>
              </a:spcBef>
            </a:pPr>
            <a:r>
              <a:rPr lang="en-GB" altLang="en-US" sz="1800" dirty="0"/>
              <a:t>Check data for anomalies</a:t>
            </a:r>
          </a:p>
          <a:p>
            <a:pPr lvl="1">
              <a:lnSpc>
                <a:spcPct val="90000"/>
              </a:lnSpc>
              <a:spcBef>
                <a:spcPts val="600"/>
              </a:spcBef>
            </a:pPr>
            <a:r>
              <a:rPr lang="en-GB" altLang="en-US" sz="1800" dirty="0"/>
              <a:t>Small building using more energy than larger one</a:t>
            </a:r>
          </a:p>
          <a:p>
            <a:pPr lvl="1">
              <a:lnSpc>
                <a:spcPct val="90000"/>
              </a:lnSpc>
              <a:spcBef>
                <a:spcPts val="600"/>
              </a:spcBef>
            </a:pPr>
            <a:r>
              <a:rPr lang="en-GB" altLang="en-US" sz="1800" dirty="0"/>
              <a:t>High energy use at night when unoccupied</a:t>
            </a:r>
          </a:p>
          <a:p>
            <a:pPr lvl="1">
              <a:lnSpc>
                <a:spcPct val="90000"/>
              </a:lnSpc>
            </a:pPr>
            <a:endParaRPr lang="en-GB" altLang="en-US" sz="1125" dirty="0"/>
          </a:p>
        </p:txBody>
      </p:sp>
      <p:pic>
        <p:nvPicPr>
          <p:cNvPr id="437253" name="Picture 5" descr="EE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411" y="3342185"/>
            <a:ext cx="3076136" cy="2182315"/>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2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725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725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725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72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72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725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725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725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7251">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7251">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7251">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7251">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725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172517" y="380591"/>
            <a:ext cx="6996687" cy="307777"/>
          </a:xfrm>
        </p:spPr>
        <p:txBody>
          <a:bodyPr/>
          <a:lstStyle/>
          <a:p>
            <a:r>
              <a:rPr lang="en-GB" altLang="en-US" dirty="0"/>
              <a:t>Analysing energy records</a:t>
            </a:r>
          </a:p>
        </p:txBody>
      </p:sp>
      <p:sp>
        <p:nvSpPr>
          <p:cNvPr id="404483" name="Rectangle 3"/>
          <p:cNvSpPr>
            <a:spLocks noGrp="1" noChangeArrowheads="1"/>
          </p:cNvSpPr>
          <p:nvPr>
            <p:ph idx="4294967295"/>
          </p:nvPr>
        </p:nvSpPr>
        <p:spPr>
          <a:xfrm>
            <a:off x="489857" y="2274888"/>
            <a:ext cx="4533900" cy="2754600"/>
          </a:xfrm>
        </p:spPr>
        <p:txBody>
          <a:bodyPr/>
          <a:lstStyle/>
          <a:p>
            <a:pPr>
              <a:spcBef>
                <a:spcPts val="600"/>
              </a:spcBef>
            </a:pPr>
            <a:r>
              <a:rPr lang="en-GB" altLang="en-US" sz="1800" dirty="0"/>
              <a:t>Key variables</a:t>
            </a:r>
          </a:p>
          <a:p>
            <a:pPr>
              <a:spcBef>
                <a:spcPts val="600"/>
              </a:spcBef>
            </a:pPr>
            <a:r>
              <a:rPr lang="en-GB" altLang="en-US" sz="1800" dirty="0"/>
              <a:t>Heating</a:t>
            </a:r>
          </a:p>
          <a:p>
            <a:pPr lvl="1">
              <a:spcBef>
                <a:spcPts val="600"/>
              </a:spcBef>
            </a:pPr>
            <a:r>
              <a:rPr lang="en-GB" altLang="en-US" sz="1800" dirty="0"/>
              <a:t>External temperature - dominant</a:t>
            </a:r>
          </a:p>
          <a:p>
            <a:pPr lvl="1">
              <a:spcBef>
                <a:spcPts val="600"/>
              </a:spcBef>
            </a:pPr>
            <a:r>
              <a:rPr lang="en-GB" altLang="en-US" sz="1800" dirty="0"/>
              <a:t>Wind speed  )</a:t>
            </a:r>
          </a:p>
          <a:p>
            <a:pPr lvl="1">
              <a:spcBef>
                <a:spcPts val="600"/>
              </a:spcBef>
            </a:pPr>
            <a:r>
              <a:rPr lang="en-GB" altLang="en-US" sz="1800" dirty="0"/>
              <a:t>Humidity       )  &lt;=10% variation</a:t>
            </a:r>
          </a:p>
          <a:p>
            <a:pPr lvl="1">
              <a:spcBef>
                <a:spcPts val="600"/>
              </a:spcBef>
            </a:pPr>
            <a:r>
              <a:rPr lang="en-GB" altLang="en-US" sz="1800" dirty="0"/>
              <a:t>Solar gain     )</a:t>
            </a:r>
          </a:p>
          <a:p>
            <a:pPr>
              <a:spcBef>
                <a:spcPts val="600"/>
              </a:spcBef>
            </a:pPr>
            <a:r>
              <a:rPr lang="en-GB" altLang="en-US" sz="1800" dirty="0"/>
              <a:t>Lighting</a:t>
            </a:r>
          </a:p>
          <a:p>
            <a:pPr lvl="1">
              <a:spcBef>
                <a:spcPts val="600"/>
              </a:spcBef>
            </a:pPr>
            <a:r>
              <a:rPr lang="en-GB" altLang="en-US" sz="1800" dirty="0"/>
              <a:t>Hours of darkness</a:t>
            </a:r>
          </a:p>
        </p:txBody>
      </p:sp>
      <p:pic>
        <p:nvPicPr>
          <p:cNvPr id="404487" name="Picture 7" descr="snow_hou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305" y="2626479"/>
            <a:ext cx="3312611" cy="221585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4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448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448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448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448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448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448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4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build="p"/>
    </p:bldLst>
  </p:timing>
</p:sld>
</file>

<file path=ppt/slides/slide2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a:xfrm>
            <a:off x="172517" y="380591"/>
            <a:ext cx="6996687" cy="307777"/>
          </a:xfrm>
        </p:spPr>
        <p:txBody>
          <a:bodyPr/>
          <a:lstStyle/>
          <a:p>
            <a:r>
              <a:rPr lang="en-GB" altLang="en-US" dirty="0"/>
              <a:t>Annual energy consumption</a:t>
            </a:r>
          </a:p>
        </p:txBody>
      </p:sp>
      <p:sp>
        <p:nvSpPr>
          <p:cNvPr id="452611" name="Rectangle 3"/>
          <p:cNvSpPr>
            <a:spLocks noGrp="1" noChangeArrowheads="1"/>
          </p:cNvSpPr>
          <p:nvPr>
            <p:ph idx="4294967295"/>
          </p:nvPr>
        </p:nvSpPr>
        <p:spPr>
          <a:xfrm>
            <a:off x="293914" y="1575707"/>
            <a:ext cx="7581900" cy="3511731"/>
          </a:xfrm>
        </p:spPr>
        <p:txBody>
          <a:bodyPr/>
          <a:lstStyle/>
          <a:p>
            <a:pPr>
              <a:lnSpc>
                <a:spcPct val="90000"/>
              </a:lnSpc>
              <a:spcBef>
                <a:spcPts val="600"/>
              </a:spcBef>
            </a:pPr>
            <a:r>
              <a:rPr lang="en-GB" altLang="en-US" sz="1800" dirty="0"/>
              <a:t>Simplest analysis</a:t>
            </a:r>
          </a:p>
          <a:p>
            <a:pPr lvl="1">
              <a:lnSpc>
                <a:spcPct val="90000"/>
              </a:lnSpc>
              <a:spcBef>
                <a:spcPts val="600"/>
              </a:spcBef>
            </a:pPr>
            <a:r>
              <a:rPr lang="en-GB" altLang="en-US" sz="1800" dirty="0"/>
              <a:t>Assess overall energy performance of building</a:t>
            </a:r>
          </a:p>
          <a:p>
            <a:pPr lvl="1">
              <a:lnSpc>
                <a:spcPct val="90000"/>
              </a:lnSpc>
              <a:spcBef>
                <a:spcPts val="600"/>
              </a:spcBef>
            </a:pPr>
            <a:r>
              <a:rPr lang="en-GB" altLang="en-US" sz="1800" dirty="0"/>
              <a:t>Produces a percentage breakdown of annual energy consumption and cost data</a:t>
            </a:r>
          </a:p>
          <a:p>
            <a:pPr lvl="1">
              <a:lnSpc>
                <a:spcPct val="90000"/>
              </a:lnSpc>
              <a:spcBef>
                <a:spcPts val="600"/>
              </a:spcBef>
            </a:pPr>
            <a:r>
              <a:rPr lang="en-GB" altLang="en-US" sz="1800" dirty="0"/>
              <a:t>Convert all energy consumption data into standard units (kWh) </a:t>
            </a:r>
          </a:p>
          <a:p>
            <a:pPr lvl="2">
              <a:lnSpc>
                <a:spcPct val="90000"/>
              </a:lnSpc>
              <a:spcBef>
                <a:spcPts val="600"/>
              </a:spcBef>
            </a:pPr>
            <a:r>
              <a:rPr lang="en-GB" altLang="en-US" sz="1800" dirty="0"/>
              <a:t>Standard conversion factors &amp; gross calorific values</a:t>
            </a:r>
          </a:p>
          <a:p>
            <a:pPr lvl="1">
              <a:lnSpc>
                <a:spcPct val="90000"/>
              </a:lnSpc>
              <a:spcBef>
                <a:spcPts val="600"/>
              </a:spcBef>
            </a:pPr>
            <a:r>
              <a:rPr lang="en-GB" altLang="en-US" sz="1800" dirty="0"/>
              <a:t>Percentage breakdowns of total consumption and cost of each energy type</a:t>
            </a:r>
          </a:p>
          <a:p>
            <a:pPr lvl="1">
              <a:lnSpc>
                <a:spcPct val="90000"/>
              </a:lnSpc>
              <a:spcBef>
                <a:spcPts val="600"/>
              </a:spcBef>
            </a:pPr>
            <a:r>
              <a:rPr lang="en-GB" altLang="en-US" sz="1800" dirty="0"/>
              <a:t>Present data</a:t>
            </a:r>
          </a:p>
          <a:p>
            <a:pPr lvl="2">
              <a:lnSpc>
                <a:spcPct val="90000"/>
              </a:lnSpc>
              <a:spcBef>
                <a:spcPts val="600"/>
              </a:spcBef>
            </a:pPr>
            <a:r>
              <a:rPr lang="en-GB" altLang="en-US" sz="1800" dirty="0"/>
              <a:t>Total annual energy consumption</a:t>
            </a:r>
          </a:p>
          <a:p>
            <a:pPr lvl="2">
              <a:lnSpc>
                <a:spcPct val="90000"/>
              </a:lnSpc>
              <a:spcBef>
                <a:spcPts val="600"/>
              </a:spcBef>
            </a:pPr>
            <a:r>
              <a:rPr lang="en-GB" altLang="en-US" sz="1800" dirty="0"/>
              <a:t>Cost</a:t>
            </a:r>
          </a:p>
          <a:p>
            <a:pPr lvl="2">
              <a:lnSpc>
                <a:spcPct val="90000"/>
              </a:lnSpc>
              <a:spcBef>
                <a:spcPts val="600"/>
              </a:spcBef>
            </a:pPr>
            <a:r>
              <a:rPr lang="en-GB" altLang="en-US" sz="1800" dirty="0"/>
              <a:t>Percentage breakdown of each fuel type</a:t>
            </a:r>
          </a:p>
          <a:p>
            <a:pPr lvl="2">
              <a:lnSpc>
                <a:spcPct val="90000"/>
              </a:lnSpc>
              <a:spcBef>
                <a:spcPts val="600"/>
              </a:spcBef>
            </a:pPr>
            <a:r>
              <a:rPr lang="en-GB" altLang="en-US" sz="1800" dirty="0"/>
              <a:t>Historical trends</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26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26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26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26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261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261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261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2611">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2611">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2611">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26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11" grpId="0" build="p"/>
    </p:bldLst>
  </p:timing>
</p:sld>
</file>

<file path=ppt/slides/slide2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172517" y="380591"/>
            <a:ext cx="6996687" cy="307777"/>
          </a:xfrm>
        </p:spPr>
        <p:txBody>
          <a:bodyPr/>
          <a:lstStyle/>
          <a:p>
            <a:r>
              <a:rPr lang="en-GB" altLang="en-US" dirty="0"/>
              <a:t>Energy Supply</a:t>
            </a:r>
          </a:p>
        </p:txBody>
      </p:sp>
      <p:sp>
        <p:nvSpPr>
          <p:cNvPr id="499715" name="Rectangle 3"/>
          <p:cNvSpPr>
            <a:spLocks noGrp="1" noChangeArrowheads="1"/>
          </p:cNvSpPr>
          <p:nvPr>
            <p:ph type="body" sz="half" idx="4294967295"/>
          </p:nvPr>
        </p:nvSpPr>
        <p:spPr>
          <a:xfrm>
            <a:off x="293914" y="2034721"/>
            <a:ext cx="6032500" cy="2769989"/>
          </a:xfrm>
        </p:spPr>
        <p:txBody>
          <a:bodyPr/>
          <a:lstStyle/>
          <a:p>
            <a:r>
              <a:rPr lang="en-GB" altLang="en-US" sz="1800" dirty="0"/>
              <a:t>Identify tariffs and supply contracts of organisation</a:t>
            </a:r>
          </a:p>
          <a:p>
            <a:r>
              <a:rPr lang="en-GB" altLang="en-US" sz="1800" dirty="0"/>
              <a:t>Ensure organisation is using correct electricity tariff to suite its load profile</a:t>
            </a:r>
          </a:p>
          <a:p>
            <a:r>
              <a:rPr lang="en-GB" altLang="en-US" sz="1800" dirty="0"/>
              <a:t>Calculate load profile</a:t>
            </a:r>
          </a:p>
          <a:p>
            <a:pPr lvl="1"/>
            <a:r>
              <a:rPr lang="en-GB" altLang="en-US" sz="1800" dirty="0"/>
              <a:t>Regular meter readings – include daytime, night time &amp; weekends</a:t>
            </a:r>
          </a:p>
          <a:p>
            <a:pPr lvl="1"/>
            <a:r>
              <a:rPr lang="en-GB" altLang="en-US" sz="1800" dirty="0"/>
              <a:t>For large electrical loads</a:t>
            </a:r>
          </a:p>
          <a:p>
            <a:pPr lvl="2"/>
            <a:r>
              <a:rPr lang="en-GB" altLang="en-US" sz="1800" dirty="0"/>
              <a:t>Need to be more accurate</a:t>
            </a:r>
          </a:p>
          <a:p>
            <a:pPr lvl="2"/>
            <a:r>
              <a:rPr lang="en-GB" altLang="en-US" sz="1800" dirty="0"/>
              <a:t>Measure every 30 mins, use portable meters if necessary</a:t>
            </a:r>
          </a:p>
          <a:p>
            <a:pPr lvl="1"/>
            <a:r>
              <a:rPr lang="en-GB" altLang="en-US" sz="1800" dirty="0"/>
              <a:t>Investigate large peaks in load</a:t>
            </a:r>
          </a:p>
        </p:txBody>
      </p:sp>
      <p:pic>
        <p:nvPicPr>
          <p:cNvPr id="499717" name="Picture 5" descr="pylons2"/>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6217558" y="2526620"/>
            <a:ext cx="2654300" cy="19907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97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97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971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971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971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971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971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97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5" grpId="0" build="p"/>
    </p:bldLst>
  </p:timing>
</p:sld>
</file>

<file path=ppt/slides/slide2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a:xfrm>
            <a:off x="172517" y="380591"/>
            <a:ext cx="6996687" cy="307777"/>
          </a:xfrm>
        </p:spPr>
        <p:txBody>
          <a:bodyPr/>
          <a:lstStyle/>
          <a:p>
            <a:r>
              <a:rPr lang="en-GB" altLang="en-US" dirty="0"/>
              <a:t>Plant and equipment</a:t>
            </a:r>
          </a:p>
        </p:txBody>
      </p:sp>
      <p:sp>
        <p:nvSpPr>
          <p:cNvPr id="501763" name="Rectangle 3"/>
          <p:cNvSpPr>
            <a:spLocks noGrp="1" noChangeArrowheads="1"/>
          </p:cNvSpPr>
          <p:nvPr>
            <p:ph idx="4294967295"/>
          </p:nvPr>
        </p:nvSpPr>
        <p:spPr>
          <a:xfrm>
            <a:off x="410029" y="1227592"/>
            <a:ext cx="7874000" cy="4997450"/>
          </a:xfrm>
        </p:spPr>
        <p:txBody>
          <a:bodyPr/>
          <a:lstStyle/>
          <a:p>
            <a:pPr>
              <a:lnSpc>
                <a:spcPct val="80000"/>
              </a:lnSpc>
              <a:spcBef>
                <a:spcPts val="600"/>
              </a:spcBef>
            </a:pPr>
            <a:r>
              <a:rPr lang="en-GB" altLang="en-US" sz="1800" dirty="0"/>
              <a:t>Survey major items of plant and equipment to determine their operating efficiency</a:t>
            </a:r>
          </a:p>
          <a:p>
            <a:pPr lvl="1">
              <a:lnSpc>
                <a:spcPct val="80000"/>
              </a:lnSpc>
              <a:spcBef>
                <a:spcPts val="600"/>
              </a:spcBef>
            </a:pPr>
            <a:r>
              <a:rPr lang="en-GB" altLang="en-US" sz="1800" dirty="0"/>
              <a:t>Include pipe distribution networks</a:t>
            </a:r>
          </a:p>
          <a:p>
            <a:pPr>
              <a:lnSpc>
                <a:spcPct val="80000"/>
              </a:lnSpc>
              <a:spcBef>
                <a:spcPts val="600"/>
              </a:spcBef>
            </a:pPr>
            <a:r>
              <a:rPr lang="en-GB" altLang="en-US" sz="1800" b="1" dirty="0"/>
              <a:t>Boilers</a:t>
            </a:r>
          </a:p>
          <a:p>
            <a:pPr lvl="1">
              <a:lnSpc>
                <a:spcPct val="80000"/>
              </a:lnSpc>
              <a:spcBef>
                <a:spcPts val="600"/>
              </a:spcBef>
            </a:pPr>
            <a:r>
              <a:rPr lang="en-GB" altLang="en-US" sz="1800" dirty="0"/>
              <a:t>‘tune’ to minimise flue gas heat loss</a:t>
            </a:r>
          </a:p>
          <a:p>
            <a:pPr lvl="1">
              <a:lnSpc>
                <a:spcPct val="80000"/>
              </a:lnSpc>
              <a:spcBef>
                <a:spcPts val="600"/>
              </a:spcBef>
            </a:pPr>
            <a:r>
              <a:rPr lang="en-GB" altLang="en-US" sz="1800" dirty="0"/>
              <a:t>Identify if flue gas heat recovery is feasible</a:t>
            </a:r>
          </a:p>
          <a:p>
            <a:pPr>
              <a:lnSpc>
                <a:spcPct val="80000"/>
              </a:lnSpc>
              <a:spcBef>
                <a:spcPts val="600"/>
              </a:spcBef>
            </a:pPr>
            <a:r>
              <a:rPr lang="en-GB" altLang="en-US" sz="1800" b="1" dirty="0"/>
              <a:t>Refrigeration</a:t>
            </a:r>
          </a:p>
          <a:p>
            <a:pPr lvl="1">
              <a:lnSpc>
                <a:spcPct val="80000"/>
              </a:lnSpc>
              <a:spcBef>
                <a:spcPts val="600"/>
              </a:spcBef>
            </a:pPr>
            <a:r>
              <a:rPr lang="en-GB" altLang="en-US" sz="1800" dirty="0"/>
              <a:t>Check efficiency</a:t>
            </a:r>
          </a:p>
          <a:p>
            <a:pPr lvl="1">
              <a:lnSpc>
                <a:spcPct val="80000"/>
              </a:lnSpc>
              <a:spcBef>
                <a:spcPts val="600"/>
              </a:spcBef>
            </a:pPr>
            <a:r>
              <a:rPr lang="en-GB" altLang="en-US" sz="1800" dirty="0"/>
              <a:t>Opening practices</a:t>
            </a:r>
          </a:p>
          <a:p>
            <a:pPr lvl="1">
              <a:lnSpc>
                <a:spcPct val="80000"/>
              </a:lnSpc>
              <a:spcBef>
                <a:spcPts val="600"/>
              </a:spcBef>
            </a:pPr>
            <a:r>
              <a:rPr lang="en-GB" altLang="en-US" sz="1800" dirty="0"/>
              <a:t>Is heat recovery feasible</a:t>
            </a:r>
          </a:p>
          <a:p>
            <a:pPr>
              <a:lnSpc>
                <a:spcPct val="80000"/>
              </a:lnSpc>
              <a:spcBef>
                <a:spcPts val="600"/>
              </a:spcBef>
            </a:pPr>
            <a:r>
              <a:rPr lang="en-GB" altLang="en-US" sz="1800" b="1" dirty="0"/>
              <a:t>Pipework</a:t>
            </a:r>
          </a:p>
          <a:p>
            <a:pPr lvl="1">
              <a:lnSpc>
                <a:spcPct val="80000"/>
              </a:lnSpc>
              <a:spcBef>
                <a:spcPts val="600"/>
              </a:spcBef>
            </a:pPr>
            <a:r>
              <a:rPr lang="en-GB" altLang="en-US" sz="1800" dirty="0"/>
              <a:t>Insulation &amp; leaks</a:t>
            </a:r>
          </a:p>
          <a:p>
            <a:pPr>
              <a:lnSpc>
                <a:spcPct val="80000"/>
              </a:lnSpc>
              <a:spcBef>
                <a:spcPts val="600"/>
              </a:spcBef>
            </a:pPr>
            <a:r>
              <a:rPr lang="en-GB" altLang="en-US" sz="1800" dirty="0"/>
              <a:t>Planned replacement of old plant</a:t>
            </a:r>
          </a:p>
          <a:p>
            <a:pPr algn="just">
              <a:lnSpc>
                <a:spcPct val="80000"/>
              </a:lnSpc>
              <a:spcBef>
                <a:spcPts val="600"/>
              </a:spcBef>
              <a:buFont typeface="Wingdings" panose="05000000000000000000" pitchFamily="2" charset="2"/>
              <a:buNone/>
            </a:pPr>
            <a:r>
              <a:rPr lang="en-GB" altLang="en-US" sz="1800" b="1" dirty="0"/>
              <a:t>Building fabric</a:t>
            </a:r>
          </a:p>
          <a:p>
            <a:pPr>
              <a:lnSpc>
                <a:spcPct val="80000"/>
              </a:lnSpc>
              <a:spcBef>
                <a:spcPts val="600"/>
              </a:spcBef>
            </a:pPr>
            <a:r>
              <a:rPr lang="en-GB" altLang="en-US" sz="1800" dirty="0"/>
              <a:t>Identify using U values areas of greatest heat loss</a:t>
            </a:r>
          </a:p>
          <a:p>
            <a:pPr>
              <a:lnSpc>
                <a:spcPct val="80000"/>
              </a:lnSpc>
              <a:spcBef>
                <a:spcPts val="600"/>
              </a:spcBef>
            </a:pPr>
            <a:r>
              <a:rPr lang="en-GB" altLang="en-US" sz="1800" dirty="0"/>
              <a:t>Thermal imaging</a:t>
            </a:r>
          </a:p>
          <a:p>
            <a:pPr>
              <a:lnSpc>
                <a:spcPct val="80000"/>
              </a:lnSpc>
              <a:spcBef>
                <a:spcPts val="600"/>
              </a:spcBef>
            </a:pPr>
            <a:r>
              <a:rPr lang="en-GB" altLang="en-US" sz="1800" dirty="0"/>
              <a:t>Excess ventilation – open doors</a:t>
            </a:r>
          </a:p>
          <a:p>
            <a:pPr>
              <a:lnSpc>
                <a:spcPct val="80000"/>
              </a:lnSpc>
              <a:spcBef>
                <a:spcPts val="600"/>
              </a:spcBef>
            </a:pPr>
            <a:endParaRPr lang="en-GB" altLang="en-US" sz="18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176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17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17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17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176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176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176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176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176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176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176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176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1763">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01763">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176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3" grpId="0" build="p"/>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US" dirty="0"/>
              <a:t>Energy and the Environment</a:t>
            </a:r>
          </a:p>
        </p:txBody>
      </p:sp>
      <p:sp>
        <p:nvSpPr>
          <p:cNvPr id="3" name="Content Placeholder 2"/>
          <p:cNvSpPr>
            <a:spLocks noGrp="1"/>
          </p:cNvSpPr>
          <p:nvPr>
            <p:ph idx="4294967295"/>
          </p:nvPr>
        </p:nvSpPr>
        <p:spPr>
          <a:xfrm>
            <a:off x="413657" y="1599293"/>
            <a:ext cx="7226300" cy="3994150"/>
          </a:xfrm>
        </p:spPr>
        <p:txBody>
          <a:bodyPr>
            <a:noAutofit/>
          </a:bodyPr>
          <a:lstStyle/>
          <a:p>
            <a:pPr algn="just"/>
            <a:r>
              <a:rPr lang="en-US" sz="1800" dirty="0"/>
              <a:t>Energy sources have different impacts or effects on the environment. Some of these effects may include:</a:t>
            </a:r>
          </a:p>
          <a:p>
            <a:pPr marL="342900" indent="-342900">
              <a:lnSpc>
                <a:spcPct val="150000"/>
              </a:lnSpc>
              <a:buFont typeface="Wingdings" panose="05000000000000000000" pitchFamily="2" charset="2"/>
              <a:buChar char="v"/>
            </a:pPr>
            <a:r>
              <a:rPr lang="en-US" sz="1800" dirty="0"/>
              <a:t>emissions</a:t>
            </a:r>
          </a:p>
          <a:p>
            <a:pPr marL="342900" indent="-342900">
              <a:lnSpc>
                <a:spcPct val="150000"/>
              </a:lnSpc>
              <a:buFont typeface="Wingdings" panose="05000000000000000000" pitchFamily="2" charset="2"/>
              <a:buChar char="v"/>
            </a:pPr>
            <a:r>
              <a:rPr lang="en-US" sz="1800" dirty="0"/>
              <a:t>waste</a:t>
            </a:r>
          </a:p>
          <a:p>
            <a:pPr marL="342900" indent="-342900">
              <a:lnSpc>
                <a:spcPct val="150000"/>
              </a:lnSpc>
              <a:buFont typeface="Wingdings" panose="05000000000000000000" pitchFamily="2" charset="2"/>
              <a:buChar char="v"/>
            </a:pPr>
            <a:r>
              <a:rPr lang="en-US" sz="1800" dirty="0"/>
              <a:t>land or water use impacts</a:t>
            </a:r>
          </a:p>
          <a:p>
            <a:pPr marL="342900" indent="-342900">
              <a:lnSpc>
                <a:spcPct val="150000"/>
              </a:lnSpc>
              <a:buFont typeface="Wingdings" panose="05000000000000000000" pitchFamily="2" charset="2"/>
              <a:buChar char="v"/>
            </a:pPr>
            <a:r>
              <a:rPr lang="en-US" sz="1800" dirty="0"/>
              <a:t>others.</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nvPr>
        </p:nvGraphicFramePr>
        <p:xfrm>
          <a:off x="1343911" y="1008214"/>
          <a:ext cx="1121" cy="1121"/>
        </p:xfrm>
        <a:graphic>
          <a:graphicData uri="http://schemas.openxmlformats.org/presentationml/2006/ole">
            <mc:AlternateContent xmlns:mc="http://schemas.openxmlformats.org/markup-compatibility/2006">
              <mc:Choice xmlns:v="urn:schemas-microsoft-com:vml" Requires="v">
                <p:oleObj spid="_x0000_s113683" name="think-cell Slide" r:id="rId6" imgW="12700" imgH="12700" progId="TCLayout.ActiveDocument.1">
                  <p:embed/>
                </p:oleObj>
              </mc:Choice>
              <mc:Fallback>
                <p:oleObj name="think-cell Slide" r:id="rId6" imgW="12700" imgH="12700" progId="TCLayout.ActiveDocument.1">
                  <p:embed/>
                  <p:pic>
                    <p:nvPicPr>
                      <p:cNvPr id="0" name="Object 34" hidden="1"/>
                      <p:cNvPicPr/>
                      <p:nvPr/>
                    </p:nvPicPr>
                    <p:blipFill>
                      <a:blip r:embed="rId7"/>
                      <a:stretch>
                        <a:fillRect/>
                      </a:stretch>
                    </p:blipFill>
                    <p:spPr>
                      <a:xfrm>
                        <a:off x="1343911" y="1008214"/>
                        <a:ext cx="1121" cy="1121"/>
                      </a:xfrm>
                      <a:prstGeom prst="rect">
                        <a:avLst/>
                      </a:prstGeom>
                    </p:spPr>
                  </p:pic>
                </p:oleObj>
              </mc:Fallback>
            </mc:AlternateContent>
          </a:graphicData>
        </a:graphic>
      </p:graphicFrame>
      <p:sp>
        <p:nvSpPr>
          <p:cNvPr id="2" name="Title 1"/>
          <p:cNvSpPr>
            <a:spLocks noGrp="1"/>
          </p:cNvSpPr>
          <p:nvPr>
            <p:ph type="title"/>
          </p:nvPr>
        </p:nvSpPr>
        <p:spPr>
          <a:xfrm>
            <a:off x="172517" y="380591"/>
            <a:ext cx="6996687" cy="307777"/>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sz="2000" dirty="0"/>
              <a:t>The ZED Model (1/2)</a:t>
            </a:r>
            <a:endParaRPr lang="en-GB" sz="2000" dirty="0"/>
          </a:p>
        </p:txBody>
      </p:sp>
      <p:pic>
        <p:nvPicPr>
          <p:cNvPr id="3" name="Picture 2"/>
          <p:cNvPicPr>
            <a:picLocks noChangeAspect="1"/>
          </p:cNvPicPr>
          <p:nvPr/>
        </p:nvPicPr>
        <p:blipFill>
          <a:blip r:embed="rId8"/>
          <a:stretch>
            <a:fillRect/>
          </a:stretch>
        </p:blipFill>
        <p:spPr>
          <a:xfrm>
            <a:off x="147786" y="986800"/>
            <a:ext cx="8790756" cy="5064376"/>
          </a:xfrm>
          <a:prstGeom prst="rect">
            <a:avLst/>
          </a:prstGeom>
        </p:spPr>
      </p:pic>
    </p:spTree>
    <p:custDataLst>
      <p:tags r:id="rId2"/>
    </p:custData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8" y="2956630"/>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H-2</a:t>
            </a:r>
            <a:br>
              <a:rPr lang="en-US" b="1" dirty="0">
                <a:solidFill>
                  <a:schemeClr val="tx1"/>
                </a:solidFill>
              </a:rPr>
            </a:br>
            <a:r>
              <a:rPr lang="en-US" b="1" dirty="0">
                <a:solidFill>
                  <a:schemeClr val="tx1"/>
                </a:solidFill>
              </a:rPr>
              <a:t>Planned Maintenance </a:t>
            </a:r>
            <a:endParaRPr lang="en-IN" b="1" dirty="0">
              <a:solidFill>
                <a:schemeClr val="tx1"/>
              </a:solidFill>
            </a:endParaRPr>
          </a:p>
        </p:txBody>
      </p:sp>
    </p:spTree>
    <p:custDataLst>
      <p:tags r:id="rId1"/>
    </p:custDataLst>
  </p:cSld>
  <p:clrMapOvr>
    <a:masterClrMapping/>
  </p:clrMapOvr>
  <p:transition spd="slow">
    <p:wipe dir="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404257" y="4018888"/>
            <a:ext cx="6411685" cy="2154436"/>
          </a:xfrm>
        </p:spPr>
        <p:txBody>
          <a:bodyPr/>
          <a:lstStyle/>
          <a:p>
            <a:pPr algn="ctr"/>
            <a:r>
              <a:rPr lang="en-GB" sz="2800" dirty="0"/>
              <a:t>Ensure the maintenance of all equipment installed to keep the energy consumption level at the optimum, prevent energy wastage and leakages</a:t>
            </a:r>
            <a:endParaRPr lang="en-US" sz="2800" dirty="0"/>
          </a:p>
        </p:txBody>
      </p:sp>
    </p:spTree>
    <p:custDataLst>
      <p:tags r:id="rId1"/>
    </p:custDataLst>
  </p:cSld>
  <p:clrMapOvr>
    <a:masterClrMapping/>
  </p:clrMapOvr>
  <p:transition spd="slow">
    <p:wipe dir="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H-2  Planned Maintenance of Energy Control Systems</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PM plan for energy control systems</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available for &lt;50% energy control systems</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for 50%-70% critical energy control systems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PM plan available for 70%-99%  energy control systems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PM plan for all energy control systems</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system of planned maintenance for energy control systems</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&lt;50%</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50%-75%</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76%-99%</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is 100%</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not measured for energy control systems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Adherence measured on </a:t>
            </a:r>
            <a:r>
              <a:rPr lang="en-US" sz="1050" dirty="0" err="1">
                <a:solidFill>
                  <a:schemeClr val="bg1"/>
                </a:solidFill>
              </a:rPr>
              <a:t>adhoc</a:t>
            </a:r>
            <a:r>
              <a:rPr lang="en-US" sz="1050" dirty="0">
                <a:solidFill>
                  <a:schemeClr val="bg1"/>
                </a:solidFill>
              </a:rPr>
              <a:t> basis for energy control systems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at &lt;30% energy control systems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at 30-60%  energy control systems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at &gt;60% energy control systems and it shows an improving trend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9" y="2749802"/>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Q-2</a:t>
            </a:r>
            <a:br>
              <a:rPr lang="en-US" b="1" dirty="0">
                <a:solidFill>
                  <a:schemeClr val="tx1"/>
                </a:solidFill>
              </a:rPr>
            </a:br>
            <a:r>
              <a:rPr lang="en-US" b="1" dirty="0">
                <a:solidFill>
                  <a:schemeClr val="tx1"/>
                </a:solidFill>
              </a:rPr>
              <a:t>Energy Management Performance</a:t>
            </a:r>
            <a:endParaRPr lang="en-IN" b="1" dirty="0">
              <a:solidFill>
                <a:schemeClr val="tx1"/>
              </a:solidFill>
            </a:endParaRPr>
          </a:p>
        </p:txBody>
      </p:sp>
    </p:spTree>
    <p:custDataLst>
      <p:tags r:id="rId1"/>
    </p:custDataLst>
  </p:cSld>
  <p:clrMapOvr>
    <a:masterClrMapping/>
  </p:clrMapOvr>
  <p:transition spd="slow">
    <p:wipe dir="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1723549"/>
          </a:xfrm>
        </p:spPr>
        <p:txBody>
          <a:bodyPr/>
          <a:lstStyle/>
          <a:p>
            <a:pPr algn="ctr"/>
            <a:r>
              <a:rPr lang="en-US" sz="2800" dirty="0"/>
              <a:t>To assess the energy efficiency and energy conservation performance of the company</a:t>
            </a:r>
            <a:endParaRPr lang="en-IN" sz="2800" dirty="0"/>
          </a:p>
        </p:txBody>
      </p:sp>
    </p:spTree>
    <p:custDataLst>
      <p:tags r:id="rId1"/>
    </p:custDataLst>
  </p:cSld>
  <p:clrMapOvr>
    <a:masterClrMapping/>
  </p:clrMapOvr>
  <p:transition spd="slow">
    <p:wipe dir="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Q-2  Monitor, refine and deliver outcome</a:t>
            </a:r>
          </a:p>
        </p:txBody>
      </p:sp>
      <p:sp>
        <p:nvSpPr>
          <p:cNvPr id="10" name="Rectangle 9"/>
          <p:cNvSpPr/>
          <p:nvPr/>
        </p:nvSpPr>
        <p:spPr>
          <a:xfrm>
            <a:off x="82971" y="1260247"/>
            <a:ext cx="707596" cy="312375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0246"/>
            <a:ext cx="1425651" cy="312375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Energy performance parameters are not fully defined</a:t>
            </a:r>
          </a:p>
        </p:txBody>
      </p:sp>
      <p:sp>
        <p:nvSpPr>
          <p:cNvPr id="32" name="Rectangle 31"/>
          <p:cNvSpPr/>
          <p:nvPr/>
        </p:nvSpPr>
        <p:spPr>
          <a:xfrm>
            <a:off x="2403080" y="1260246"/>
            <a:ext cx="1559214" cy="312375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Important energy performance parameters are defined and monitored</a:t>
            </a:r>
          </a:p>
        </p:txBody>
      </p:sp>
      <p:sp>
        <p:nvSpPr>
          <p:cNvPr id="33" name="Rectangle 32"/>
          <p:cNvSpPr/>
          <p:nvPr/>
        </p:nvSpPr>
        <p:spPr>
          <a:xfrm>
            <a:off x="4027076" y="1260246"/>
            <a:ext cx="1590554" cy="312375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energy performance indicators defined and monitored, e.g. Indicators for (1) Reduction in lighting required (2) Installing more energy-efficient lighting system (3) Usage of day lighting (4) Air distribution system loss (5) Water/Stream distribution system loss (6) Improve boiler and furnace efficiency (7) Selection of efficient /star rated cooling and heating systems (8) Installation of energy efficient motors</a:t>
            </a:r>
          </a:p>
        </p:txBody>
      </p:sp>
      <p:sp>
        <p:nvSpPr>
          <p:cNvPr id="34" name="Rectangle 33"/>
          <p:cNvSpPr/>
          <p:nvPr/>
        </p:nvSpPr>
        <p:spPr>
          <a:xfrm>
            <a:off x="5686827" y="1260246"/>
            <a:ext cx="1645635" cy="312375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energy performance parameters are defined and &gt;50% of the targets set are met</a:t>
            </a:r>
          </a:p>
        </p:txBody>
      </p:sp>
      <p:sp>
        <p:nvSpPr>
          <p:cNvPr id="35" name="Rectangle 34"/>
          <p:cNvSpPr/>
          <p:nvPr/>
        </p:nvSpPr>
        <p:spPr>
          <a:xfrm>
            <a:off x="7398315" y="1260246"/>
            <a:ext cx="1597237" cy="312375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energy performance parameters are defined and &gt;80% of the targets set are met</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4449397"/>
            <a:ext cx="1425651" cy="147570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energy saving</a:t>
            </a:r>
          </a:p>
        </p:txBody>
      </p:sp>
      <p:sp>
        <p:nvSpPr>
          <p:cNvPr id="42" name="Rectangle 41"/>
          <p:cNvSpPr/>
          <p:nvPr/>
        </p:nvSpPr>
        <p:spPr>
          <a:xfrm>
            <a:off x="2403080" y="4449397"/>
            <a:ext cx="1559214" cy="147570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Up to 2% reduction in energy consumption over previous year</a:t>
            </a:r>
          </a:p>
        </p:txBody>
      </p:sp>
      <p:sp>
        <p:nvSpPr>
          <p:cNvPr id="43" name="Rectangle 42"/>
          <p:cNvSpPr/>
          <p:nvPr/>
        </p:nvSpPr>
        <p:spPr>
          <a:xfrm>
            <a:off x="4027076" y="4449397"/>
            <a:ext cx="1590554" cy="147570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Achieves between 2% to 5% reduction over previous year in specific energy consumption for the products</a:t>
            </a:r>
          </a:p>
        </p:txBody>
      </p:sp>
      <p:sp>
        <p:nvSpPr>
          <p:cNvPr id="44" name="Rectangle 43"/>
          <p:cNvSpPr/>
          <p:nvPr/>
        </p:nvSpPr>
        <p:spPr>
          <a:xfrm>
            <a:off x="5686827" y="4449397"/>
            <a:ext cx="1645635" cy="147570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Achieves over 5% and up to 10% reduction over previous year in specific energy consumption for the products </a:t>
            </a:r>
          </a:p>
        </p:txBody>
      </p:sp>
      <p:sp>
        <p:nvSpPr>
          <p:cNvPr id="45" name="Rectangle 44"/>
          <p:cNvSpPr/>
          <p:nvPr/>
        </p:nvSpPr>
        <p:spPr>
          <a:xfrm>
            <a:off x="7398315" y="4449397"/>
            <a:ext cx="1597237" cy="147570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Achieves over 10% reduction over previous year in specific energy consumption for the products </a:t>
            </a:r>
          </a:p>
        </p:txBody>
      </p:sp>
      <p:sp>
        <p:nvSpPr>
          <p:cNvPr id="46" name="Rectangle 45"/>
          <p:cNvSpPr/>
          <p:nvPr/>
        </p:nvSpPr>
        <p:spPr>
          <a:xfrm>
            <a:off x="99267" y="4436983"/>
            <a:ext cx="707596" cy="150140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546553" y="1404711"/>
            <a:ext cx="8042275" cy="2769989"/>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System for Energy Efficiency</a:t>
            </a:r>
          </a:p>
          <a:p>
            <a:r>
              <a:rPr lang="en-US" sz="1800" dirty="0"/>
              <a:t>     2.  Planned maintenance</a:t>
            </a:r>
          </a:p>
          <a:p>
            <a:r>
              <a:rPr lang="en-US" sz="1800" dirty="0"/>
              <a:t>     3.  Energy Management Performance</a:t>
            </a:r>
          </a:p>
          <a:p>
            <a:r>
              <a:rPr lang="en-US" sz="1800" dirty="0"/>
              <a:t>     </a:t>
            </a:r>
          </a:p>
          <a:p>
            <a:r>
              <a:rPr lang="en-US" sz="1800"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Safety Management</a:t>
            </a:r>
            <a:endParaRPr lang="en-IN" b="1" dirty="0">
              <a:solidFill>
                <a:schemeClr val="tx1"/>
              </a:solidFill>
            </a:endParaRPr>
          </a:p>
        </p:txBody>
      </p:sp>
    </p:spTree>
    <p:custDataLst>
      <p:tags r:id="rId1"/>
    </p:custDataLst>
  </p:cSld>
  <p:clrMapOvr>
    <a:masterClrMapping/>
  </p:clrMapOvr>
  <p:transition spd="slow">
    <p:wipe dir="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1219586" y="2269064"/>
          <a:ext cx="6724564" cy="2882460"/>
        </p:xfrm>
        <a:graphic>
          <a:graphicData uri="http://schemas.openxmlformats.org/drawingml/2006/table">
            <a:tbl>
              <a:tblPr firstRow="1" bandRow="1">
                <a:tableStyleId>{72833802-FEF1-4C79-8D5D-14CF1EAF98D9}</a:tableStyleId>
              </a:tblPr>
              <a:tblGrid>
                <a:gridCol w="712694">
                  <a:extLst>
                    <a:ext uri="{9D8B030D-6E8A-4147-A177-3AD203B41FA5}">
                      <a16:colId xmlns:a16="http://schemas.microsoft.com/office/drawing/2014/main" val="20000"/>
                    </a:ext>
                  </a:extLst>
                </a:gridCol>
                <a:gridCol w="1869141">
                  <a:extLst>
                    <a:ext uri="{9D8B030D-6E8A-4147-A177-3AD203B41FA5}">
                      <a16:colId xmlns:a16="http://schemas.microsoft.com/office/drawing/2014/main" val="20001"/>
                    </a:ext>
                  </a:extLst>
                </a:gridCol>
                <a:gridCol w="4142729">
                  <a:extLst>
                    <a:ext uri="{9D8B030D-6E8A-4147-A177-3AD203B41FA5}">
                      <a16:colId xmlns:a16="http://schemas.microsoft.com/office/drawing/2014/main" val="20002"/>
                    </a:ext>
                  </a:extLst>
                </a:gridCol>
              </a:tblGrid>
              <a:tr h="960820">
                <a:tc>
                  <a:txBody>
                    <a:bodyPr/>
                    <a:lstStyle/>
                    <a:p>
                      <a:pPr algn="ctr"/>
                      <a:r>
                        <a:rPr lang="en-US" sz="2800" dirty="0"/>
                        <a:t>#</a:t>
                      </a:r>
                      <a:endParaRPr lang="en-IN" sz="2800" dirty="0"/>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Clause</a:t>
                      </a:r>
                      <a:endParaRPr lang="en-IN" sz="2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800" dirty="0"/>
                        <a:t>Topic</a:t>
                      </a:r>
                      <a:endParaRPr lang="en-IN" sz="2800" dirty="0"/>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60820">
                <a:tc>
                  <a:txBody>
                    <a:bodyPr/>
                    <a:lstStyle/>
                    <a:p>
                      <a:pPr algn="ctr"/>
                      <a:r>
                        <a:rPr lang="en-US" sz="2800" dirty="0"/>
                        <a:t>1</a:t>
                      </a:r>
                      <a:endParaRPr lang="en-IN" sz="28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hlinkClick r:id="rId4" action="ppaction://hlinksldjump"/>
                        </a:rPr>
                        <a:t>A-5</a:t>
                      </a:r>
                      <a:endParaRPr lang="en-IN" sz="2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hlinkClick r:id="rId4" action="ppaction://hlinksldjump"/>
                        </a:rPr>
                        <a:t>Safe Working Environment</a:t>
                      </a:r>
                      <a:endParaRPr lang="en-IN" sz="28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60820">
                <a:tc>
                  <a:txBody>
                    <a:bodyPr/>
                    <a:lstStyle/>
                    <a:p>
                      <a:pPr algn="ctr"/>
                      <a:r>
                        <a:rPr lang="en-US" sz="2800" dirty="0"/>
                        <a:t>2</a:t>
                      </a:r>
                      <a:endParaRPr lang="en-IN" sz="28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800" dirty="0">
                          <a:hlinkClick r:id="rId5" action="ppaction://hlinksldjump"/>
                        </a:rPr>
                        <a:t>R-3</a:t>
                      </a:r>
                      <a:endParaRPr lang="en-IN" sz="28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800" dirty="0">
                          <a:hlinkClick r:id="rId5" action="ppaction://hlinksldjump"/>
                        </a:rPr>
                        <a:t>Safety Performance</a:t>
                      </a:r>
                      <a:endParaRPr lang="en-IN" sz="28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7" name="Title 1"/>
          <p:cNvSpPr txBox="1"/>
          <p:nvPr/>
        </p:nvSpPr>
        <p:spPr bwMode="auto">
          <a:xfrm>
            <a:off x="2277097" y="1248784"/>
            <a:ext cx="509689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lvl1pPr algn="l" defTabSz="684530" rtl="0" eaLnBrk="1" fontAlgn="base" hangingPunct="1">
              <a:spcBef>
                <a:spcPct val="0"/>
              </a:spcBef>
              <a:spcAft>
                <a:spcPct val="0"/>
              </a:spcAft>
              <a:tabLst>
                <a:tab pos="206375" algn="l"/>
              </a:tabLst>
              <a:defRPr sz="1425" b="1" baseline="0">
                <a:solidFill>
                  <a:schemeClr val="tx2"/>
                </a:solidFill>
                <a:latin typeface="+mj-lt"/>
                <a:ea typeface="Arial Unicode MS" pitchFamily="34" charset="-128"/>
                <a:cs typeface="Arial Unicode MS" pitchFamily="34" charset="-128"/>
              </a:defRPr>
            </a:lvl1pPr>
            <a:lvl2pPr algn="l" defTabSz="684530" rtl="0" eaLnBrk="1" fontAlgn="base" hangingPunct="1">
              <a:spcBef>
                <a:spcPct val="0"/>
              </a:spcBef>
              <a:spcAft>
                <a:spcPct val="0"/>
              </a:spcAft>
              <a:defRPr sz="1425" b="1">
                <a:solidFill>
                  <a:schemeClr val="tx2"/>
                </a:solidFill>
                <a:latin typeface="Arial" panose="020B0604020202020204" pitchFamily="34" charset="0"/>
              </a:defRPr>
            </a:lvl2pPr>
            <a:lvl3pPr algn="l" defTabSz="684530" rtl="0" eaLnBrk="1" fontAlgn="base" hangingPunct="1">
              <a:spcBef>
                <a:spcPct val="0"/>
              </a:spcBef>
              <a:spcAft>
                <a:spcPct val="0"/>
              </a:spcAft>
              <a:defRPr sz="1425" b="1">
                <a:solidFill>
                  <a:schemeClr val="tx2"/>
                </a:solidFill>
                <a:latin typeface="Arial" panose="020B0604020202020204" pitchFamily="34" charset="0"/>
              </a:defRPr>
            </a:lvl3pPr>
            <a:lvl4pPr algn="l" defTabSz="684530" rtl="0" eaLnBrk="1" fontAlgn="base" hangingPunct="1">
              <a:spcBef>
                <a:spcPct val="0"/>
              </a:spcBef>
              <a:spcAft>
                <a:spcPct val="0"/>
              </a:spcAft>
              <a:defRPr sz="1425" b="1">
                <a:solidFill>
                  <a:schemeClr val="tx2"/>
                </a:solidFill>
                <a:latin typeface="Arial" panose="020B0604020202020204" pitchFamily="34" charset="0"/>
              </a:defRPr>
            </a:lvl4pPr>
            <a:lvl5pPr algn="l" defTabSz="684530" rtl="0" eaLnBrk="1" fontAlgn="base" hangingPunct="1">
              <a:spcBef>
                <a:spcPct val="0"/>
              </a:spcBef>
              <a:spcAft>
                <a:spcPct val="0"/>
              </a:spcAft>
              <a:defRPr sz="1425" b="1">
                <a:solidFill>
                  <a:schemeClr val="tx2"/>
                </a:solidFill>
                <a:latin typeface="Arial" panose="020B0604020202020204" pitchFamily="34" charset="0"/>
              </a:defRPr>
            </a:lvl5pPr>
            <a:lvl6pPr marL="349885" algn="l" defTabSz="684530" rtl="0" eaLnBrk="1" fontAlgn="base" hangingPunct="1">
              <a:spcBef>
                <a:spcPct val="0"/>
              </a:spcBef>
              <a:spcAft>
                <a:spcPct val="0"/>
              </a:spcAft>
              <a:defRPr sz="1425" b="1">
                <a:solidFill>
                  <a:schemeClr val="tx2"/>
                </a:solidFill>
                <a:latin typeface="Arial" panose="020B0604020202020204" pitchFamily="34" charset="0"/>
              </a:defRPr>
            </a:lvl6pPr>
            <a:lvl7pPr marL="699770" algn="l" defTabSz="684530" rtl="0" eaLnBrk="1" fontAlgn="base" hangingPunct="1">
              <a:spcBef>
                <a:spcPct val="0"/>
              </a:spcBef>
              <a:spcAft>
                <a:spcPct val="0"/>
              </a:spcAft>
              <a:defRPr sz="1425" b="1">
                <a:solidFill>
                  <a:schemeClr val="tx2"/>
                </a:solidFill>
                <a:latin typeface="Arial" panose="020B0604020202020204" pitchFamily="34" charset="0"/>
              </a:defRPr>
            </a:lvl7pPr>
            <a:lvl8pPr marL="1049655" algn="l" defTabSz="684530" rtl="0" eaLnBrk="1" fontAlgn="base" hangingPunct="1">
              <a:spcBef>
                <a:spcPct val="0"/>
              </a:spcBef>
              <a:spcAft>
                <a:spcPct val="0"/>
              </a:spcAft>
              <a:defRPr sz="1425" b="1">
                <a:solidFill>
                  <a:schemeClr val="tx2"/>
                </a:solidFill>
                <a:latin typeface="Arial" panose="020B0604020202020204" pitchFamily="34" charset="0"/>
              </a:defRPr>
            </a:lvl8pPr>
            <a:lvl9pPr marL="1399540" algn="l" defTabSz="684530" rtl="0" eaLnBrk="1" fontAlgn="base" hangingPunct="1">
              <a:spcBef>
                <a:spcPct val="0"/>
              </a:spcBef>
              <a:spcAft>
                <a:spcPct val="0"/>
              </a:spcAft>
              <a:defRPr sz="1425" b="1">
                <a:solidFill>
                  <a:schemeClr val="tx2"/>
                </a:solidFill>
                <a:latin typeface="Arial" panose="020B0604020202020204" pitchFamily="34" charset="0"/>
              </a:defRPr>
            </a:lvl9pPr>
          </a:lstStyle>
          <a:p>
            <a:pPr algn="ctr"/>
            <a:r>
              <a:rPr lang="en-US" sz="3000" kern="0" dirty="0">
                <a:latin typeface="+mn-lt"/>
                <a:ea typeface="Batang" panose="02030600000101010101" pitchFamily="18" charset="-127"/>
              </a:rPr>
              <a:t>Safety Management</a:t>
            </a:r>
            <a:endParaRPr lang="en-IN" sz="3000" kern="0" dirty="0">
              <a:latin typeface="+mn-lt"/>
            </a:endParaRPr>
          </a:p>
        </p:txBody>
      </p:sp>
      <p:sp>
        <p:nvSpPr>
          <p:cNvPr id="8" name="Rectangle 7"/>
          <p:cNvSpPr/>
          <p:nvPr/>
        </p:nvSpPr>
        <p:spPr>
          <a:xfrm>
            <a:off x="2534451" y="1052553"/>
            <a:ext cx="4430486" cy="9906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200" dirty="0" err="1">
              <a:solidFill>
                <a:srgbClr val="000000"/>
              </a:solidFill>
              <a:latin typeface="Calibri" panose="020F0502020204030204"/>
              <a:ea typeface="MS PGothic" panose="020B0600070205080204" pitchFamily="34" charset="-128"/>
            </a:endParaRPr>
          </a:p>
        </p:txBody>
      </p:sp>
    </p:spTree>
    <p:custDataLst>
      <p:tags r:id="rId1"/>
    </p:custData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8509" y="292614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A-5</a:t>
            </a:r>
            <a:br>
              <a:rPr lang="en-US" b="1" dirty="0">
                <a:solidFill>
                  <a:schemeClr val="tx1"/>
                </a:solidFill>
              </a:rPr>
            </a:br>
            <a:r>
              <a:rPr lang="en-US" b="1" dirty="0">
                <a:solidFill>
                  <a:schemeClr val="tx1"/>
                </a:solidFill>
              </a:rPr>
              <a:t>Safe Working Environment</a:t>
            </a:r>
            <a:endParaRPr lang="en-IN" b="1" dirty="0">
              <a:solidFill>
                <a:schemeClr val="tx1"/>
              </a:solidFill>
            </a:endParaRPr>
          </a:p>
        </p:txBody>
      </p:sp>
    </p:spTree>
    <p:custDataLst>
      <p:tags r:id="rId1"/>
    </p:custData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nvPr>
        </p:nvGraphicFramePr>
        <p:xfrm>
          <a:off x="1343911" y="1008214"/>
          <a:ext cx="1121" cy="1121"/>
        </p:xfrm>
        <a:graphic>
          <a:graphicData uri="http://schemas.openxmlformats.org/presentationml/2006/ole">
            <mc:AlternateContent xmlns:mc="http://schemas.openxmlformats.org/markup-compatibility/2006">
              <mc:Choice xmlns:v="urn:schemas-microsoft-com:vml" Requires="v">
                <p:oleObj spid="_x0000_s114707" name="think-cell Slide" r:id="rId6" imgW="12700" imgH="12700" progId="TCLayout.ActiveDocument.1">
                  <p:embed/>
                </p:oleObj>
              </mc:Choice>
              <mc:Fallback>
                <p:oleObj name="think-cell Slide" r:id="rId6" imgW="12700" imgH="12700" progId="TCLayout.ActiveDocument.1">
                  <p:embed/>
                  <p:pic>
                    <p:nvPicPr>
                      <p:cNvPr id="0" name="Object 34" hidden="1"/>
                      <p:cNvPicPr/>
                      <p:nvPr/>
                    </p:nvPicPr>
                    <p:blipFill>
                      <a:blip r:embed="rId7"/>
                      <a:stretch>
                        <a:fillRect/>
                      </a:stretch>
                    </p:blipFill>
                    <p:spPr>
                      <a:xfrm>
                        <a:off x="1343911" y="1008214"/>
                        <a:ext cx="1121" cy="1121"/>
                      </a:xfrm>
                      <a:prstGeom prst="rect">
                        <a:avLst/>
                      </a:prstGeom>
                    </p:spPr>
                  </p:pic>
                </p:oleObj>
              </mc:Fallback>
            </mc:AlternateContent>
          </a:graphicData>
        </a:graphic>
      </p:graphicFrame>
      <p:sp>
        <p:nvSpPr>
          <p:cNvPr id="2" name="Title 1"/>
          <p:cNvSpPr>
            <a:spLocks noGrp="1"/>
          </p:cNvSpPr>
          <p:nvPr>
            <p:ph type="title"/>
          </p:nvPr>
        </p:nvSpPr>
        <p:spPr>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dirty="0"/>
              <a:t>The ZED Model (2/2)</a:t>
            </a:r>
            <a:endParaRPr lang="en-GB" dirty="0"/>
          </a:p>
        </p:txBody>
      </p:sp>
      <p:pic>
        <p:nvPicPr>
          <p:cNvPr id="7" name="Picture 6"/>
          <p:cNvPicPr>
            <a:picLocks noChangeAspect="1"/>
          </p:cNvPicPr>
          <p:nvPr/>
        </p:nvPicPr>
        <p:blipFill>
          <a:blip r:embed="rId8"/>
          <a:stretch>
            <a:fillRect/>
          </a:stretch>
        </p:blipFill>
        <p:spPr>
          <a:xfrm>
            <a:off x="362089" y="1040736"/>
            <a:ext cx="8260796" cy="5121084"/>
          </a:xfrm>
          <a:prstGeom prst="rect">
            <a:avLst/>
          </a:prstGeom>
        </p:spPr>
      </p:pic>
    </p:spTree>
    <p:custDataLst>
      <p:tags r:id="rId2"/>
    </p:custData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72584" y="4160406"/>
            <a:ext cx="6884894" cy="1292662"/>
          </a:xfrm>
        </p:spPr>
        <p:txBody>
          <a:bodyPr/>
          <a:lstStyle/>
          <a:p>
            <a:pPr algn="ctr"/>
            <a:r>
              <a:rPr lang="en-IN" sz="2800" dirty="0">
                <a:solidFill>
                  <a:srgbClr val="000000"/>
                </a:solidFill>
                <a:latin typeface="Calibri" panose="020F0502020204030204" pitchFamily="34" charset="0"/>
                <a:ea typeface="MS Mincho" panose="02020609040205080304" charset="-128"/>
                <a:cs typeface="Calibri" panose="020F0502020204030204" pitchFamily="34" charset="0"/>
              </a:rPr>
              <a:t>Planning for implementation for safe working of all processes and personnel.</a:t>
            </a:r>
            <a:endParaRPr lang="en-IN" sz="2800" dirty="0">
              <a:latin typeface="Calibri" panose="020F0502020204030204" pitchFamily="34" charset="0"/>
              <a:cs typeface="Calibri" panose="020F0502020204030204" pitchFamily="34" charset="0"/>
            </a:endParaRPr>
          </a:p>
        </p:txBody>
      </p:sp>
    </p:spTree>
    <p:custDataLst>
      <p:tags r:id="rId1"/>
    </p:custDataLst>
  </p:cSld>
  <p:clrMapOvr>
    <a:masterClrMapping/>
  </p:clrMapOvr>
  <p:transition spd="slow">
    <p:wipe dir="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A-5  Safe Working Environment</a:t>
            </a:r>
          </a:p>
        </p:txBody>
      </p:sp>
      <p:sp>
        <p:nvSpPr>
          <p:cNvPr id="7" name="Rectangle 6"/>
          <p:cNvSpPr/>
          <p:nvPr/>
        </p:nvSpPr>
        <p:spPr>
          <a:xfrm>
            <a:off x="82971" y="1209800"/>
            <a:ext cx="707596" cy="8488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104294"/>
            <a:ext cx="707596" cy="9675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9" name="Rectangle 8"/>
          <p:cNvSpPr/>
          <p:nvPr/>
        </p:nvSpPr>
        <p:spPr>
          <a:xfrm>
            <a:off x="82971" y="3128989"/>
            <a:ext cx="707596" cy="8123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3993704"/>
            <a:ext cx="707596" cy="8191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b="1" dirty="0">
                <a:solidFill>
                  <a:schemeClr val="tx1"/>
                </a:solidFill>
              </a:rPr>
              <a:t>Deploy</a:t>
            </a:r>
          </a:p>
        </p:txBody>
      </p:sp>
      <p:sp>
        <p:nvSpPr>
          <p:cNvPr id="11" name="Rectangle 10"/>
          <p:cNvSpPr/>
          <p:nvPr/>
        </p:nvSpPr>
        <p:spPr>
          <a:xfrm>
            <a:off x="895505" y="820848"/>
            <a:ext cx="112358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020945" y="820848"/>
            <a:ext cx="137098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387141" y="820848"/>
            <a:ext cx="1898873"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282928" y="820848"/>
            <a:ext cx="1824779"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102810" y="820848"/>
            <a:ext cx="2035849"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17356" y="1209800"/>
            <a:ext cx="1081824" cy="8488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No formal safety policy in place</a:t>
            </a:r>
          </a:p>
        </p:txBody>
      </p:sp>
      <p:sp>
        <p:nvSpPr>
          <p:cNvPr id="17" name="Rectangle 16"/>
          <p:cNvSpPr/>
          <p:nvPr/>
        </p:nvSpPr>
        <p:spPr>
          <a:xfrm>
            <a:off x="2055947" y="1209800"/>
            <a:ext cx="1320031" cy="8488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Safety policy briefly mentioned in overall company policy</a:t>
            </a:r>
          </a:p>
        </p:txBody>
      </p:sp>
      <p:sp>
        <p:nvSpPr>
          <p:cNvPr id="18" name="Rectangle 17"/>
          <p:cNvSpPr/>
          <p:nvPr/>
        </p:nvSpPr>
        <p:spPr>
          <a:xfrm>
            <a:off x="3431952" y="1209800"/>
            <a:ext cx="1828302" cy="8488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Formal safety policy exists and addresses issues related to employees and contract workers</a:t>
            </a:r>
          </a:p>
        </p:txBody>
      </p:sp>
      <p:sp>
        <p:nvSpPr>
          <p:cNvPr id="19" name="Rectangle 18"/>
          <p:cNvSpPr/>
          <p:nvPr/>
        </p:nvSpPr>
        <p:spPr>
          <a:xfrm>
            <a:off x="5316839" y="1209800"/>
            <a:ext cx="1756961" cy="8488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Formal safety policy addresses the concern of suppliers and community at large in addition to employees and contract workers</a:t>
            </a:r>
          </a:p>
        </p:txBody>
      </p:sp>
      <p:sp>
        <p:nvSpPr>
          <p:cNvPr id="20" name="Rectangle 19"/>
          <p:cNvSpPr/>
          <p:nvPr/>
        </p:nvSpPr>
        <p:spPr>
          <a:xfrm>
            <a:off x="7140640" y="1209800"/>
            <a:ext cx="1960186" cy="84883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Formal safety policy addresses the concern of all primary and secondary stakeholders, along with sustainability goals</a:t>
            </a:r>
          </a:p>
        </p:txBody>
      </p:sp>
      <p:sp>
        <p:nvSpPr>
          <p:cNvPr id="21" name="Rectangle 20"/>
          <p:cNvSpPr/>
          <p:nvPr/>
        </p:nvSpPr>
        <p:spPr>
          <a:xfrm>
            <a:off x="917356" y="2104294"/>
            <a:ext cx="1081824" cy="9675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No communication regarding safety policy</a:t>
            </a:r>
          </a:p>
        </p:txBody>
      </p:sp>
      <p:sp>
        <p:nvSpPr>
          <p:cNvPr id="22" name="Rectangle 21"/>
          <p:cNvSpPr/>
          <p:nvPr/>
        </p:nvSpPr>
        <p:spPr>
          <a:xfrm>
            <a:off x="2055947" y="2104294"/>
            <a:ext cx="1320031" cy="9675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Communication imparted regarding safety policy to employees, but not followed by a regular schedule</a:t>
            </a:r>
          </a:p>
        </p:txBody>
      </p:sp>
      <p:sp>
        <p:nvSpPr>
          <p:cNvPr id="23" name="Rectangle 22"/>
          <p:cNvSpPr/>
          <p:nvPr/>
        </p:nvSpPr>
        <p:spPr>
          <a:xfrm>
            <a:off x="3431952" y="2104294"/>
            <a:ext cx="1828302" cy="9675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Safety policy displayed in the factory, regular communication is followed.</a:t>
            </a:r>
          </a:p>
          <a:p>
            <a:pPr algn="ctr"/>
            <a:r>
              <a:rPr lang="en-US" sz="1000" dirty="0">
                <a:solidFill>
                  <a:schemeClr val="bg1"/>
                </a:solidFill>
              </a:rPr>
              <a:t>Safety day/week/month is celebrated</a:t>
            </a:r>
          </a:p>
        </p:txBody>
      </p:sp>
      <p:sp>
        <p:nvSpPr>
          <p:cNvPr id="24" name="Rectangle 23"/>
          <p:cNvSpPr/>
          <p:nvPr/>
        </p:nvSpPr>
        <p:spPr>
          <a:xfrm>
            <a:off x="5316839" y="2104294"/>
            <a:ext cx="1756961" cy="9675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Safety policy communicated through comprehensive means (displayed on notice board, employees handbook)</a:t>
            </a:r>
          </a:p>
        </p:txBody>
      </p:sp>
      <p:sp>
        <p:nvSpPr>
          <p:cNvPr id="25" name="Rectangle 24"/>
          <p:cNvSpPr/>
          <p:nvPr/>
        </p:nvSpPr>
        <p:spPr>
          <a:xfrm>
            <a:off x="7140640" y="2104294"/>
            <a:ext cx="1960186" cy="96756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Safety policy reinforced everyday during meetings / speeches e.g. start daily meeting with focus on safety</a:t>
            </a:r>
          </a:p>
        </p:txBody>
      </p:sp>
      <p:sp>
        <p:nvSpPr>
          <p:cNvPr id="26" name="Rectangle 25"/>
          <p:cNvSpPr/>
          <p:nvPr/>
        </p:nvSpPr>
        <p:spPr>
          <a:xfrm>
            <a:off x="917356" y="3128988"/>
            <a:ext cx="1081824" cy="812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No training imparted on safety </a:t>
            </a:r>
          </a:p>
        </p:txBody>
      </p:sp>
      <p:sp>
        <p:nvSpPr>
          <p:cNvPr id="27" name="Rectangle 26"/>
          <p:cNvSpPr/>
          <p:nvPr/>
        </p:nvSpPr>
        <p:spPr>
          <a:xfrm>
            <a:off x="2055947" y="3128988"/>
            <a:ext cx="1320031" cy="812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Training imparted but no standard schedule</a:t>
            </a:r>
          </a:p>
        </p:txBody>
      </p:sp>
      <p:sp>
        <p:nvSpPr>
          <p:cNvPr id="28" name="Rectangle 27"/>
          <p:cNvSpPr/>
          <p:nvPr/>
        </p:nvSpPr>
        <p:spPr>
          <a:xfrm>
            <a:off x="3431952" y="3128988"/>
            <a:ext cx="1828302" cy="812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Formal/informal safety training done e.g. mock drill</a:t>
            </a:r>
          </a:p>
        </p:txBody>
      </p:sp>
      <p:sp>
        <p:nvSpPr>
          <p:cNvPr id="29" name="Rectangle 28"/>
          <p:cNvSpPr/>
          <p:nvPr/>
        </p:nvSpPr>
        <p:spPr>
          <a:xfrm>
            <a:off x="5316839" y="3128988"/>
            <a:ext cx="1756961" cy="812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Classroom and practical sessions on safety conducted for 100% employees</a:t>
            </a:r>
          </a:p>
        </p:txBody>
      </p:sp>
      <p:sp>
        <p:nvSpPr>
          <p:cNvPr id="30" name="Rectangle 29"/>
          <p:cNvSpPr/>
          <p:nvPr/>
        </p:nvSpPr>
        <p:spPr>
          <a:xfrm>
            <a:off x="7140640" y="3128988"/>
            <a:ext cx="1960186" cy="812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Training effectiveness measured for all safety related trainings with safety audits in place showing 90% adherence</a:t>
            </a:r>
          </a:p>
        </p:txBody>
      </p:sp>
      <p:sp>
        <p:nvSpPr>
          <p:cNvPr id="31" name="Rectangle 30"/>
          <p:cNvSpPr/>
          <p:nvPr/>
        </p:nvSpPr>
        <p:spPr>
          <a:xfrm>
            <a:off x="917356" y="3993703"/>
            <a:ext cx="1081824" cy="81914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chemeClr val="bg1"/>
                </a:solidFill>
              </a:rPr>
              <a:t>Safety related accidents are attended reactively</a:t>
            </a:r>
          </a:p>
        </p:txBody>
      </p:sp>
      <p:sp>
        <p:nvSpPr>
          <p:cNvPr id="32" name="Rectangle 31"/>
          <p:cNvSpPr/>
          <p:nvPr/>
        </p:nvSpPr>
        <p:spPr>
          <a:xfrm>
            <a:off x="2055947" y="3993703"/>
            <a:ext cx="1320031" cy="81914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chemeClr val="bg1"/>
                </a:solidFill>
              </a:rPr>
              <a:t>Major safety incidents are investigated and CAPAs undertaken </a:t>
            </a:r>
          </a:p>
        </p:txBody>
      </p:sp>
      <p:sp>
        <p:nvSpPr>
          <p:cNvPr id="33" name="Rectangle 32"/>
          <p:cNvSpPr/>
          <p:nvPr/>
        </p:nvSpPr>
        <p:spPr>
          <a:xfrm>
            <a:off x="3431952" y="3993703"/>
            <a:ext cx="1828302" cy="81914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Safety techniques demonstrated through visual management, safety information reviewed in detail on periodic basis</a:t>
            </a:r>
          </a:p>
        </p:txBody>
      </p:sp>
      <p:sp>
        <p:nvSpPr>
          <p:cNvPr id="34" name="Rectangle 33"/>
          <p:cNvSpPr/>
          <p:nvPr/>
        </p:nvSpPr>
        <p:spPr>
          <a:xfrm>
            <a:off x="5316839" y="3993703"/>
            <a:ext cx="1756961" cy="81914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Safety information reviewed, leading to identification and implementation of CAPAs </a:t>
            </a:r>
          </a:p>
        </p:txBody>
      </p:sp>
      <p:sp>
        <p:nvSpPr>
          <p:cNvPr id="35" name="Rectangle 34"/>
          <p:cNvSpPr/>
          <p:nvPr/>
        </p:nvSpPr>
        <p:spPr>
          <a:xfrm>
            <a:off x="7140640" y="3993703"/>
            <a:ext cx="1960186" cy="81914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Step by step risk management plan in place. </a:t>
            </a:r>
            <a:r>
              <a:rPr lang="en-US" sz="1000" dirty="0" err="1">
                <a:solidFill>
                  <a:schemeClr val="bg1"/>
                </a:solidFill>
              </a:rPr>
              <a:t>Poka</a:t>
            </a:r>
            <a:r>
              <a:rPr lang="en-US" sz="1000" dirty="0">
                <a:solidFill>
                  <a:schemeClr val="bg1"/>
                </a:solidFill>
              </a:rPr>
              <a:t>-yoke for safety has been done as per industry benchmark</a:t>
            </a:r>
          </a:p>
        </p:txBody>
      </p:sp>
      <p:sp>
        <p:nvSpPr>
          <p:cNvPr id="36" name="Rectangle 35"/>
          <p:cNvSpPr/>
          <p:nvPr/>
        </p:nvSpPr>
        <p:spPr>
          <a:xfrm>
            <a:off x="928014" y="861580"/>
            <a:ext cx="1060508"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068952" y="861580"/>
            <a:ext cx="129402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431952" y="861580"/>
            <a:ext cx="182830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316839" y="861580"/>
            <a:ext cx="175696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140640" y="861580"/>
            <a:ext cx="1960186"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17356" y="4860427"/>
            <a:ext cx="1081824"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No specific system for investigation of accidents/incidents</a:t>
            </a:r>
          </a:p>
        </p:txBody>
      </p:sp>
      <p:sp>
        <p:nvSpPr>
          <p:cNvPr id="42" name="Rectangle 41"/>
          <p:cNvSpPr/>
          <p:nvPr/>
        </p:nvSpPr>
        <p:spPr>
          <a:xfrm>
            <a:off x="2055947" y="4860427"/>
            <a:ext cx="1320031"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Minimal process to avoid fines and complaints on safety conditions</a:t>
            </a:r>
          </a:p>
        </p:txBody>
      </p:sp>
      <p:sp>
        <p:nvSpPr>
          <p:cNvPr id="43" name="Rectangle 42"/>
          <p:cNvSpPr/>
          <p:nvPr/>
        </p:nvSpPr>
        <p:spPr>
          <a:xfrm>
            <a:off x="3431952" y="4860427"/>
            <a:ext cx="1828302"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SOPs established to meet statutory and regulatory requirements related to safety</a:t>
            </a:r>
          </a:p>
        </p:txBody>
      </p:sp>
      <p:sp>
        <p:nvSpPr>
          <p:cNvPr id="44" name="Rectangle 43"/>
          <p:cNvSpPr/>
          <p:nvPr/>
        </p:nvSpPr>
        <p:spPr>
          <a:xfrm>
            <a:off x="5316839" y="4860427"/>
            <a:ext cx="1756961"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SOP established for safe working environment throughout the factory</a:t>
            </a:r>
          </a:p>
        </p:txBody>
      </p:sp>
      <p:sp>
        <p:nvSpPr>
          <p:cNvPr id="45" name="Rectangle 44"/>
          <p:cNvSpPr/>
          <p:nvPr/>
        </p:nvSpPr>
        <p:spPr>
          <a:xfrm>
            <a:off x="7140640" y="4860427"/>
            <a:ext cx="1960186"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err="1">
                <a:solidFill>
                  <a:schemeClr val="bg1"/>
                </a:solidFill>
              </a:rPr>
              <a:t>Organisation</a:t>
            </a:r>
            <a:r>
              <a:rPr lang="en-US" sz="1000" dirty="0">
                <a:solidFill>
                  <a:schemeClr val="bg1"/>
                </a:solidFill>
              </a:rPr>
              <a:t> has OHSAS system in place. Well established system of Hazard Identification &amp; Risk Assessment for all processes</a:t>
            </a:r>
          </a:p>
        </p:txBody>
      </p:sp>
      <p:sp>
        <p:nvSpPr>
          <p:cNvPr id="46" name="Rectangle 45"/>
          <p:cNvSpPr/>
          <p:nvPr/>
        </p:nvSpPr>
        <p:spPr>
          <a:xfrm>
            <a:off x="99267" y="4857695"/>
            <a:ext cx="707596" cy="86953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Deploy</a:t>
            </a:r>
          </a:p>
        </p:txBody>
      </p:sp>
      <p:sp>
        <p:nvSpPr>
          <p:cNvPr id="47" name="Rectangle 46"/>
          <p:cNvSpPr/>
          <p:nvPr/>
        </p:nvSpPr>
        <p:spPr>
          <a:xfrm>
            <a:off x="917356" y="5767891"/>
            <a:ext cx="1081824" cy="86319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No reviews done for safety techniques</a:t>
            </a:r>
          </a:p>
        </p:txBody>
      </p:sp>
      <p:sp>
        <p:nvSpPr>
          <p:cNvPr id="48" name="Rectangle 47"/>
          <p:cNvSpPr/>
          <p:nvPr/>
        </p:nvSpPr>
        <p:spPr>
          <a:xfrm>
            <a:off x="2055947" y="5767891"/>
            <a:ext cx="1320031" cy="86319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Reviews for safety techniques done on </a:t>
            </a:r>
            <a:r>
              <a:rPr lang="en-US" sz="1000" dirty="0" err="1">
                <a:solidFill>
                  <a:schemeClr val="bg1"/>
                </a:solidFill>
              </a:rPr>
              <a:t>adhoc</a:t>
            </a:r>
            <a:r>
              <a:rPr lang="en-US" sz="1000" dirty="0">
                <a:solidFill>
                  <a:schemeClr val="bg1"/>
                </a:solidFill>
              </a:rPr>
              <a:t> basis</a:t>
            </a:r>
          </a:p>
        </p:txBody>
      </p:sp>
      <p:sp>
        <p:nvSpPr>
          <p:cNvPr id="49" name="Rectangle 48"/>
          <p:cNvSpPr/>
          <p:nvPr/>
        </p:nvSpPr>
        <p:spPr>
          <a:xfrm>
            <a:off x="3431952" y="5767891"/>
            <a:ext cx="1828302" cy="86319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Daily safety dashboard established, frequent reviews planned and documented</a:t>
            </a:r>
          </a:p>
        </p:txBody>
      </p:sp>
      <p:sp>
        <p:nvSpPr>
          <p:cNvPr id="50" name="Rectangle 49"/>
          <p:cNvSpPr/>
          <p:nvPr/>
        </p:nvSpPr>
        <p:spPr>
          <a:xfrm>
            <a:off x="5316839" y="5767891"/>
            <a:ext cx="1756961" cy="86319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“Near Misses” with respect to safety are recorded, </a:t>
            </a:r>
            <a:r>
              <a:rPr lang="en-US" sz="1000" dirty="0" err="1">
                <a:solidFill>
                  <a:schemeClr val="bg1"/>
                </a:solidFill>
              </a:rPr>
              <a:t>analysed</a:t>
            </a:r>
            <a:r>
              <a:rPr lang="en-US" sz="1000" dirty="0">
                <a:solidFill>
                  <a:schemeClr val="bg1"/>
                </a:solidFill>
              </a:rPr>
              <a:t> and acted upon. CAPAs are documented and reviewed</a:t>
            </a:r>
          </a:p>
        </p:txBody>
      </p:sp>
      <p:sp>
        <p:nvSpPr>
          <p:cNvPr id="51" name="Rectangle 50"/>
          <p:cNvSpPr/>
          <p:nvPr/>
        </p:nvSpPr>
        <p:spPr>
          <a:xfrm>
            <a:off x="7140640" y="5767891"/>
            <a:ext cx="1960186" cy="86319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Pro-active and preventive steps are in place for safety techniques and visual management is also adopted</a:t>
            </a:r>
          </a:p>
        </p:txBody>
      </p:sp>
      <p:sp>
        <p:nvSpPr>
          <p:cNvPr id="52" name="Rectangle 51"/>
          <p:cNvSpPr/>
          <p:nvPr/>
        </p:nvSpPr>
        <p:spPr>
          <a:xfrm>
            <a:off x="99267" y="5760811"/>
            <a:ext cx="707596" cy="878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500"/>
                            </p:stCondLst>
                            <p:childTnLst>
                              <p:par>
                                <p:cTn id="39" presetID="22" presetClass="entr" presetSubtype="1"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500"/>
                                        <p:tgtEl>
                                          <p:spTgt spid="11"/>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500"/>
                                        <p:tgtEl>
                                          <p:spTgt spid="12"/>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up)">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0"/>
                                        <p:tgtEl>
                                          <p:spTgt spid="26"/>
                                        </p:tgtEl>
                                      </p:cBhvr>
                                    </p:animEffect>
                                  </p:childTnLst>
                                </p:cTn>
                              </p:par>
                            </p:childTnLst>
                          </p:cTn>
                        </p:par>
                        <p:par>
                          <p:cTn id="67" fill="hold">
                            <p:stCondLst>
                              <p:cond delay="3000"/>
                            </p:stCondLst>
                            <p:childTnLst>
                              <p:par>
                                <p:cTn id="68" presetID="10" presetClass="entr" presetSubtype="0" fill="hold" grpId="0" nodeType="after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1000"/>
                                        <p:tgtEl>
                                          <p:spTgt spid="31"/>
                                        </p:tgtEl>
                                      </p:cBhvr>
                                    </p:animEffect>
                                  </p:childTnLst>
                                </p:cTn>
                              </p:par>
                            </p:childTnLst>
                          </p:cTn>
                        </p:par>
                        <p:par>
                          <p:cTn id="71" fill="hold">
                            <p:stCondLst>
                              <p:cond delay="4000"/>
                            </p:stCondLst>
                            <p:childTnLst>
                              <p:par>
                                <p:cTn id="72" presetID="10" presetClass="entr" presetSubtype="0" fill="hold" grpId="0" nodeType="after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1000"/>
                                        <p:tgtEl>
                                          <p:spTgt spid="37"/>
                                        </p:tgtEl>
                                      </p:cBhvr>
                                    </p:animEffect>
                                  </p:childTnLst>
                                </p:cTn>
                              </p:par>
                            </p:childTnLst>
                          </p:cTn>
                        </p:par>
                        <p:par>
                          <p:cTn id="75" fill="hold">
                            <p:stCondLst>
                              <p:cond delay="5000"/>
                            </p:stCondLst>
                            <p:childTnLst>
                              <p:par>
                                <p:cTn id="76" presetID="10" presetClass="entr" presetSubtype="0" fill="hold" grpId="0" nodeType="after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1000"/>
                                        <p:tgtEl>
                                          <p:spTgt spid="4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1000"/>
                                        <p:tgtEl>
                                          <p:spTgt spid="17"/>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1000"/>
                                        <p:tgtEl>
                                          <p:spTgt spid="22"/>
                                        </p:tgtEl>
                                      </p:cBhvr>
                                    </p:animEffect>
                                  </p:childTnLst>
                                </p:cTn>
                              </p:par>
                            </p:childTnLst>
                          </p:cTn>
                        </p:par>
                        <p:par>
                          <p:cTn id="88" fill="hold">
                            <p:stCondLst>
                              <p:cond delay="2000"/>
                            </p:stCondLst>
                            <p:childTnLst>
                              <p:par>
                                <p:cTn id="89" presetID="10" presetClass="entr" presetSubtype="0" fill="hold" grpId="0"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1000"/>
                                        <p:tgtEl>
                                          <p:spTgt spid="27"/>
                                        </p:tgtEl>
                                      </p:cBhvr>
                                    </p:animEffect>
                                  </p:childTnLst>
                                </p:cTn>
                              </p:par>
                            </p:childTnLst>
                          </p:cTn>
                        </p:par>
                        <p:par>
                          <p:cTn id="92" fill="hold">
                            <p:stCondLst>
                              <p:cond delay="3000"/>
                            </p:stCondLst>
                            <p:childTnLst>
                              <p:par>
                                <p:cTn id="93" presetID="10" presetClass="entr" presetSubtype="0" fill="hold" grpId="0" nodeType="after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1000"/>
                                        <p:tgtEl>
                                          <p:spTgt spid="32"/>
                                        </p:tgtEl>
                                      </p:cBhvr>
                                    </p:animEffect>
                                  </p:childTnLst>
                                </p:cTn>
                              </p:par>
                            </p:childTnLst>
                          </p:cTn>
                        </p:par>
                        <p:par>
                          <p:cTn id="96" fill="hold">
                            <p:stCondLst>
                              <p:cond delay="40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1000"/>
                                        <p:tgtEl>
                                          <p:spTgt spid="42"/>
                                        </p:tgtEl>
                                      </p:cBhvr>
                                    </p:animEffect>
                                  </p:childTnLst>
                                </p:cTn>
                              </p:par>
                            </p:childTnLst>
                          </p:cTn>
                        </p:par>
                        <p:par>
                          <p:cTn id="100" fill="hold">
                            <p:stCondLst>
                              <p:cond delay="5000"/>
                            </p:stCondLst>
                            <p:childTnLst>
                              <p:par>
                                <p:cTn id="101" presetID="10" presetClass="entr" presetSubtype="0" fill="hold" grpId="0" nodeType="after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1000"/>
                                        <p:tgtEl>
                                          <p:spTgt spid="4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childTnLst>
                                </p:cTn>
                              </p:par>
                            </p:childTnLst>
                          </p:cTn>
                        </p:par>
                        <p:par>
                          <p:cTn id="109" fill="hold">
                            <p:stCondLst>
                              <p:cond delay="1000"/>
                            </p:stCondLst>
                            <p:childTnLst>
                              <p:par>
                                <p:cTn id="110" presetID="10" presetClass="entr" presetSubtype="0" fill="hold" grpId="0" nodeType="after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1000"/>
                                        <p:tgtEl>
                                          <p:spTgt spid="23"/>
                                        </p:tgtEl>
                                      </p:cBhvr>
                                    </p:animEffect>
                                  </p:childTnLst>
                                </p:cTn>
                              </p:par>
                            </p:childTnLst>
                          </p:cTn>
                        </p:par>
                        <p:par>
                          <p:cTn id="113" fill="hold">
                            <p:stCondLst>
                              <p:cond delay="2000"/>
                            </p:stCondLst>
                            <p:childTnLst>
                              <p:par>
                                <p:cTn id="114" presetID="10" presetClass="entr" presetSubtype="0" fill="hold" grpId="0" nodeType="afterEffect">
                                  <p:stCondLst>
                                    <p:cond delay="0"/>
                                  </p:stCondLst>
                                  <p:childTnLst>
                                    <p:set>
                                      <p:cBhvr>
                                        <p:cTn id="115" dur="1" fill="hold">
                                          <p:stCondLst>
                                            <p:cond delay="0"/>
                                          </p:stCondLst>
                                        </p:cTn>
                                        <p:tgtEl>
                                          <p:spTgt spid="28"/>
                                        </p:tgtEl>
                                        <p:attrNameLst>
                                          <p:attrName>style.visibility</p:attrName>
                                        </p:attrNameLst>
                                      </p:cBhvr>
                                      <p:to>
                                        <p:strVal val="visible"/>
                                      </p:to>
                                    </p:set>
                                    <p:animEffect transition="in" filter="fade">
                                      <p:cBhvr>
                                        <p:cTn id="116" dur="1000"/>
                                        <p:tgtEl>
                                          <p:spTgt spid="28"/>
                                        </p:tgtEl>
                                      </p:cBhvr>
                                    </p:animEffect>
                                  </p:childTnLst>
                                </p:cTn>
                              </p:par>
                            </p:childTnLst>
                          </p:cTn>
                        </p:par>
                        <p:par>
                          <p:cTn id="117" fill="hold">
                            <p:stCondLst>
                              <p:cond delay="3000"/>
                            </p:stCondLst>
                            <p:childTnLst>
                              <p:par>
                                <p:cTn id="118" presetID="10" presetClass="entr" presetSubtype="0" fill="hold" grpId="0" nodeType="afterEffect">
                                  <p:stCondLst>
                                    <p:cond delay="0"/>
                                  </p:stCondLst>
                                  <p:childTnLst>
                                    <p:set>
                                      <p:cBhvr>
                                        <p:cTn id="119" dur="1" fill="hold">
                                          <p:stCondLst>
                                            <p:cond delay="0"/>
                                          </p:stCondLst>
                                        </p:cTn>
                                        <p:tgtEl>
                                          <p:spTgt spid="33"/>
                                        </p:tgtEl>
                                        <p:attrNameLst>
                                          <p:attrName>style.visibility</p:attrName>
                                        </p:attrNameLst>
                                      </p:cBhvr>
                                      <p:to>
                                        <p:strVal val="visible"/>
                                      </p:to>
                                    </p:set>
                                    <p:animEffect transition="in" filter="fade">
                                      <p:cBhvr>
                                        <p:cTn id="120" dur="1000"/>
                                        <p:tgtEl>
                                          <p:spTgt spid="33"/>
                                        </p:tgtEl>
                                      </p:cBhvr>
                                    </p:animEffect>
                                  </p:childTnLst>
                                </p:cTn>
                              </p:par>
                            </p:childTnLst>
                          </p:cTn>
                        </p:par>
                        <p:par>
                          <p:cTn id="121" fill="hold">
                            <p:stCondLst>
                              <p:cond delay="4000"/>
                            </p:stCondLst>
                            <p:childTnLst>
                              <p:par>
                                <p:cTn id="122" presetID="10" presetClass="entr" presetSubtype="0" fill="hold" grpId="0" nodeType="after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fade">
                                      <p:cBhvr>
                                        <p:cTn id="124" dur="1000"/>
                                        <p:tgtEl>
                                          <p:spTgt spid="43"/>
                                        </p:tgtEl>
                                      </p:cBhvr>
                                    </p:animEffect>
                                  </p:childTnLst>
                                </p:cTn>
                              </p:par>
                            </p:childTnLst>
                          </p:cTn>
                        </p:par>
                        <p:par>
                          <p:cTn id="125" fill="hold">
                            <p:stCondLst>
                              <p:cond delay="5000"/>
                            </p:stCondLst>
                            <p:childTnLst>
                              <p:par>
                                <p:cTn id="126" presetID="10" presetClass="entr" presetSubtype="0" fill="hold" grpId="0" nodeType="afterEffect">
                                  <p:stCondLst>
                                    <p:cond delay="0"/>
                                  </p:stCondLst>
                                  <p:childTnLst>
                                    <p:set>
                                      <p:cBhvr>
                                        <p:cTn id="127" dur="1" fill="hold">
                                          <p:stCondLst>
                                            <p:cond delay="0"/>
                                          </p:stCondLst>
                                        </p:cTn>
                                        <p:tgtEl>
                                          <p:spTgt spid="49"/>
                                        </p:tgtEl>
                                        <p:attrNameLst>
                                          <p:attrName>style.visibility</p:attrName>
                                        </p:attrNameLst>
                                      </p:cBhvr>
                                      <p:to>
                                        <p:strVal val="visible"/>
                                      </p:to>
                                    </p:set>
                                    <p:animEffect transition="in" filter="fade">
                                      <p:cBhvr>
                                        <p:cTn id="128" dur="1000"/>
                                        <p:tgtEl>
                                          <p:spTgt spid="49"/>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19"/>
                                        </p:tgtEl>
                                        <p:attrNameLst>
                                          <p:attrName>style.visibility</p:attrName>
                                        </p:attrNameLst>
                                      </p:cBhvr>
                                      <p:to>
                                        <p:strVal val="visible"/>
                                      </p:to>
                                    </p:set>
                                    <p:animEffect transition="in" filter="fade">
                                      <p:cBhvr>
                                        <p:cTn id="133" dur="1000"/>
                                        <p:tgtEl>
                                          <p:spTgt spid="19"/>
                                        </p:tgtEl>
                                      </p:cBhvr>
                                    </p:animEffect>
                                  </p:childTnLst>
                                </p:cTn>
                              </p:par>
                            </p:childTnLst>
                          </p:cTn>
                        </p:par>
                        <p:par>
                          <p:cTn id="134" fill="hold">
                            <p:stCondLst>
                              <p:cond delay="1000"/>
                            </p:stCondLst>
                            <p:childTnLst>
                              <p:par>
                                <p:cTn id="135" presetID="10" presetClass="entr" presetSubtype="0" fill="hold" grpId="0" nodeType="afterEffect">
                                  <p:stCondLst>
                                    <p:cond delay="0"/>
                                  </p:stCondLst>
                                  <p:childTnLst>
                                    <p:set>
                                      <p:cBhvr>
                                        <p:cTn id="136" dur="1" fill="hold">
                                          <p:stCondLst>
                                            <p:cond delay="0"/>
                                          </p:stCondLst>
                                        </p:cTn>
                                        <p:tgtEl>
                                          <p:spTgt spid="24"/>
                                        </p:tgtEl>
                                        <p:attrNameLst>
                                          <p:attrName>style.visibility</p:attrName>
                                        </p:attrNameLst>
                                      </p:cBhvr>
                                      <p:to>
                                        <p:strVal val="visible"/>
                                      </p:to>
                                    </p:set>
                                    <p:animEffect transition="in" filter="fade">
                                      <p:cBhvr>
                                        <p:cTn id="137" dur="1000"/>
                                        <p:tgtEl>
                                          <p:spTgt spid="24"/>
                                        </p:tgtEl>
                                      </p:cBhvr>
                                    </p:animEffect>
                                  </p:childTnLst>
                                </p:cTn>
                              </p:par>
                            </p:childTnLst>
                          </p:cTn>
                        </p:par>
                        <p:par>
                          <p:cTn id="138" fill="hold">
                            <p:stCondLst>
                              <p:cond delay="2000"/>
                            </p:stCondLst>
                            <p:childTnLst>
                              <p:par>
                                <p:cTn id="139" presetID="10" presetClass="entr" presetSubtype="0" fill="hold" grpId="0"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fade">
                                      <p:cBhvr>
                                        <p:cTn id="141" dur="1000"/>
                                        <p:tgtEl>
                                          <p:spTgt spid="29"/>
                                        </p:tgtEl>
                                      </p:cBhvr>
                                    </p:animEffect>
                                  </p:childTnLst>
                                </p:cTn>
                              </p:par>
                            </p:childTnLst>
                          </p:cTn>
                        </p:par>
                        <p:par>
                          <p:cTn id="142" fill="hold">
                            <p:stCondLst>
                              <p:cond delay="3000"/>
                            </p:stCondLst>
                            <p:childTnLst>
                              <p:par>
                                <p:cTn id="143" presetID="10" presetClass="entr" presetSubtype="0" fill="hold" grpId="0" nodeType="afterEffect">
                                  <p:stCondLst>
                                    <p:cond delay="0"/>
                                  </p:stCondLst>
                                  <p:childTnLst>
                                    <p:set>
                                      <p:cBhvr>
                                        <p:cTn id="144" dur="1" fill="hold">
                                          <p:stCondLst>
                                            <p:cond delay="0"/>
                                          </p:stCondLst>
                                        </p:cTn>
                                        <p:tgtEl>
                                          <p:spTgt spid="34"/>
                                        </p:tgtEl>
                                        <p:attrNameLst>
                                          <p:attrName>style.visibility</p:attrName>
                                        </p:attrNameLst>
                                      </p:cBhvr>
                                      <p:to>
                                        <p:strVal val="visible"/>
                                      </p:to>
                                    </p:set>
                                    <p:animEffect transition="in" filter="fade">
                                      <p:cBhvr>
                                        <p:cTn id="145" dur="1000"/>
                                        <p:tgtEl>
                                          <p:spTgt spid="34"/>
                                        </p:tgtEl>
                                      </p:cBhvr>
                                    </p:animEffect>
                                  </p:childTnLst>
                                </p:cTn>
                              </p:par>
                            </p:childTnLst>
                          </p:cTn>
                        </p:par>
                        <p:par>
                          <p:cTn id="146" fill="hold">
                            <p:stCondLst>
                              <p:cond delay="4000"/>
                            </p:stCondLst>
                            <p:childTnLst>
                              <p:par>
                                <p:cTn id="147" presetID="10" presetClass="entr" presetSubtype="0" fill="hold" grpId="0" nodeType="afterEffect">
                                  <p:stCondLst>
                                    <p:cond delay="0"/>
                                  </p:stCondLst>
                                  <p:childTnLst>
                                    <p:set>
                                      <p:cBhvr>
                                        <p:cTn id="148" dur="1" fill="hold">
                                          <p:stCondLst>
                                            <p:cond delay="0"/>
                                          </p:stCondLst>
                                        </p:cTn>
                                        <p:tgtEl>
                                          <p:spTgt spid="44"/>
                                        </p:tgtEl>
                                        <p:attrNameLst>
                                          <p:attrName>style.visibility</p:attrName>
                                        </p:attrNameLst>
                                      </p:cBhvr>
                                      <p:to>
                                        <p:strVal val="visible"/>
                                      </p:to>
                                    </p:set>
                                    <p:animEffect transition="in" filter="fade">
                                      <p:cBhvr>
                                        <p:cTn id="149" dur="1000"/>
                                        <p:tgtEl>
                                          <p:spTgt spid="44"/>
                                        </p:tgtEl>
                                      </p:cBhvr>
                                    </p:animEffect>
                                  </p:childTnLst>
                                </p:cTn>
                              </p:par>
                            </p:childTnLst>
                          </p:cTn>
                        </p:par>
                        <p:par>
                          <p:cTn id="150" fill="hold">
                            <p:stCondLst>
                              <p:cond delay="5000"/>
                            </p:stCondLst>
                            <p:childTnLst>
                              <p:par>
                                <p:cTn id="151" presetID="10" presetClass="entr" presetSubtype="0" fill="hold" grpId="0" nodeType="afterEffect">
                                  <p:stCondLst>
                                    <p:cond delay="0"/>
                                  </p:stCondLst>
                                  <p:childTnLst>
                                    <p:set>
                                      <p:cBhvr>
                                        <p:cTn id="152" dur="1" fill="hold">
                                          <p:stCondLst>
                                            <p:cond delay="0"/>
                                          </p:stCondLst>
                                        </p:cTn>
                                        <p:tgtEl>
                                          <p:spTgt spid="50"/>
                                        </p:tgtEl>
                                        <p:attrNameLst>
                                          <p:attrName>style.visibility</p:attrName>
                                        </p:attrNameLst>
                                      </p:cBhvr>
                                      <p:to>
                                        <p:strVal val="visible"/>
                                      </p:to>
                                    </p:set>
                                    <p:animEffect transition="in" filter="fade">
                                      <p:cBhvr>
                                        <p:cTn id="153" dur="1000"/>
                                        <p:tgtEl>
                                          <p:spTgt spid="50"/>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20"/>
                                        </p:tgtEl>
                                        <p:attrNameLst>
                                          <p:attrName>style.visibility</p:attrName>
                                        </p:attrNameLst>
                                      </p:cBhvr>
                                      <p:to>
                                        <p:strVal val="visible"/>
                                      </p:to>
                                    </p:set>
                                    <p:animEffect transition="in" filter="fade">
                                      <p:cBhvr>
                                        <p:cTn id="158" dur="1000"/>
                                        <p:tgtEl>
                                          <p:spTgt spid="20"/>
                                        </p:tgtEl>
                                      </p:cBhvr>
                                    </p:animEffect>
                                  </p:childTnLst>
                                </p:cTn>
                              </p:par>
                            </p:childTnLst>
                          </p:cTn>
                        </p:par>
                        <p:par>
                          <p:cTn id="159" fill="hold">
                            <p:stCondLst>
                              <p:cond delay="1000"/>
                            </p:stCondLst>
                            <p:childTnLst>
                              <p:par>
                                <p:cTn id="160" presetID="10" presetClass="entr" presetSubtype="0" fill="hold" grpId="0" nodeType="after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fade">
                                      <p:cBhvr>
                                        <p:cTn id="162" dur="1000"/>
                                        <p:tgtEl>
                                          <p:spTgt spid="25"/>
                                        </p:tgtEl>
                                      </p:cBhvr>
                                    </p:animEffect>
                                  </p:childTnLst>
                                </p:cTn>
                              </p:par>
                            </p:childTnLst>
                          </p:cTn>
                        </p:par>
                        <p:par>
                          <p:cTn id="163" fill="hold">
                            <p:stCondLst>
                              <p:cond delay="2000"/>
                            </p:stCondLst>
                            <p:childTnLst>
                              <p:par>
                                <p:cTn id="164" presetID="10" presetClass="entr" presetSubtype="0" fill="hold" grpId="0" nodeType="afterEffect">
                                  <p:stCondLst>
                                    <p:cond delay="0"/>
                                  </p:stCondLst>
                                  <p:childTnLst>
                                    <p:set>
                                      <p:cBhvr>
                                        <p:cTn id="165" dur="1" fill="hold">
                                          <p:stCondLst>
                                            <p:cond delay="0"/>
                                          </p:stCondLst>
                                        </p:cTn>
                                        <p:tgtEl>
                                          <p:spTgt spid="30"/>
                                        </p:tgtEl>
                                        <p:attrNameLst>
                                          <p:attrName>style.visibility</p:attrName>
                                        </p:attrNameLst>
                                      </p:cBhvr>
                                      <p:to>
                                        <p:strVal val="visible"/>
                                      </p:to>
                                    </p:set>
                                    <p:animEffect transition="in" filter="fade">
                                      <p:cBhvr>
                                        <p:cTn id="166" dur="1000"/>
                                        <p:tgtEl>
                                          <p:spTgt spid="30"/>
                                        </p:tgtEl>
                                      </p:cBhvr>
                                    </p:animEffect>
                                  </p:childTnLst>
                                </p:cTn>
                              </p:par>
                            </p:childTnLst>
                          </p:cTn>
                        </p:par>
                        <p:par>
                          <p:cTn id="167" fill="hold">
                            <p:stCondLst>
                              <p:cond delay="3000"/>
                            </p:stCondLst>
                            <p:childTnLst>
                              <p:par>
                                <p:cTn id="168" presetID="10" presetClass="entr" presetSubtype="0" fill="hold" grpId="0" nodeType="afterEffect">
                                  <p:stCondLst>
                                    <p:cond delay="0"/>
                                  </p:stCondLst>
                                  <p:childTnLst>
                                    <p:set>
                                      <p:cBhvr>
                                        <p:cTn id="169" dur="1" fill="hold">
                                          <p:stCondLst>
                                            <p:cond delay="0"/>
                                          </p:stCondLst>
                                        </p:cTn>
                                        <p:tgtEl>
                                          <p:spTgt spid="35"/>
                                        </p:tgtEl>
                                        <p:attrNameLst>
                                          <p:attrName>style.visibility</p:attrName>
                                        </p:attrNameLst>
                                      </p:cBhvr>
                                      <p:to>
                                        <p:strVal val="visible"/>
                                      </p:to>
                                    </p:set>
                                    <p:animEffect transition="in" filter="fade">
                                      <p:cBhvr>
                                        <p:cTn id="170" dur="1000"/>
                                        <p:tgtEl>
                                          <p:spTgt spid="35"/>
                                        </p:tgtEl>
                                      </p:cBhvr>
                                    </p:animEffect>
                                  </p:childTnLst>
                                </p:cTn>
                              </p:par>
                            </p:childTnLst>
                          </p:cTn>
                        </p:par>
                        <p:par>
                          <p:cTn id="171" fill="hold">
                            <p:stCondLst>
                              <p:cond delay="4000"/>
                            </p:stCondLst>
                            <p:childTnLst>
                              <p:par>
                                <p:cTn id="172" presetID="10" presetClass="entr" presetSubtype="0" fill="hold" grpId="0" nodeType="afterEffect">
                                  <p:stCondLst>
                                    <p:cond delay="0"/>
                                  </p:stCondLst>
                                  <p:childTnLst>
                                    <p:set>
                                      <p:cBhvr>
                                        <p:cTn id="173" dur="1" fill="hold">
                                          <p:stCondLst>
                                            <p:cond delay="0"/>
                                          </p:stCondLst>
                                        </p:cTn>
                                        <p:tgtEl>
                                          <p:spTgt spid="45"/>
                                        </p:tgtEl>
                                        <p:attrNameLst>
                                          <p:attrName>style.visibility</p:attrName>
                                        </p:attrNameLst>
                                      </p:cBhvr>
                                      <p:to>
                                        <p:strVal val="visible"/>
                                      </p:to>
                                    </p:set>
                                    <p:animEffect transition="in" filter="fade">
                                      <p:cBhvr>
                                        <p:cTn id="174" dur="1000"/>
                                        <p:tgtEl>
                                          <p:spTgt spid="45"/>
                                        </p:tgtEl>
                                      </p:cBhvr>
                                    </p:animEffect>
                                  </p:childTnLst>
                                </p:cTn>
                              </p:par>
                            </p:childTnLst>
                          </p:cTn>
                        </p:par>
                        <p:par>
                          <p:cTn id="175" fill="hold">
                            <p:stCondLst>
                              <p:cond delay="5000"/>
                            </p:stCondLst>
                            <p:childTnLst>
                              <p:par>
                                <p:cTn id="176" presetID="10" presetClass="entr" presetSubtype="0" fill="hold" grpId="0" nodeType="afterEffect">
                                  <p:stCondLst>
                                    <p:cond delay="0"/>
                                  </p:stCondLst>
                                  <p:childTnLst>
                                    <p:set>
                                      <p:cBhvr>
                                        <p:cTn id="177" dur="1" fill="hold">
                                          <p:stCondLst>
                                            <p:cond delay="0"/>
                                          </p:stCondLst>
                                        </p:cTn>
                                        <p:tgtEl>
                                          <p:spTgt spid="51"/>
                                        </p:tgtEl>
                                        <p:attrNameLst>
                                          <p:attrName>style.visibility</p:attrName>
                                        </p:attrNameLst>
                                      </p:cBhvr>
                                      <p:to>
                                        <p:strVal val="visible"/>
                                      </p:to>
                                    </p:set>
                                    <p:animEffect transition="in" filter="fade">
                                      <p:cBhvr>
                                        <p:cTn id="178"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376518" y="2590710"/>
          <a:ext cx="8471646" cy="2088866"/>
        </p:xfrm>
        <a:graphic>
          <a:graphicData uri="http://schemas.openxmlformats.org/drawingml/2006/table">
            <a:tbl>
              <a:tblPr firstRow="1" bandRow="1">
                <a:tableStyleId>{72833802-FEF1-4C79-8D5D-14CF1EAF98D9}</a:tableStyleId>
              </a:tblPr>
              <a:tblGrid>
                <a:gridCol w="2904565">
                  <a:extLst>
                    <a:ext uri="{9D8B030D-6E8A-4147-A177-3AD203B41FA5}">
                      <a16:colId xmlns:a16="http://schemas.microsoft.com/office/drawing/2014/main" val="20000"/>
                    </a:ext>
                  </a:extLst>
                </a:gridCol>
                <a:gridCol w="2743199">
                  <a:extLst>
                    <a:ext uri="{9D8B030D-6E8A-4147-A177-3AD203B41FA5}">
                      <a16:colId xmlns:a16="http://schemas.microsoft.com/office/drawing/2014/main" val="20001"/>
                    </a:ext>
                  </a:extLst>
                </a:gridCol>
                <a:gridCol w="2823882">
                  <a:extLst>
                    <a:ext uri="{9D8B030D-6E8A-4147-A177-3AD203B41FA5}">
                      <a16:colId xmlns:a16="http://schemas.microsoft.com/office/drawing/2014/main" val="20002"/>
                    </a:ext>
                  </a:extLst>
                </a:gridCol>
              </a:tblGrid>
              <a:tr h="442042">
                <a:tc>
                  <a:txBody>
                    <a:bodyPr/>
                    <a:lstStyle/>
                    <a:p>
                      <a:pPr algn="ctr"/>
                      <a:r>
                        <a:rPr lang="en-US" sz="2400" dirty="0"/>
                        <a:t>SAFETY</a:t>
                      </a:r>
                    </a:p>
                  </a:txBody>
                  <a:tcPr marL="68580" marR="68580" marT="34290" marB="3429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MANAGEMENT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SYSTEM</a:t>
                      </a:r>
                    </a:p>
                  </a:txBody>
                  <a:tcPr marL="68580" marR="68580" marT="34290" marB="3429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646824">
                <a:tc>
                  <a:txBody>
                    <a:bodyPr/>
                    <a:lstStyle/>
                    <a:p>
                      <a:pPr algn="ctr"/>
                      <a:r>
                        <a:rPr lang="en-US" sz="2400" dirty="0"/>
                        <a:t>Condition where risks are managed to acceptable</a:t>
                      </a:r>
                      <a:r>
                        <a:rPr lang="en-US" sz="2400" baseline="0" dirty="0"/>
                        <a:t> levels</a:t>
                      </a:r>
                      <a:endParaRPr lang="en-US" sz="24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t>Allocation of resources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400" dirty="0"/>
                        <a:t>Organized set of principles</a:t>
                      </a:r>
                      <a:r>
                        <a:rPr lang="en-US" sz="2400" baseline="0" dirty="0"/>
                        <a:t>, programs, processes and procedures</a:t>
                      </a:r>
                      <a:endParaRPr lang="en-US" sz="24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4" name="Title 3"/>
          <p:cNvSpPr>
            <a:spLocks noGrp="1"/>
          </p:cNvSpPr>
          <p:nvPr>
            <p:ph type="title"/>
          </p:nvPr>
        </p:nvSpPr>
        <p:spPr>
          <a:xfrm>
            <a:off x="172517" y="380591"/>
            <a:ext cx="6996687" cy="307777"/>
          </a:xfrm>
        </p:spPr>
        <p:txBody>
          <a:bodyPr/>
          <a:lstStyle/>
          <a:p>
            <a:r>
              <a:rPr lang="en-US" dirty="0"/>
              <a:t>What  is SMS?</a:t>
            </a:r>
            <a:endParaRPr lang="en-IN" dirty="0"/>
          </a:p>
        </p:txBody>
      </p:sp>
    </p:spTree>
    <p:custDataLst>
      <p:tags r:id="rId1"/>
    </p:custData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Box 2"/>
          <p:cNvSpPr txBox="1">
            <a:spLocks noChangeArrowheads="1"/>
          </p:cNvSpPr>
          <p:nvPr/>
        </p:nvSpPr>
        <p:spPr bwMode="auto">
          <a:xfrm>
            <a:off x="363071" y="1834441"/>
            <a:ext cx="8417859" cy="2308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endParaRPr lang="en-US" altLang="en-US" sz="2400" b="1" dirty="0">
              <a:solidFill>
                <a:srgbClr val="0070C0"/>
              </a:solidFill>
              <a:ea typeface="MS PGothic" panose="020B0600070205080204" pitchFamily="34" charset="-128"/>
              <a:cs typeface="Arial" panose="020B0604020202020204" pitchFamily="34" charset="0"/>
            </a:endParaRPr>
          </a:p>
          <a:p>
            <a:pPr algn="ctr" fontAlgn="base">
              <a:spcBef>
                <a:spcPct val="0"/>
              </a:spcBef>
              <a:spcAft>
                <a:spcPct val="0"/>
              </a:spcAft>
            </a:pPr>
            <a:endParaRPr lang="en-US" altLang="en-US" sz="2400" b="1" dirty="0">
              <a:solidFill>
                <a:srgbClr val="0070C0"/>
              </a:solidFill>
              <a:ea typeface="MS PGothic" panose="020B0600070205080204" pitchFamily="34" charset="-128"/>
              <a:cs typeface="Arial" panose="020B0604020202020204" pitchFamily="34" charset="0"/>
            </a:endParaRPr>
          </a:p>
          <a:p>
            <a:pPr algn="ctr" fontAlgn="base">
              <a:spcBef>
                <a:spcPct val="0"/>
              </a:spcBef>
              <a:spcAft>
                <a:spcPct val="0"/>
              </a:spcAft>
            </a:pPr>
            <a:r>
              <a:rPr lang="en-US" altLang="en-US" sz="2400" b="1" dirty="0">
                <a:solidFill>
                  <a:prstClr val="black"/>
                </a:solidFill>
                <a:ea typeface="MS PGothic" panose="020B0600070205080204" pitchFamily="34" charset="-128"/>
                <a:cs typeface="Arial" panose="020B0604020202020204" pitchFamily="34" charset="0"/>
              </a:rPr>
              <a:t>“A systematic approach to managing safety, including the necessary organizational structures, accountabilities, policies and procedures.”</a:t>
            </a:r>
          </a:p>
          <a:p>
            <a:pPr algn="ctr" fontAlgn="base">
              <a:spcBef>
                <a:spcPct val="0"/>
              </a:spcBef>
              <a:spcAft>
                <a:spcPct val="0"/>
              </a:spcAft>
            </a:pPr>
            <a:r>
              <a:rPr lang="en-US" altLang="en-US" sz="2400" b="1" dirty="0">
                <a:solidFill>
                  <a:prstClr val="black"/>
                </a:solidFill>
                <a:ea typeface="MS PGothic" panose="020B0600070205080204" pitchFamily="34" charset="-128"/>
                <a:cs typeface="Arial" panose="020B0604020202020204" pitchFamily="34" charset="0"/>
              </a:rPr>
              <a:t>		</a:t>
            </a:r>
          </a:p>
        </p:txBody>
      </p:sp>
    </p:spTree>
    <p:custDataLst>
      <p:tags r:id="rId1"/>
    </p:custData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Box 2"/>
          <p:cNvSpPr txBox="1">
            <a:spLocks noChangeArrowheads="1"/>
          </p:cNvSpPr>
          <p:nvPr/>
        </p:nvSpPr>
        <p:spPr bwMode="auto">
          <a:xfrm>
            <a:off x="480187" y="1333933"/>
            <a:ext cx="8238885" cy="433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fontAlgn="base">
              <a:spcBef>
                <a:spcPct val="0"/>
              </a:spcBef>
              <a:spcAft>
                <a:spcPct val="0"/>
              </a:spcAft>
            </a:pPr>
            <a:r>
              <a:rPr lang="en-US" altLang="en-US" sz="2000" b="1" dirty="0">
                <a:ea typeface="MS PGothic" panose="020B0600070205080204" pitchFamily="34" charset="-128"/>
                <a:cs typeface="Arial" panose="020B0604020202020204" pitchFamily="34" charset="0"/>
              </a:rPr>
              <a:t>Reporting Culture </a:t>
            </a:r>
            <a:r>
              <a:rPr lang="en-US" altLang="en-US" sz="2000" dirty="0">
                <a:ea typeface="MS PGothic" panose="020B0600070205080204" pitchFamily="34" charset="-128"/>
                <a:cs typeface="Arial" panose="020B0604020202020204" pitchFamily="34" charset="0"/>
              </a:rPr>
              <a:t>-  Willing front line participation is imperative because you are in direct contact with threats</a:t>
            </a:r>
          </a:p>
          <a:p>
            <a:pPr algn="just" fontAlgn="base">
              <a:spcBef>
                <a:spcPct val="0"/>
              </a:spcBef>
              <a:spcAft>
                <a:spcPct val="0"/>
              </a:spcAft>
            </a:pPr>
            <a:endParaRPr lang="en-US" altLang="en-US" sz="2000" dirty="0">
              <a:ea typeface="MS PGothic" panose="020B0600070205080204" pitchFamily="34" charset="-128"/>
              <a:cs typeface="Arial" panose="020B0604020202020204" pitchFamily="34" charset="0"/>
            </a:endParaRPr>
          </a:p>
          <a:p>
            <a:pPr algn="just" fontAlgn="base">
              <a:spcBef>
                <a:spcPct val="0"/>
              </a:spcBef>
              <a:spcAft>
                <a:spcPct val="0"/>
              </a:spcAft>
            </a:pPr>
            <a:r>
              <a:rPr lang="en-US" altLang="en-US" sz="2000" b="1" dirty="0">
                <a:ea typeface="MS PGothic" panose="020B0600070205080204" pitchFamily="34" charset="-128"/>
                <a:cs typeface="Arial" panose="020B0604020202020204" pitchFamily="34" charset="0"/>
              </a:rPr>
              <a:t>Informed Culture - </a:t>
            </a:r>
            <a:r>
              <a:rPr lang="en-US" altLang="en-US" sz="2000" dirty="0">
                <a:ea typeface="MS PGothic" panose="020B0600070205080204" pitchFamily="34" charset="-128"/>
                <a:cs typeface="Arial" panose="020B0604020202020204" pitchFamily="34" charset="0"/>
              </a:rPr>
              <a:t>Effective require the collection, analysis and dissemination of information from incidents and near-misses, as well as proactive checks</a:t>
            </a:r>
          </a:p>
          <a:p>
            <a:pPr algn="just" fontAlgn="base">
              <a:spcBef>
                <a:spcPct val="0"/>
              </a:spcBef>
              <a:spcAft>
                <a:spcPct val="0"/>
              </a:spcAft>
            </a:pPr>
            <a:endParaRPr lang="en-US" altLang="en-US" sz="2000" dirty="0">
              <a:ea typeface="MS PGothic" panose="020B0600070205080204" pitchFamily="34" charset="-128"/>
              <a:cs typeface="Arial" panose="020B0604020202020204" pitchFamily="34" charset="0"/>
            </a:endParaRPr>
          </a:p>
          <a:p>
            <a:pPr algn="just" fontAlgn="base">
              <a:spcBef>
                <a:spcPct val="0"/>
              </a:spcBef>
              <a:spcAft>
                <a:spcPct val="0"/>
              </a:spcAft>
            </a:pPr>
            <a:r>
              <a:rPr lang="en-US" altLang="en-US" sz="2000" b="1" dirty="0">
                <a:ea typeface="MS PGothic" panose="020B0600070205080204" pitchFamily="34" charset="-128"/>
                <a:cs typeface="Arial" panose="020B0604020202020204" pitchFamily="34" charset="0"/>
              </a:rPr>
              <a:t>Flexible Culture - </a:t>
            </a:r>
            <a:r>
              <a:rPr lang="en-US" altLang="en-US" sz="2000" dirty="0">
                <a:ea typeface="MS PGothic" panose="020B0600070205080204" pitchFamily="34" charset="-128"/>
                <a:cs typeface="Arial" panose="020B0604020202020204" pitchFamily="34" charset="0"/>
              </a:rPr>
              <a:t>Possessing the capability of adapting effectively to changing demands (operational or safety)</a:t>
            </a:r>
          </a:p>
          <a:p>
            <a:pPr algn="just" fontAlgn="base">
              <a:spcBef>
                <a:spcPct val="0"/>
              </a:spcBef>
              <a:spcAft>
                <a:spcPct val="0"/>
              </a:spcAft>
            </a:pPr>
            <a:endParaRPr lang="en-US" altLang="en-US" sz="2000" dirty="0">
              <a:ea typeface="MS PGothic" panose="020B0600070205080204" pitchFamily="34" charset="-128"/>
              <a:cs typeface="Arial" panose="020B0604020202020204" pitchFamily="34" charset="0"/>
            </a:endParaRPr>
          </a:p>
          <a:p>
            <a:pPr algn="just" fontAlgn="base">
              <a:spcBef>
                <a:spcPct val="0"/>
              </a:spcBef>
              <a:spcAft>
                <a:spcPct val="0"/>
              </a:spcAft>
            </a:pPr>
            <a:r>
              <a:rPr lang="en-US" altLang="en-US" sz="2000" b="1" dirty="0">
                <a:ea typeface="MS PGothic" panose="020B0600070205080204" pitchFamily="34" charset="-128"/>
                <a:cs typeface="Arial" panose="020B0604020202020204" pitchFamily="34" charset="0"/>
              </a:rPr>
              <a:t>Learning Culture – </a:t>
            </a:r>
            <a:r>
              <a:rPr lang="en-US" altLang="en-US" sz="2000" dirty="0">
                <a:ea typeface="MS PGothic" panose="020B0600070205080204" pitchFamily="34" charset="-128"/>
                <a:cs typeface="Arial" panose="020B0604020202020204" pitchFamily="34" charset="0"/>
              </a:rPr>
              <a:t>Willingness and competence to draw the right conclusions from safety information and implement major reforms where the need is indicated</a:t>
            </a:r>
          </a:p>
          <a:p>
            <a:pPr fontAlgn="base">
              <a:spcBef>
                <a:spcPct val="0"/>
              </a:spcBef>
              <a:spcAft>
                <a:spcPct val="0"/>
              </a:spcAft>
            </a:pPr>
            <a:endParaRPr lang="en-US" altLang="en-US" sz="1200" dirty="0">
              <a:solidFill>
                <a:prstClr val="black"/>
              </a:solidFill>
              <a:ea typeface="MS PGothic" panose="020B0600070205080204" pitchFamily="34" charset="-128"/>
              <a:cs typeface="Arial" panose="020B0604020202020204" pitchFamily="34" charset="0"/>
            </a:endParaRPr>
          </a:p>
          <a:p>
            <a:pPr fontAlgn="base">
              <a:spcBef>
                <a:spcPct val="0"/>
              </a:spcBef>
              <a:spcAft>
                <a:spcPct val="0"/>
              </a:spcAft>
            </a:pPr>
            <a:endParaRPr lang="en-US" altLang="en-US" sz="1200" dirty="0">
              <a:solidFill>
                <a:prstClr val="black"/>
              </a:solidFill>
              <a:ea typeface="MS PGothic" panose="020B0600070205080204" pitchFamily="34" charset="-128"/>
              <a:cs typeface="Arial" panose="020B0604020202020204" pitchFamily="34" charset="0"/>
            </a:endParaRPr>
          </a:p>
          <a:p>
            <a:pPr fontAlgn="base">
              <a:spcBef>
                <a:spcPct val="0"/>
              </a:spcBef>
              <a:spcAft>
                <a:spcPct val="0"/>
              </a:spcAft>
            </a:pPr>
            <a:endParaRPr lang="en-US" altLang="en-US" sz="1200" dirty="0">
              <a:solidFill>
                <a:prstClr val="black"/>
              </a:solidFill>
              <a:ea typeface="MS PGothic" panose="020B0600070205080204" pitchFamily="34" charset="-128"/>
              <a:cs typeface="Arial" panose="020B0604020202020204" pitchFamily="34" charset="0"/>
            </a:endParaRPr>
          </a:p>
        </p:txBody>
      </p:sp>
      <p:sp>
        <p:nvSpPr>
          <p:cNvPr id="2" name="Title 1"/>
          <p:cNvSpPr>
            <a:spLocks noGrp="1"/>
          </p:cNvSpPr>
          <p:nvPr>
            <p:ph type="title"/>
          </p:nvPr>
        </p:nvSpPr>
        <p:spPr>
          <a:xfrm>
            <a:off x="172517" y="380591"/>
            <a:ext cx="6996687" cy="307777"/>
          </a:xfrm>
        </p:spPr>
        <p:txBody>
          <a:bodyPr/>
          <a:lstStyle/>
          <a:p>
            <a:r>
              <a:rPr lang="en-US" dirty="0">
                <a:solidFill>
                  <a:srgbClr val="000000"/>
                </a:solidFill>
                <a:ea typeface="MS PGothic" panose="020B0600070205080204" pitchFamily="34" charset="-128"/>
              </a:rPr>
              <a:t>Safety Culture</a:t>
            </a:r>
            <a:endParaRPr lang="en-IN" dirty="0">
              <a:solidFill>
                <a:srgbClr val="000000"/>
              </a:solidFill>
              <a:ea typeface="MS PGothic" panose="020B0600070205080204" pitchFamily="34" charset="-128"/>
            </a:endParaRPr>
          </a:p>
        </p:txBody>
      </p:sp>
    </p:spTree>
    <p:custDataLst>
      <p:tags r:id="rId1"/>
    </p:custData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17" y="380591"/>
            <a:ext cx="6996687" cy="307777"/>
          </a:xfrm>
        </p:spPr>
        <p:txBody>
          <a:bodyPr/>
          <a:lstStyle/>
          <a:p>
            <a:r>
              <a:rPr lang="en-US" dirty="0">
                <a:solidFill>
                  <a:srgbClr val="000000"/>
                </a:solidFill>
                <a:ea typeface="MS PGothic" panose="020B0600070205080204" pitchFamily="34" charset="-128"/>
              </a:rPr>
              <a:t>Components of SMS</a:t>
            </a:r>
            <a:endParaRPr lang="en-IN" dirty="0">
              <a:solidFill>
                <a:srgbClr val="000000"/>
              </a:solidFill>
              <a:ea typeface="MS PGothic" panose="020B0600070205080204" pitchFamily="34" charset="-128"/>
            </a:endParaRPr>
          </a:p>
        </p:txBody>
      </p:sp>
      <p:pic>
        <p:nvPicPr>
          <p:cNvPr id="3074" name="Picture 2" descr="http://www.scsi-inc.com/images/SMS%20Es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176" y="1262641"/>
            <a:ext cx="6747647" cy="5052427"/>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298928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R-3</a:t>
            </a:r>
            <a:br>
              <a:rPr lang="en-US" b="1" dirty="0">
                <a:solidFill>
                  <a:schemeClr val="tx1"/>
                </a:solidFill>
              </a:rPr>
            </a:br>
            <a:r>
              <a:rPr lang="en-US" b="1" dirty="0">
                <a:solidFill>
                  <a:schemeClr val="tx1"/>
                </a:solidFill>
              </a:rPr>
              <a:t>Safety Performance</a:t>
            </a:r>
            <a:endParaRPr lang="en-IN" b="1" dirty="0">
              <a:solidFill>
                <a:schemeClr val="tx1"/>
              </a:solidFill>
            </a:endParaRPr>
          </a:p>
        </p:txBody>
      </p:sp>
    </p:spTree>
    <p:custDataLst>
      <p:tags r:id="rId1"/>
    </p:custDataLst>
  </p:cSld>
  <p:clrMapOvr>
    <a:masterClrMapping/>
  </p:clrMapOvr>
  <p:transition spd="slow">
    <p:wipe dir="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20765" y="4020340"/>
            <a:ext cx="7670203" cy="1246495"/>
          </a:xfrm>
        </p:spPr>
        <p:txBody>
          <a:bodyPr anchor="ctr"/>
          <a:lstStyle/>
          <a:p>
            <a:pPr algn="ctr"/>
            <a:r>
              <a:rPr lang="en-US" sz="2700" dirty="0"/>
              <a:t>To assess the awareness and practices to improve</a:t>
            </a:r>
          </a:p>
          <a:p>
            <a:pPr algn="ctr"/>
            <a:r>
              <a:rPr lang="en-US" sz="2700" dirty="0"/>
              <a:t>Safety management </a:t>
            </a:r>
            <a:endParaRPr lang="en-IN" sz="2700" dirty="0"/>
          </a:p>
        </p:txBody>
      </p:sp>
    </p:spTree>
    <p:custDataLst>
      <p:tags r:id="rId1"/>
    </p:custDataLst>
  </p:cSld>
  <p:clrMapOvr>
    <a:masterClrMapping/>
  </p:clrMapOvr>
  <p:transition spd="slow">
    <p:wipe dir="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R-3  Safety Score</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Measurement of safety parameter such as man-hours lost , near misses, disability and fatality is not being recorded</a:t>
            </a:r>
          </a:p>
        </p:txBody>
      </p:sp>
      <p:sp>
        <p:nvSpPr>
          <p:cNvPr id="32" name="Rectangle 31"/>
          <p:cNvSpPr/>
          <p:nvPr/>
        </p:nvSpPr>
        <p:spPr>
          <a:xfrm>
            <a:off x="2403080" y="1265816"/>
            <a:ext cx="155921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&lt;10% decrease in man-hours lost due to industry accidents with respect to last year</a:t>
            </a:r>
          </a:p>
        </p:txBody>
      </p:sp>
      <p:sp>
        <p:nvSpPr>
          <p:cNvPr id="33" name="Rectangle 32"/>
          <p:cNvSpPr/>
          <p:nvPr/>
        </p:nvSpPr>
        <p:spPr>
          <a:xfrm>
            <a:off x="4027076" y="1265816"/>
            <a:ext cx="159055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a:t>
            </a:r>
            <a:r>
              <a:rPr lang="en-US" sz="1600" b="1" dirty="0">
                <a:solidFill>
                  <a:schemeClr val="bg1"/>
                </a:solidFill>
              </a:rPr>
              <a:t>+ </a:t>
            </a:r>
            <a:r>
              <a:rPr lang="en-US" sz="1050" dirty="0">
                <a:solidFill>
                  <a:schemeClr val="bg1"/>
                </a:solidFill>
              </a:rPr>
              <a:t>&lt;20% decrease in man-hours lost due to industry accidents  with respect to last year</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Overall man-hours due to industry accidents &lt;0.1%</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Zero man- hour lost due to industry accidents</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Fatal accident or temporary disabilities happened within 1 year and no CAPA has been undertaken</a:t>
            </a:r>
          </a:p>
        </p:txBody>
      </p:sp>
      <p:sp>
        <p:nvSpPr>
          <p:cNvPr id="42" name="Rectangle 41"/>
          <p:cNvSpPr/>
          <p:nvPr/>
        </p:nvSpPr>
        <p:spPr>
          <a:xfrm>
            <a:off x="2403080" y="3536738"/>
            <a:ext cx="155921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CAPA has been undertaken to avoid accident</a:t>
            </a:r>
          </a:p>
        </p:txBody>
      </p:sp>
      <p:sp>
        <p:nvSpPr>
          <p:cNvPr id="43" name="Rectangle 42"/>
          <p:cNvSpPr/>
          <p:nvPr/>
        </p:nvSpPr>
        <p:spPr>
          <a:xfrm>
            <a:off x="4027076" y="3536738"/>
            <a:ext cx="159055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No fatal accidents or temporary disabilities in the last 1 year</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No fatal accidents or temporary disabilities in the last 3 years</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No fatal accidents or permanent disabilities in the last 3 years</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617631" y="1391136"/>
            <a:ext cx="8042275" cy="3322638"/>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Safe Working Environment</a:t>
            </a:r>
          </a:p>
          <a:p>
            <a:r>
              <a:rPr lang="en-US" sz="2400" dirty="0"/>
              <a:t>     2.  Safety Performance</a:t>
            </a:r>
          </a:p>
          <a:p>
            <a:r>
              <a:rPr lang="en-US" sz="2400" dirty="0"/>
              <a:t>          </a:t>
            </a:r>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a:p>
            <a:pPr marL="257175" indent="-257175">
              <a:buFont typeface="Wingdings" panose="05000000000000000000" pitchFamily="2" charset="2"/>
              <a:buChar char="§"/>
            </a:pPr>
            <a:endParaRPr lang="en-US" sz="2400" dirty="0"/>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Chart 104"/>
          <p:cNvGraphicFramePr/>
          <p:nvPr>
            <p:extLst>
              <p:ext uri="{D42A27DB-BD31-4B8C-83A1-F6EECF244321}">
                <p14:modId xmlns:p14="http://schemas.microsoft.com/office/powerpoint/2010/main" val="3796371897"/>
              </p:ext>
            </p:extLst>
          </p:nvPr>
        </p:nvGraphicFramePr>
        <p:xfrm>
          <a:off x="3175" y="841828"/>
          <a:ext cx="8661140" cy="568128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5" name="Object 3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5731" name="think-cell Slide" r:id="rId7" imgW="12700" imgH="12700" progId="TCLayout.ActiveDocument.1">
                  <p:embed/>
                </p:oleObj>
              </mc:Choice>
              <mc:Fallback>
                <p:oleObj name="think-cell Slide" r:id="rId7" imgW="12700" imgH="12700" progId="TCLayout.ActiveDocument.1">
                  <p:embed/>
                  <p:pic>
                    <p:nvPicPr>
                      <p:cNvPr id="0" name="Picture 55872"/>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dirty="0"/>
              <a:t>Major Interventions covered in ZED Parameters</a:t>
            </a:r>
            <a:endParaRPr lang="en-GB"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dissolv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5" grpId="0">
        <p:bldAsOne/>
      </p:bldGraphic>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Performance Management</a:t>
            </a:r>
            <a:endParaRPr lang="en-IN" b="1" dirty="0">
              <a:solidFill>
                <a:schemeClr val="tx1"/>
              </a:solidFill>
            </a:endParaRPr>
          </a:p>
        </p:txBody>
      </p:sp>
    </p:spTree>
    <p:custDataLst>
      <p:tags r:id="rId1"/>
    </p:custDataLst>
  </p:cSld>
  <p:clrMapOvr>
    <a:masterClrMapping/>
  </p:clrMapOvr>
  <p:transition spd="slow">
    <p:wipe dir="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a:noFill/>
          <a:ln>
            <a:noFill/>
          </a:ln>
        </p:spPr>
        <p:style>
          <a:lnRef idx="2">
            <a:schemeClr val="accent2"/>
          </a:lnRef>
          <a:fillRef idx="1">
            <a:schemeClr val="lt1"/>
          </a:fillRef>
          <a:effectRef idx="0">
            <a:schemeClr val="accent2"/>
          </a:effectRef>
          <a:fontRef idx="minor">
            <a:schemeClr val="dk1"/>
          </a:fontRef>
        </p:style>
        <p:txBody>
          <a:bodyPr/>
          <a:lstStyle/>
          <a:p>
            <a:r>
              <a:rPr lang="en-US" dirty="0"/>
              <a:t>10. Performance Management</a:t>
            </a:r>
            <a:endParaRPr lang="en-IN" dirty="0"/>
          </a:p>
        </p:txBody>
      </p:sp>
      <p:sp>
        <p:nvSpPr>
          <p:cNvPr id="7" name="Content Placeholder 6"/>
          <p:cNvSpPr>
            <a:spLocks noGrp="1"/>
          </p:cNvSpPr>
          <p:nvPr>
            <p:ph idx="4294967295"/>
          </p:nvPr>
        </p:nvSpPr>
        <p:spPr>
          <a:xfrm>
            <a:off x="580913" y="1497462"/>
            <a:ext cx="4511675" cy="2400657"/>
          </a:xfrm>
        </p:spPr>
        <p:txBody>
          <a:bodyPr/>
          <a:lstStyle/>
          <a:p>
            <a:pPr marL="342900" indent="-342900">
              <a:spcBef>
                <a:spcPts val="600"/>
              </a:spcBef>
              <a:buFont typeface="Wingdings" panose="05000000000000000000" pitchFamily="2" charset="2"/>
              <a:buChar char="v"/>
            </a:pPr>
            <a:r>
              <a:rPr lang="en-US" sz="1800" dirty="0"/>
              <a:t>Quality Performance</a:t>
            </a:r>
          </a:p>
          <a:p>
            <a:pPr marL="342900" indent="-342900">
              <a:spcBef>
                <a:spcPts val="600"/>
              </a:spcBef>
              <a:buFont typeface="Wingdings" panose="05000000000000000000" pitchFamily="2" charset="2"/>
              <a:buChar char="v"/>
            </a:pPr>
            <a:r>
              <a:rPr lang="en-US" sz="1800" dirty="0"/>
              <a:t>Process Performance</a:t>
            </a:r>
          </a:p>
          <a:p>
            <a:pPr marL="342900" indent="-342900">
              <a:spcBef>
                <a:spcPts val="600"/>
              </a:spcBef>
              <a:buFont typeface="Wingdings" panose="05000000000000000000" pitchFamily="2" charset="2"/>
              <a:buChar char="v"/>
            </a:pPr>
            <a:r>
              <a:rPr lang="en-US" sz="1800" dirty="0"/>
              <a:t>Environmental Performance</a:t>
            </a:r>
          </a:p>
          <a:p>
            <a:pPr marL="342900" indent="-342900">
              <a:spcBef>
                <a:spcPts val="600"/>
              </a:spcBef>
              <a:buFont typeface="Wingdings" panose="05000000000000000000" pitchFamily="2" charset="2"/>
              <a:buChar char="v"/>
            </a:pPr>
            <a:r>
              <a:rPr lang="en-US" sz="1800" dirty="0"/>
              <a:t>Energy Performance</a:t>
            </a:r>
          </a:p>
          <a:p>
            <a:pPr marL="342900" indent="-342900">
              <a:spcBef>
                <a:spcPts val="600"/>
              </a:spcBef>
              <a:buFont typeface="Wingdings" panose="05000000000000000000" pitchFamily="2" charset="2"/>
              <a:buChar char="v"/>
            </a:pPr>
            <a:r>
              <a:rPr lang="en-US" sz="1800" dirty="0"/>
              <a:t>Safety Performance</a:t>
            </a:r>
          </a:p>
          <a:p>
            <a:pPr marL="342900" indent="-342900">
              <a:spcBef>
                <a:spcPts val="600"/>
              </a:spcBef>
              <a:buFont typeface="Wingdings" panose="05000000000000000000" pitchFamily="2" charset="2"/>
              <a:buChar char="v"/>
            </a:pPr>
            <a:r>
              <a:rPr lang="en-US" sz="1800" dirty="0"/>
              <a:t>Employee Involvement Performance</a:t>
            </a:r>
          </a:p>
          <a:p>
            <a:pPr marL="342900" indent="-342900">
              <a:spcBef>
                <a:spcPts val="600"/>
              </a:spcBef>
              <a:buFont typeface="Wingdings" panose="05000000000000000000" pitchFamily="2" charset="2"/>
              <a:buChar char="v"/>
            </a:pPr>
            <a:r>
              <a:rPr lang="en-US" sz="1800" b="1" dirty="0"/>
              <a:t>Business Performance</a:t>
            </a:r>
            <a:endParaRPr lang="en-IN" sz="1800" b="1" dirty="0"/>
          </a:p>
        </p:txBody>
      </p:sp>
    </p:spTree>
    <p:custDataLst>
      <p:tags r:id="rId1"/>
    </p:custData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513" y="1106568"/>
            <a:ext cx="6996687" cy="430887"/>
          </a:xfrm>
        </p:spPr>
        <p:txBody>
          <a:bodyPr/>
          <a:lstStyle/>
          <a:p>
            <a:pPr algn="ctr"/>
            <a:r>
              <a:rPr lang="en-US" sz="2800" dirty="0"/>
              <a:t>Overall Company Performance</a:t>
            </a:r>
          </a:p>
        </p:txBody>
      </p:sp>
      <p:graphicFrame>
        <p:nvGraphicFramePr>
          <p:cNvPr id="5" name="Content Placeholder 4"/>
          <p:cNvGraphicFramePr>
            <a:graphicFrameLocks noGrp="1"/>
          </p:cNvGraphicFramePr>
          <p:nvPr>
            <p:ph idx="4294967295"/>
          </p:nvPr>
        </p:nvGraphicFramePr>
        <p:xfrm>
          <a:off x="860612" y="2136570"/>
          <a:ext cx="7284658" cy="2000384"/>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716072">
                <a:tc>
                  <a:txBody>
                    <a:bodyPr/>
                    <a:lstStyle/>
                    <a:p>
                      <a:pPr algn="ctr"/>
                      <a:r>
                        <a:rPr lang="en-US" sz="2000" dirty="0">
                          <a:latin typeface="Century Gothic" panose="020B0502020202020204" pitchFamily="34" charset="0"/>
                        </a:rPr>
                        <a:t>#</a:t>
                      </a:r>
                      <a:endParaRPr lang="en-IN" sz="2000" dirty="0">
                        <a:latin typeface="Century Gothic" panose="020B0502020202020204" pitchFamily="34" charset="0"/>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Clause</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latin typeface="Century Gothic" panose="020B0502020202020204" pitchFamily="34" charset="0"/>
                        </a:rPr>
                        <a:t>Topic</a:t>
                      </a:r>
                      <a:endParaRPr lang="en-IN" sz="2000" dirty="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104">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rPr>
                        <a:t>1</a:t>
                      </a:r>
                      <a:endParaRPr lang="en-IN" sz="2000" b="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4" action="ppaction://hlinksldjump"/>
                        </a:rPr>
                        <a:t>R-4</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4" action="ppaction://hlinksldjump"/>
                        </a:rPr>
                        <a:t>Inventory Turnover</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8104">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rPr>
                        <a:t>2</a:t>
                      </a:r>
                      <a:endParaRPr lang="en-IN" sz="2000" b="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5" action="ppaction://hlinksldjump"/>
                        </a:rPr>
                        <a:t>R-1</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5" action="ppaction://hlinksldjump"/>
                        </a:rPr>
                        <a:t>Sales Turnover Growth</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8104">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rPr>
                        <a:t>3</a:t>
                      </a:r>
                      <a:endParaRPr lang="en-IN" sz="2000" b="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6" action="ppaction://hlinksldjump"/>
                        </a:rPr>
                        <a:t>R-2</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2000" b="0" kern="1200" dirty="0">
                          <a:solidFill>
                            <a:schemeClr val="tx1"/>
                          </a:solidFill>
                          <a:latin typeface="Century Gothic" panose="020B0502020202020204" pitchFamily="34" charset="0"/>
                          <a:ea typeface="+mn-ea"/>
                          <a:cs typeface="+mn-cs"/>
                          <a:hlinkClick r:id="rId6" action="ppaction://hlinksldjump"/>
                        </a:rPr>
                        <a:t>Profitability Growth</a:t>
                      </a:r>
                      <a:endParaRPr lang="en-IN" sz="2000" b="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993" y="2969177"/>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R-4</a:t>
            </a:r>
            <a:br>
              <a:rPr lang="en-US" b="1" dirty="0">
                <a:solidFill>
                  <a:schemeClr val="tx1"/>
                </a:solidFill>
              </a:rPr>
            </a:br>
            <a:r>
              <a:rPr lang="en-US" b="1" dirty="0">
                <a:solidFill>
                  <a:schemeClr val="tx1"/>
                </a:solidFill>
              </a:rPr>
              <a:t>Inventory Turnover</a:t>
            </a:r>
            <a:endParaRPr lang="en-IN" b="1" dirty="0">
              <a:solidFill>
                <a:schemeClr val="tx1"/>
              </a:solidFill>
            </a:endParaRPr>
          </a:p>
        </p:txBody>
      </p:sp>
    </p:spTree>
    <p:custDataLst>
      <p:tags r:id="rId1"/>
    </p:custDataLst>
  </p:cSld>
  <p:clrMapOvr>
    <a:masterClrMapping/>
  </p:clrMapOvr>
  <p:transition spd="slow">
    <p:wipe dir="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To measure the improvement in flow</a:t>
            </a:r>
            <a:endParaRPr lang="en-IN" sz="2800" dirty="0"/>
          </a:p>
        </p:txBody>
      </p:sp>
    </p:spTree>
    <p:custDataLst>
      <p:tags r:id="rId1"/>
    </p:custDataLst>
  </p:cSld>
  <p:clrMapOvr>
    <a:masterClrMapping/>
  </p:clrMapOvr>
  <p:transition spd="slow">
    <p:wipe dir="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R-4  Inventory Turnover</a:t>
            </a:r>
          </a:p>
        </p:txBody>
      </p:sp>
      <p:sp>
        <p:nvSpPr>
          <p:cNvPr id="10" name="Rectangle 9"/>
          <p:cNvSpPr/>
          <p:nvPr/>
        </p:nvSpPr>
        <p:spPr>
          <a:xfrm>
            <a:off x="82971" y="1265817"/>
            <a:ext cx="707596" cy="219821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Inventory days not measured for RM/WIP/FG</a:t>
            </a:r>
          </a:p>
        </p:txBody>
      </p:sp>
      <p:sp>
        <p:nvSpPr>
          <p:cNvPr id="32" name="Rectangle 31"/>
          <p:cNvSpPr/>
          <p:nvPr/>
        </p:nvSpPr>
        <p:spPr>
          <a:xfrm>
            <a:off x="2403080" y="1265816"/>
            <a:ext cx="1559214" cy="219821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Measured only for FG </a:t>
            </a:r>
          </a:p>
        </p:txBody>
      </p:sp>
      <p:sp>
        <p:nvSpPr>
          <p:cNvPr id="33" name="Rectangle 32"/>
          <p:cNvSpPr/>
          <p:nvPr/>
        </p:nvSpPr>
        <p:spPr>
          <a:xfrm>
            <a:off x="4027076" y="1265816"/>
            <a:ext cx="1590554" cy="219821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Measured and Actions taken to ensure delivery for FG </a:t>
            </a:r>
          </a:p>
        </p:txBody>
      </p:sp>
      <p:sp>
        <p:nvSpPr>
          <p:cNvPr id="34" name="Rectangle 33"/>
          <p:cNvSpPr/>
          <p:nvPr/>
        </p:nvSpPr>
        <p:spPr>
          <a:xfrm>
            <a:off x="5686827" y="1265816"/>
            <a:ext cx="1645635" cy="219821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Measured and Actions taken to ensure delivery for FG/RM/WIP</a:t>
            </a:r>
          </a:p>
        </p:txBody>
      </p:sp>
      <p:sp>
        <p:nvSpPr>
          <p:cNvPr id="35" name="Rectangle 34"/>
          <p:cNvSpPr/>
          <p:nvPr/>
        </p:nvSpPr>
        <p:spPr>
          <a:xfrm>
            <a:off x="7398315" y="1265816"/>
            <a:ext cx="1597237" cy="219821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Just in time practiced </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Inventory turnover is not measured</a:t>
            </a:r>
          </a:p>
        </p:txBody>
      </p:sp>
      <p:sp>
        <p:nvSpPr>
          <p:cNvPr id="42" name="Rectangle 41"/>
          <p:cNvSpPr/>
          <p:nvPr/>
        </p:nvSpPr>
        <p:spPr>
          <a:xfrm>
            <a:off x="2403080" y="3536738"/>
            <a:ext cx="1559214" cy="238661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Inventory turnover is &lt;5</a:t>
            </a:r>
          </a:p>
        </p:txBody>
      </p:sp>
      <p:sp>
        <p:nvSpPr>
          <p:cNvPr id="43" name="Rectangle 42"/>
          <p:cNvSpPr/>
          <p:nvPr/>
        </p:nvSpPr>
        <p:spPr>
          <a:xfrm>
            <a:off x="4027076" y="3536738"/>
            <a:ext cx="1590554" cy="238661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Inventory turnover is &gt;5-15</a:t>
            </a:r>
          </a:p>
        </p:txBody>
      </p:sp>
      <p:sp>
        <p:nvSpPr>
          <p:cNvPr id="44" name="Rectangle 43"/>
          <p:cNvSpPr/>
          <p:nvPr/>
        </p:nvSpPr>
        <p:spPr>
          <a:xfrm>
            <a:off x="5686827" y="3536738"/>
            <a:ext cx="1645635" cy="238661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Inventory turnover is &gt;15-25</a:t>
            </a:r>
          </a:p>
        </p:txBody>
      </p:sp>
      <p:sp>
        <p:nvSpPr>
          <p:cNvPr id="45" name="Rectangle 44"/>
          <p:cNvSpPr/>
          <p:nvPr/>
        </p:nvSpPr>
        <p:spPr>
          <a:xfrm>
            <a:off x="7398315" y="3536738"/>
            <a:ext cx="1597237" cy="238661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Inventory turnover is &gt;25</a:t>
            </a:r>
          </a:p>
        </p:txBody>
      </p:sp>
      <p:sp>
        <p:nvSpPr>
          <p:cNvPr id="46" name="Rectangle 45"/>
          <p:cNvSpPr/>
          <p:nvPr/>
        </p:nvSpPr>
        <p:spPr>
          <a:xfrm>
            <a:off x="99267" y="3516389"/>
            <a:ext cx="707596" cy="242819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R-1</a:t>
            </a:r>
            <a:br>
              <a:rPr lang="en-US" b="1" dirty="0">
                <a:solidFill>
                  <a:schemeClr val="tx1"/>
                </a:solidFill>
              </a:rPr>
            </a:br>
            <a:r>
              <a:rPr lang="en-US" b="1" dirty="0">
                <a:solidFill>
                  <a:schemeClr val="tx1"/>
                </a:solidFill>
              </a:rPr>
              <a:t>Turnover Growth</a:t>
            </a:r>
            <a:endParaRPr lang="en-IN" b="1" dirty="0">
              <a:solidFill>
                <a:schemeClr val="tx1"/>
              </a:solidFill>
            </a:endParaRPr>
          </a:p>
        </p:txBody>
      </p:sp>
    </p:spTree>
    <p:custDataLst>
      <p:tags r:id="rId1"/>
    </p:custDataLst>
  </p:cSld>
  <p:clrMapOvr>
    <a:masterClrMapping/>
  </p:clrMapOvr>
  <p:transition spd="slow">
    <p:wipe dir="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To assess the growth in business</a:t>
            </a:r>
            <a:endParaRPr lang="en-IN" sz="2800" dirty="0"/>
          </a:p>
        </p:txBody>
      </p:sp>
    </p:spTree>
    <p:custDataLst>
      <p:tags r:id="rId1"/>
    </p:custDataLst>
  </p:cSld>
  <p:clrMapOvr>
    <a:masterClrMapping/>
  </p:clrMapOvr>
  <p:transition spd="slow">
    <p:wipe dir="r"/>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R-1  Turnover Growth</a:t>
            </a:r>
          </a:p>
        </p:txBody>
      </p:sp>
      <p:sp>
        <p:nvSpPr>
          <p:cNvPr id="10" name="Rectangle 9"/>
          <p:cNvSpPr/>
          <p:nvPr/>
        </p:nvSpPr>
        <p:spPr>
          <a:xfrm>
            <a:off x="82971" y="1265817"/>
            <a:ext cx="707596" cy="219821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1477" y="832059"/>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32059"/>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32059"/>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32059"/>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32059"/>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1" name="Rectangle 30"/>
          <p:cNvSpPr/>
          <p:nvPr/>
        </p:nvSpPr>
        <p:spPr>
          <a:xfrm>
            <a:off x="907368" y="1265816"/>
            <a:ext cx="1425651"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Stagnant growth in turnover </a:t>
            </a:r>
          </a:p>
        </p:txBody>
      </p:sp>
      <p:sp>
        <p:nvSpPr>
          <p:cNvPr id="32" name="Rectangle 31"/>
          <p:cNvSpPr/>
          <p:nvPr/>
        </p:nvSpPr>
        <p:spPr>
          <a:xfrm>
            <a:off x="2403080" y="1265816"/>
            <a:ext cx="155921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Turnover growth of 10% over last financial year</a:t>
            </a:r>
          </a:p>
        </p:txBody>
      </p:sp>
      <p:sp>
        <p:nvSpPr>
          <p:cNvPr id="33" name="Rectangle 32"/>
          <p:cNvSpPr/>
          <p:nvPr/>
        </p:nvSpPr>
        <p:spPr>
          <a:xfrm>
            <a:off x="4027076" y="1265816"/>
            <a:ext cx="1590554"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Turnover growth of 10% over last 3 financial years</a:t>
            </a:r>
          </a:p>
        </p:txBody>
      </p:sp>
      <p:sp>
        <p:nvSpPr>
          <p:cNvPr id="34" name="Rectangle 33"/>
          <p:cNvSpPr/>
          <p:nvPr/>
        </p:nvSpPr>
        <p:spPr>
          <a:xfrm>
            <a:off x="5686827" y="1265816"/>
            <a:ext cx="1645635"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Turnover growth of 15% over last 3 financial years</a:t>
            </a:r>
          </a:p>
        </p:txBody>
      </p:sp>
      <p:sp>
        <p:nvSpPr>
          <p:cNvPr id="35" name="Rectangle 34"/>
          <p:cNvSpPr/>
          <p:nvPr/>
        </p:nvSpPr>
        <p:spPr>
          <a:xfrm>
            <a:off x="7398315" y="1265816"/>
            <a:ext cx="1597237" cy="21982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Turnover growth of 15% over last 5 financial years</a:t>
            </a:r>
          </a:p>
        </p:txBody>
      </p:sp>
      <p:sp>
        <p:nvSpPr>
          <p:cNvPr id="36" name="Rectangle 35"/>
          <p:cNvSpPr/>
          <p:nvPr/>
        </p:nvSpPr>
        <p:spPr>
          <a:xfrm>
            <a:off x="914425" y="861580"/>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61580"/>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61580"/>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61580"/>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3536738"/>
            <a:ext cx="1425651"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growth due to new product lines</a:t>
            </a:r>
          </a:p>
        </p:txBody>
      </p:sp>
      <p:sp>
        <p:nvSpPr>
          <p:cNvPr id="42" name="Rectangle 41"/>
          <p:cNvSpPr/>
          <p:nvPr/>
        </p:nvSpPr>
        <p:spPr>
          <a:xfrm>
            <a:off x="2403080" y="3536738"/>
            <a:ext cx="155921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&lt;10% growth due to new product lines</a:t>
            </a:r>
          </a:p>
        </p:txBody>
      </p:sp>
      <p:sp>
        <p:nvSpPr>
          <p:cNvPr id="43" name="Rectangle 42"/>
          <p:cNvSpPr/>
          <p:nvPr/>
        </p:nvSpPr>
        <p:spPr>
          <a:xfrm>
            <a:off x="4027076" y="3536738"/>
            <a:ext cx="1590554"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10%-20% growth due to new product lines</a:t>
            </a:r>
          </a:p>
        </p:txBody>
      </p:sp>
      <p:sp>
        <p:nvSpPr>
          <p:cNvPr id="44" name="Rectangle 43"/>
          <p:cNvSpPr/>
          <p:nvPr/>
        </p:nvSpPr>
        <p:spPr>
          <a:xfrm>
            <a:off x="5686827" y="3536738"/>
            <a:ext cx="1645635"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20%-40% growth due to new product lines</a:t>
            </a:r>
          </a:p>
        </p:txBody>
      </p:sp>
      <p:sp>
        <p:nvSpPr>
          <p:cNvPr id="45" name="Rectangle 44"/>
          <p:cNvSpPr/>
          <p:nvPr/>
        </p:nvSpPr>
        <p:spPr>
          <a:xfrm>
            <a:off x="7398315" y="3536738"/>
            <a:ext cx="1597237" cy="238661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&gt;40% growth due to new product lines</a:t>
            </a:r>
          </a:p>
        </p:txBody>
      </p:sp>
      <p:sp>
        <p:nvSpPr>
          <p:cNvPr id="46" name="Rectangle 45"/>
          <p:cNvSpPr/>
          <p:nvPr/>
        </p:nvSpPr>
        <p:spPr>
          <a:xfrm>
            <a:off x="99267" y="3516389"/>
            <a:ext cx="707596" cy="24281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10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1000"/>
                                        <p:tgtEl>
                                          <p:spTgt spid="35"/>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235" y="303372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R-2</a:t>
            </a:r>
            <a:br>
              <a:rPr lang="en-US" b="1" dirty="0">
                <a:solidFill>
                  <a:schemeClr val="tx1"/>
                </a:solidFill>
              </a:rPr>
            </a:br>
            <a:r>
              <a:rPr lang="en-US" b="1" dirty="0">
                <a:solidFill>
                  <a:schemeClr val="tx1"/>
                </a:solidFill>
              </a:rPr>
              <a:t>Profit Growth</a:t>
            </a:r>
            <a:endParaRPr lang="en-IN" b="1" dirty="0">
              <a:solidFill>
                <a:schemeClr val="tx1"/>
              </a:solidFill>
            </a:endParaRPr>
          </a:p>
        </p:txBody>
      </p:sp>
    </p:spTree>
    <p:custDataLst>
      <p:tags r:id="rId1"/>
    </p:custData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1260"/>
            <a:ext cx="7169204" cy="677108"/>
          </a:xfrm>
        </p:spPr>
        <p:txBody>
          <a:bodyPr/>
          <a:lstStyle/>
          <a:p>
            <a:r>
              <a:rPr lang="en-GB" dirty="0"/>
              <a:t> </a:t>
            </a:r>
            <a:r>
              <a:rPr lang="en-GB" sz="4400" dirty="0"/>
              <a:t>Index</a:t>
            </a:r>
            <a:endParaRPr lang="en-GB" dirty="0"/>
          </a:p>
        </p:txBody>
      </p:sp>
      <p:graphicFrame>
        <p:nvGraphicFramePr>
          <p:cNvPr id="3" name="Table 2"/>
          <p:cNvGraphicFramePr>
            <a:graphicFrameLocks noGrp="1"/>
          </p:cNvGraphicFramePr>
          <p:nvPr>
            <p:extLst>
              <p:ext uri="{D42A27DB-BD31-4B8C-83A1-F6EECF244321}">
                <p14:modId xmlns:p14="http://schemas.microsoft.com/office/powerpoint/2010/main" val="2919417733"/>
              </p:ext>
            </p:extLst>
          </p:nvPr>
        </p:nvGraphicFramePr>
        <p:xfrm>
          <a:off x="579177" y="936434"/>
          <a:ext cx="7936861" cy="5508432"/>
        </p:xfrm>
        <a:graphic>
          <a:graphicData uri="http://schemas.openxmlformats.org/drawingml/2006/table">
            <a:tbl>
              <a:tblPr firstRow="1" bandRow="1">
                <a:tableStyleId>{F5AB1C69-6EDB-4FF4-983F-18BD219EF322}</a:tableStyleId>
              </a:tblPr>
              <a:tblGrid>
                <a:gridCol w="676746">
                  <a:extLst>
                    <a:ext uri="{9D8B030D-6E8A-4147-A177-3AD203B41FA5}">
                      <a16:colId xmlns:a16="http://schemas.microsoft.com/office/drawing/2014/main" val="20000"/>
                    </a:ext>
                  </a:extLst>
                </a:gridCol>
                <a:gridCol w="5672742">
                  <a:extLst>
                    <a:ext uri="{9D8B030D-6E8A-4147-A177-3AD203B41FA5}">
                      <a16:colId xmlns:a16="http://schemas.microsoft.com/office/drawing/2014/main" val="20001"/>
                    </a:ext>
                  </a:extLst>
                </a:gridCol>
                <a:gridCol w="1587373">
                  <a:extLst>
                    <a:ext uri="{9D8B030D-6E8A-4147-A177-3AD203B41FA5}">
                      <a16:colId xmlns:a16="http://schemas.microsoft.com/office/drawing/2014/main" val="20002"/>
                    </a:ext>
                  </a:extLst>
                </a:gridCol>
              </a:tblGrid>
              <a:tr h="344277">
                <a:tc>
                  <a:txBody>
                    <a:bodyPr/>
                    <a:lstStyle/>
                    <a:p>
                      <a:r>
                        <a:rPr lang="en-GB" sz="1500" dirty="0"/>
                        <a:t>S. No.</a:t>
                      </a:r>
                    </a:p>
                  </a:txBody>
                  <a:tcPr/>
                </a:tc>
                <a:tc>
                  <a:txBody>
                    <a:bodyPr/>
                    <a:lstStyle/>
                    <a:p>
                      <a:r>
                        <a:rPr lang="en-GB" sz="1500" dirty="0"/>
                        <a:t>Contents</a:t>
                      </a:r>
                    </a:p>
                  </a:txBody>
                  <a:tcPr/>
                </a:tc>
                <a:tc>
                  <a:txBody>
                    <a:bodyPr/>
                    <a:lstStyle/>
                    <a:p>
                      <a:r>
                        <a:rPr lang="en-GB" sz="1500" dirty="0"/>
                        <a:t>Slide Number</a:t>
                      </a:r>
                    </a:p>
                  </a:txBody>
                  <a:tcPr/>
                </a:tc>
                <a:extLst>
                  <a:ext uri="{0D108BD9-81ED-4DB2-BD59-A6C34878D82A}">
                    <a16:rowId xmlns:a16="http://schemas.microsoft.com/office/drawing/2014/main" val="10000"/>
                  </a:ext>
                </a:extLst>
              </a:tr>
              <a:tr h="344277">
                <a:tc>
                  <a:txBody>
                    <a:bodyPr/>
                    <a:lstStyle/>
                    <a:p>
                      <a:endParaRPr lang="en-GB" sz="1500" dirty="0"/>
                    </a:p>
                  </a:txBody>
                  <a:tcPr/>
                </a:tc>
                <a:tc>
                  <a:txBody>
                    <a:bodyPr/>
                    <a:lstStyle/>
                    <a:p>
                      <a:r>
                        <a:rPr lang="en-GB" sz="1500" dirty="0">
                          <a:hlinkClick r:id="rId3" action="ppaction://hlinksldjump"/>
                        </a:rPr>
                        <a:t>Your Role and Introduction</a:t>
                      </a:r>
                      <a:r>
                        <a:rPr lang="en-GB" sz="1500" baseline="0" dirty="0">
                          <a:hlinkClick r:id="rId3" action="ppaction://hlinksldjump"/>
                        </a:rPr>
                        <a:t> to ZED</a:t>
                      </a:r>
                      <a:endParaRPr lang="en-GB" sz="1500" dirty="0"/>
                    </a:p>
                  </a:txBody>
                  <a:tcPr/>
                </a:tc>
                <a:tc>
                  <a:txBody>
                    <a:bodyPr/>
                    <a:lstStyle/>
                    <a:p>
                      <a:r>
                        <a:rPr lang="en-GB" sz="1500" dirty="0"/>
                        <a:t>5</a:t>
                      </a:r>
                    </a:p>
                  </a:txBody>
                  <a:tcPr/>
                </a:tc>
                <a:extLst>
                  <a:ext uri="{0D108BD9-81ED-4DB2-BD59-A6C34878D82A}">
                    <a16:rowId xmlns:a16="http://schemas.microsoft.com/office/drawing/2014/main" val="10001"/>
                  </a:ext>
                </a:extLst>
              </a:tr>
              <a:tr h="344277">
                <a:tc>
                  <a:txBody>
                    <a:bodyPr/>
                    <a:lstStyle/>
                    <a:p>
                      <a:endParaRPr lang="en-GB" sz="1500" dirty="0"/>
                    </a:p>
                  </a:txBody>
                  <a:tcPr/>
                </a:tc>
                <a:tc>
                  <a:txBody>
                    <a:bodyPr/>
                    <a:lstStyle/>
                    <a:p>
                      <a:pPr algn="l"/>
                      <a:r>
                        <a:rPr lang="en-GB" sz="1500" kern="1200" dirty="0">
                          <a:solidFill>
                            <a:schemeClr val="dk1"/>
                          </a:solidFill>
                          <a:latin typeface="+mn-lt"/>
                          <a:ea typeface="+mn-ea"/>
                          <a:cs typeface="+mn-cs"/>
                          <a:hlinkClick r:id="rId4" action="ppaction://hlinksldjump"/>
                        </a:rPr>
                        <a:t>Scheme Guidelines</a:t>
                      </a:r>
                      <a:endParaRPr lang="en-GB" sz="1500" kern="1200" dirty="0">
                        <a:solidFill>
                          <a:schemeClr val="dk1"/>
                        </a:solidFill>
                        <a:latin typeface="+mn-lt"/>
                        <a:ea typeface="+mn-ea"/>
                        <a:cs typeface="+mn-cs"/>
                      </a:endParaRPr>
                    </a:p>
                  </a:txBody>
                  <a:tcPr/>
                </a:tc>
                <a:tc>
                  <a:txBody>
                    <a:bodyPr/>
                    <a:lstStyle/>
                    <a:p>
                      <a:r>
                        <a:rPr lang="en-GB" sz="1500" dirty="0"/>
                        <a:t>11</a:t>
                      </a:r>
                    </a:p>
                  </a:txBody>
                  <a:tcPr/>
                </a:tc>
                <a:extLst>
                  <a:ext uri="{0D108BD9-81ED-4DB2-BD59-A6C34878D82A}">
                    <a16:rowId xmlns:a16="http://schemas.microsoft.com/office/drawing/2014/main" val="10002"/>
                  </a:ext>
                </a:extLst>
              </a:tr>
              <a:tr h="344277">
                <a:tc>
                  <a:txBody>
                    <a:bodyPr/>
                    <a:lstStyle/>
                    <a:p>
                      <a:endParaRPr lang="en-GB" sz="1500"/>
                    </a:p>
                  </a:txBody>
                  <a:tcPr/>
                </a:tc>
                <a:tc>
                  <a:txBody>
                    <a:bodyPr/>
                    <a:lstStyle/>
                    <a:p>
                      <a:r>
                        <a:rPr lang="en-GB" sz="1500" dirty="0">
                          <a:hlinkClick r:id="rId5" action="ppaction://hlinksldjump"/>
                        </a:rPr>
                        <a:t>The ZED</a:t>
                      </a:r>
                      <a:r>
                        <a:rPr lang="en-GB" sz="1500" baseline="0" dirty="0">
                          <a:hlinkClick r:id="rId5" action="ppaction://hlinksldjump"/>
                        </a:rPr>
                        <a:t> Maturity Assessment Model</a:t>
                      </a:r>
                      <a:endParaRPr lang="en-GB" sz="1500" dirty="0"/>
                    </a:p>
                  </a:txBody>
                  <a:tcPr/>
                </a:tc>
                <a:tc>
                  <a:txBody>
                    <a:bodyPr/>
                    <a:lstStyle/>
                    <a:p>
                      <a:r>
                        <a:rPr lang="en-GB" sz="1500" dirty="0"/>
                        <a:t>26</a:t>
                      </a:r>
                    </a:p>
                  </a:txBody>
                  <a:tcPr/>
                </a:tc>
                <a:extLst>
                  <a:ext uri="{0D108BD9-81ED-4DB2-BD59-A6C34878D82A}">
                    <a16:rowId xmlns:a16="http://schemas.microsoft.com/office/drawing/2014/main" val="10003"/>
                  </a:ext>
                </a:extLst>
              </a:tr>
              <a:tr h="344277">
                <a:tc>
                  <a:txBody>
                    <a:bodyPr/>
                    <a:lstStyle/>
                    <a:p>
                      <a:r>
                        <a:rPr lang="en-GB" sz="1500" dirty="0"/>
                        <a:t>1</a:t>
                      </a:r>
                    </a:p>
                  </a:txBody>
                  <a:tcPr/>
                </a:tc>
                <a:tc>
                  <a:txBody>
                    <a:bodyPr/>
                    <a:lstStyle/>
                    <a:p>
                      <a:r>
                        <a:rPr lang="en-GB" sz="1500" dirty="0">
                          <a:hlinkClick r:id="rId6" action="ppaction://hlinksldjump"/>
                        </a:rPr>
                        <a:t>Production</a:t>
                      </a:r>
                      <a:r>
                        <a:rPr lang="en-GB" sz="1500" baseline="0" dirty="0">
                          <a:hlinkClick r:id="rId6" action="ppaction://hlinksldjump"/>
                        </a:rPr>
                        <a:t> Management</a:t>
                      </a:r>
                      <a:endParaRPr lang="en-GB" sz="1500" dirty="0"/>
                    </a:p>
                  </a:txBody>
                  <a:tcPr/>
                </a:tc>
                <a:tc>
                  <a:txBody>
                    <a:bodyPr/>
                    <a:lstStyle/>
                    <a:p>
                      <a:r>
                        <a:rPr lang="en-GB" sz="1500" dirty="0"/>
                        <a:t>34-108</a:t>
                      </a:r>
                    </a:p>
                  </a:txBody>
                  <a:tcPr/>
                </a:tc>
                <a:extLst>
                  <a:ext uri="{0D108BD9-81ED-4DB2-BD59-A6C34878D82A}">
                    <a16:rowId xmlns:a16="http://schemas.microsoft.com/office/drawing/2014/main" val="10004"/>
                  </a:ext>
                </a:extLst>
              </a:tr>
              <a:tr h="344277">
                <a:tc>
                  <a:txBody>
                    <a:bodyPr/>
                    <a:lstStyle/>
                    <a:p>
                      <a:r>
                        <a:rPr lang="en-GB" sz="1500" dirty="0"/>
                        <a:t>2</a:t>
                      </a:r>
                    </a:p>
                  </a:txBody>
                  <a:tcPr/>
                </a:tc>
                <a:tc>
                  <a:txBody>
                    <a:bodyPr/>
                    <a:lstStyle/>
                    <a:p>
                      <a:r>
                        <a:rPr lang="en-GB" sz="1500" dirty="0">
                          <a:hlinkClick r:id="rId7" action="ppaction://hlinksldjump"/>
                        </a:rPr>
                        <a:t>Quality Management</a:t>
                      </a:r>
                      <a:endParaRPr lang="en-GB" sz="1500" dirty="0"/>
                    </a:p>
                  </a:txBody>
                  <a:tcPr/>
                </a:tc>
                <a:tc>
                  <a:txBody>
                    <a:bodyPr/>
                    <a:lstStyle/>
                    <a:p>
                      <a:r>
                        <a:rPr lang="en-GB" sz="1500" dirty="0"/>
                        <a:t>109-143</a:t>
                      </a:r>
                    </a:p>
                  </a:txBody>
                  <a:tcPr/>
                </a:tc>
                <a:extLst>
                  <a:ext uri="{0D108BD9-81ED-4DB2-BD59-A6C34878D82A}">
                    <a16:rowId xmlns:a16="http://schemas.microsoft.com/office/drawing/2014/main" val="10005"/>
                  </a:ext>
                </a:extLst>
              </a:tr>
              <a:tr h="344277">
                <a:tc>
                  <a:txBody>
                    <a:bodyPr/>
                    <a:lstStyle/>
                    <a:p>
                      <a:r>
                        <a:rPr lang="en-GB" sz="1500" dirty="0"/>
                        <a:t>3</a:t>
                      </a:r>
                    </a:p>
                  </a:txBody>
                  <a:tcPr/>
                </a:tc>
                <a:tc>
                  <a:txBody>
                    <a:bodyPr/>
                    <a:lstStyle/>
                    <a:p>
                      <a:r>
                        <a:rPr lang="en-GB" sz="1500" dirty="0">
                          <a:hlinkClick r:id="rId8" action="ppaction://hlinksldjump"/>
                        </a:rPr>
                        <a:t>Environment Management</a:t>
                      </a:r>
                      <a:endParaRPr lang="en-GB" sz="1500" dirty="0"/>
                    </a:p>
                  </a:txBody>
                  <a:tcPr/>
                </a:tc>
                <a:tc>
                  <a:txBody>
                    <a:bodyPr/>
                    <a:lstStyle/>
                    <a:p>
                      <a:r>
                        <a:rPr lang="en-GB" sz="1500" dirty="0"/>
                        <a:t>144-193</a:t>
                      </a:r>
                    </a:p>
                  </a:txBody>
                  <a:tcPr/>
                </a:tc>
                <a:extLst>
                  <a:ext uri="{0D108BD9-81ED-4DB2-BD59-A6C34878D82A}">
                    <a16:rowId xmlns:a16="http://schemas.microsoft.com/office/drawing/2014/main" val="10006"/>
                  </a:ext>
                </a:extLst>
              </a:tr>
              <a:tr h="344277">
                <a:tc>
                  <a:txBody>
                    <a:bodyPr/>
                    <a:lstStyle/>
                    <a:p>
                      <a:r>
                        <a:rPr lang="en-GB" sz="1500" dirty="0"/>
                        <a:t>4</a:t>
                      </a:r>
                    </a:p>
                  </a:txBody>
                  <a:tcPr/>
                </a:tc>
                <a:tc>
                  <a:txBody>
                    <a:bodyPr/>
                    <a:lstStyle/>
                    <a:p>
                      <a:r>
                        <a:rPr lang="en-GB" sz="1500" dirty="0">
                          <a:hlinkClick r:id="rId9" action="ppaction://hlinksldjump"/>
                        </a:rPr>
                        <a:t>Design</a:t>
                      </a:r>
                      <a:r>
                        <a:rPr lang="en-GB" sz="1500" baseline="0" dirty="0">
                          <a:hlinkClick r:id="rId9" action="ppaction://hlinksldjump"/>
                        </a:rPr>
                        <a:t> Management</a:t>
                      </a:r>
                      <a:endParaRPr lang="en-GB" sz="1500" dirty="0"/>
                    </a:p>
                  </a:txBody>
                  <a:tcPr/>
                </a:tc>
                <a:tc>
                  <a:txBody>
                    <a:bodyPr/>
                    <a:lstStyle/>
                    <a:p>
                      <a:r>
                        <a:rPr lang="en-GB" sz="1500" dirty="0"/>
                        <a:t>194-215</a:t>
                      </a:r>
                    </a:p>
                  </a:txBody>
                  <a:tcPr/>
                </a:tc>
                <a:extLst>
                  <a:ext uri="{0D108BD9-81ED-4DB2-BD59-A6C34878D82A}">
                    <a16:rowId xmlns:a16="http://schemas.microsoft.com/office/drawing/2014/main" val="10007"/>
                  </a:ext>
                </a:extLst>
              </a:tr>
              <a:tr h="344277">
                <a:tc>
                  <a:txBody>
                    <a:bodyPr/>
                    <a:lstStyle/>
                    <a:p>
                      <a:r>
                        <a:rPr lang="en-GB" sz="1500" dirty="0"/>
                        <a:t>5</a:t>
                      </a:r>
                    </a:p>
                  </a:txBody>
                  <a:tcPr/>
                </a:tc>
                <a:tc>
                  <a:txBody>
                    <a:bodyPr/>
                    <a:lstStyle/>
                    <a:p>
                      <a:r>
                        <a:rPr lang="en-GB" sz="1500" dirty="0">
                          <a:hlinkClick r:id="rId10" action="ppaction://hlinksldjump"/>
                        </a:rPr>
                        <a:t>Natural Resources</a:t>
                      </a:r>
                      <a:r>
                        <a:rPr lang="en-GB" sz="1500" baseline="0" dirty="0">
                          <a:hlinkClick r:id="rId10" action="ppaction://hlinksldjump"/>
                        </a:rPr>
                        <a:t> Management</a:t>
                      </a:r>
                      <a:r>
                        <a:rPr lang="en-GB" sz="1500" dirty="0">
                          <a:hlinkClick r:id="rId10" action="ppaction://hlinksldjump"/>
                        </a:rPr>
                        <a:t> </a:t>
                      </a:r>
                      <a:endParaRPr lang="en-GB" sz="1500" dirty="0"/>
                    </a:p>
                  </a:txBody>
                  <a:tcPr/>
                </a:tc>
                <a:tc>
                  <a:txBody>
                    <a:bodyPr/>
                    <a:lstStyle/>
                    <a:p>
                      <a:r>
                        <a:rPr lang="en-GB" sz="1500" dirty="0"/>
                        <a:t>216-225</a:t>
                      </a:r>
                    </a:p>
                  </a:txBody>
                  <a:tcPr/>
                </a:tc>
                <a:extLst>
                  <a:ext uri="{0D108BD9-81ED-4DB2-BD59-A6C34878D82A}">
                    <a16:rowId xmlns:a16="http://schemas.microsoft.com/office/drawing/2014/main" val="10008"/>
                  </a:ext>
                </a:extLst>
              </a:tr>
              <a:tr h="344277">
                <a:tc>
                  <a:txBody>
                    <a:bodyPr/>
                    <a:lstStyle/>
                    <a:p>
                      <a:r>
                        <a:rPr lang="en-GB" sz="1500" dirty="0"/>
                        <a:t>6</a:t>
                      </a:r>
                    </a:p>
                  </a:txBody>
                  <a:tcPr/>
                </a:tc>
                <a:tc>
                  <a:txBody>
                    <a:bodyPr/>
                    <a:lstStyle/>
                    <a:p>
                      <a:r>
                        <a:rPr lang="en-GB" sz="1500" dirty="0">
                          <a:hlinkClick r:id="rId11" action="ppaction://hlinksldjump"/>
                        </a:rPr>
                        <a:t>Human Resource Management</a:t>
                      </a:r>
                      <a:endParaRPr lang="en-GB" sz="1500" dirty="0"/>
                    </a:p>
                  </a:txBody>
                  <a:tcPr/>
                </a:tc>
                <a:tc>
                  <a:txBody>
                    <a:bodyPr/>
                    <a:lstStyle/>
                    <a:p>
                      <a:r>
                        <a:rPr lang="en-GB" sz="1500" dirty="0"/>
                        <a:t>226-238</a:t>
                      </a:r>
                    </a:p>
                  </a:txBody>
                  <a:tcPr/>
                </a:tc>
                <a:extLst>
                  <a:ext uri="{0D108BD9-81ED-4DB2-BD59-A6C34878D82A}">
                    <a16:rowId xmlns:a16="http://schemas.microsoft.com/office/drawing/2014/main" val="10009"/>
                  </a:ext>
                </a:extLst>
              </a:tr>
              <a:tr h="344277">
                <a:tc>
                  <a:txBody>
                    <a:bodyPr/>
                    <a:lstStyle/>
                    <a:p>
                      <a:r>
                        <a:rPr lang="en-GB" sz="1500" dirty="0"/>
                        <a:t>7</a:t>
                      </a:r>
                    </a:p>
                  </a:txBody>
                  <a:tcPr/>
                </a:tc>
                <a:tc>
                  <a:txBody>
                    <a:bodyPr/>
                    <a:lstStyle/>
                    <a:p>
                      <a:r>
                        <a:rPr lang="en-GB" sz="1500" dirty="0">
                          <a:hlinkClick r:id="rId12" action="ppaction://hlinksldjump"/>
                        </a:rPr>
                        <a:t>Intellectual</a:t>
                      </a:r>
                      <a:r>
                        <a:rPr lang="en-GB" sz="1500" baseline="0" dirty="0">
                          <a:hlinkClick r:id="rId12" action="ppaction://hlinksldjump"/>
                        </a:rPr>
                        <a:t> Property Management</a:t>
                      </a:r>
                      <a:endParaRPr lang="en-GB" sz="1500" dirty="0"/>
                    </a:p>
                  </a:txBody>
                  <a:tcPr/>
                </a:tc>
                <a:tc>
                  <a:txBody>
                    <a:bodyPr/>
                    <a:lstStyle/>
                    <a:p>
                      <a:r>
                        <a:rPr lang="en-GB" sz="1500" dirty="0"/>
                        <a:t>239-261</a:t>
                      </a:r>
                    </a:p>
                  </a:txBody>
                  <a:tcPr/>
                </a:tc>
                <a:extLst>
                  <a:ext uri="{0D108BD9-81ED-4DB2-BD59-A6C34878D82A}">
                    <a16:rowId xmlns:a16="http://schemas.microsoft.com/office/drawing/2014/main" val="10010"/>
                  </a:ext>
                </a:extLst>
              </a:tr>
              <a:tr h="344277">
                <a:tc>
                  <a:txBody>
                    <a:bodyPr/>
                    <a:lstStyle/>
                    <a:p>
                      <a:r>
                        <a:rPr lang="en-GB" sz="1500" dirty="0"/>
                        <a:t>8</a:t>
                      </a:r>
                    </a:p>
                  </a:txBody>
                  <a:tcPr/>
                </a:tc>
                <a:tc>
                  <a:txBody>
                    <a:bodyPr/>
                    <a:lstStyle/>
                    <a:p>
                      <a:r>
                        <a:rPr lang="en-GB" sz="1500" dirty="0">
                          <a:hlinkClick r:id="rId13" action="ppaction://hlinksldjump"/>
                        </a:rPr>
                        <a:t>Energy Management</a:t>
                      </a:r>
                      <a:endParaRPr lang="en-GB" sz="1500" dirty="0"/>
                    </a:p>
                  </a:txBody>
                  <a:tcPr/>
                </a:tc>
                <a:tc>
                  <a:txBody>
                    <a:bodyPr/>
                    <a:lstStyle/>
                    <a:p>
                      <a:r>
                        <a:rPr lang="en-GB" sz="1500" dirty="0"/>
                        <a:t>262-284</a:t>
                      </a:r>
                    </a:p>
                  </a:txBody>
                  <a:tcPr/>
                </a:tc>
                <a:extLst>
                  <a:ext uri="{0D108BD9-81ED-4DB2-BD59-A6C34878D82A}">
                    <a16:rowId xmlns:a16="http://schemas.microsoft.com/office/drawing/2014/main" val="10011"/>
                  </a:ext>
                </a:extLst>
              </a:tr>
              <a:tr h="344277">
                <a:tc>
                  <a:txBody>
                    <a:bodyPr/>
                    <a:lstStyle/>
                    <a:p>
                      <a:r>
                        <a:rPr lang="en-GB" sz="1500" dirty="0"/>
                        <a:t>9</a:t>
                      </a:r>
                    </a:p>
                  </a:txBody>
                  <a:tcPr/>
                </a:tc>
                <a:tc>
                  <a:txBody>
                    <a:bodyPr/>
                    <a:lstStyle/>
                    <a:p>
                      <a:r>
                        <a:rPr lang="en-GB" sz="1500" dirty="0">
                          <a:hlinkClick r:id="rId14" action="ppaction://hlinksldjump"/>
                        </a:rPr>
                        <a:t>Safety Management</a:t>
                      </a:r>
                      <a:endParaRPr lang="en-GB" sz="1500" dirty="0"/>
                    </a:p>
                  </a:txBody>
                  <a:tcPr/>
                </a:tc>
                <a:tc>
                  <a:txBody>
                    <a:bodyPr/>
                    <a:lstStyle/>
                    <a:p>
                      <a:r>
                        <a:rPr lang="en-GB" sz="1500" dirty="0"/>
                        <a:t>285-298</a:t>
                      </a:r>
                    </a:p>
                  </a:txBody>
                  <a:tcPr/>
                </a:tc>
                <a:extLst>
                  <a:ext uri="{0D108BD9-81ED-4DB2-BD59-A6C34878D82A}">
                    <a16:rowId xmlns:a16="http://schemas.microsoft.com/office/drawing/2014/main" val="10012"/>
                  </a:ext>
                </a:extLst>
              </a:tr>
              <a:tr h="344277">
                <a:tc>
                  <a:txBody>
                    <a:bodyPr/>
                    <a:lstStyle/>
                    <a:p>
                      <a:r>
                        <a:rPr lang="en-GB" sz="1500" dirty="0"/>
                        <a:t>10</a:t>
                      </a:r>
                    </a:p>
                  </a:txBody>
                  <a:tcPr/>
                </a:tc>
                <a:tc>
                  <a:txBody>
                    <a:bodyPr/>
                    <a:lstStyle/>
                    <a:p>
                      <a:r>
                        <a:rPr lang="en-GB" sz="1500" dirty="0">
                          <a:hlinkClick r:id="rId15" action="ppaction://hlinksldjump"/>
                        </a:rPr>
                        <a:t>Performance Management</a:t>
                      </a:r>
                      <a:endParaRPr lang="en-GB" sz="1500" dirty="0"/>
                    </a:p>
                  </a:txBody>
                  <a:tcPr/>
                </a:tc>
                <a:tc>
                  <a:txBody>
                    <a:bodyPr/>
                    <a:lstStyle/>
                    <a:p>
                      <a:r>
                        <a:rPr lang="en-GB" sz="1500" dirty="0"/>
                        <a:t>299-311</a:t>
                      </a:r>
                    </a:p>
                  </a:txBody>
                  <a:tcPr/>
                </a:tc>
                <a:extLst>
                  <a:ext uri="{0D108BD9-81ED-4DB2-BD59-A6C34878D82A}">
                    <a16:rowId xmlns:a16="http://schemas.microsoft.com/office/drawing/2014/main" val="10013"/>
                  </a:ext>
                </a:extLst>
              </a:tr>
              <a:tr h="344277">
                <a:tc>
                  <a:txBody>
                    <a:bodyPr/>
                    <a:lstStyle/>
                    <a:p>
                      <a:r>
                        <a:rPr lang="en-GB" sz="1500" dirty="0"/>
                        <a:t>11</a:t>
                      </a:r>
                    </a:p>
                  </a:txBody>
                  <a:tcPr/>
                </a:tc>
                <a:tc>
                  <a:txBody>
                    <a:bodyPr/>
                    <a:lstStyle/>
                    <a:p>
                      <a:r>
                        <a:rPr lang="en-GB" sz="1500" dirty="0">
                          <a:hlinkClick r:id="rId16" action="ppaction://hlinksldjump"/>
                        </a:rPr>
                        <a:t>Understanding Assessment Process</a:t>
                      </a:r>
                      <a:endParaRPr lang="en-GB" sz="1500" dirty="0"/>
                    </a:p>
                  </a:txBody>
                  <a:tcPr/>
                </a:tc>
                <a:tc>
                  <a:txBody>
                    <a:bodyPr/>
                    <a:lstStyle/>
                    <a:p>
                      <a:r>
                        <a:rPr lang="en-GB" sz="1500" dirty="0"/>
                        <a:t>310-317</a:t>
                      </a:r>
                    </a:p>
                  </a:txBody>
                  <a:tcPr/>
                </a:tc>
                <a:extLst>
                  <a:ext uri="{0D108BD9-81ED-4DB2-BD59-A6C34878D82A}">
                    <a16:rowId xmlns:a16="http://schemas.microsoft.com/office/drawing/2014/main" val="10014"/>
                  </a:ext>
                </a:extLst>
              </a:tr>
              <a:tr h="344277">
                <a:tc>
                  <a:txBody>
                    <a:bodyPr/>
                    <a:lstStyle/>
                    <a:p>
                      <a:r>
                        <a:rPr lang="en-GB" sz="1500" dirty="0"/>
                        <a:t>12</a:t>
                      </a:r>
                    </a:p>
                  </a:txBody>
                  <a:tcPr/>
                </a:tc>
                <a:tc>
                  <a:txBody>
                    <a:bodyPr/>
                    <a:lstStyle/>
                    <a:p>
                      <a:r>
                        <a:rPr lang="en-GB" sz="1500" dirty="0">
                          <a:hlinkClick r:id="rId17" action="ppaction://hlinksldjump"/>
                        </a:rPr>
                        <a:t>Consulting Process</a:t>
                      </a:r>
                      <a:endParaRPr lang="en-GB" sz="1500" dirty="0"/>
                    </a:p>
                  </a:txBody>
                  <a:tcPr/>
                </a:tc>
                <a:tc>
                  <a:txBody>
                    <a:bodyPr/>
                    <a:lstStyle/>
                    <a:p>
                      <a:r>
                        <a:rPr lang="en-GB" sz="1500" dirty="0"/>
                        <a:t>318-341</a:t>
                      </a:r>
                    </a:p>
                  </a:txBody>
                  <a:tcPr/>
                </a:tc>
                <a:extLst>
                  <a:ext uri="{0D108BD9-81ED-4DB2-BD59-A6C34878D82A}">
                    <a16:rowId xmlns:a16="http://schemas.microsoft.com/office/drawing/2014/main" val="10015"/>
                  </a:ext>
                </a:extLst>
              </a:tr>
            </a:tbl>
          </a:graphicData>
        </a:graphic>
      </p:graphicFrame>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3"/>
            </p:custDataLst>
          </p:nvPr>
        </p:nvGraphicFramePr>
        <p:xfrm>
          <a:off x="1144192" y="858442"/>
          <a:ext cx="1190" cy="1190"/>
        </p:xfrm>
        <a:graphic>
          <a:graphicData uri="http://schemas.openxmlformats.org/presentationml/2006/ole">
            <mc:AlternateContent xmlns:mc="http://schemas.openxmlformats.org/markup-compatibility/2006">
              <mc:Choice xmlns:v="urn:schemas-microsoft-com:vml" Requires="v">
                <p:oleObj spid="_x0000_s116755" name="think-cell Slide" r:id="rId7" imgW="10160" imgH="10160" progId="TCLayout.ActiveDocument.1">
                  <p:embed/>
                </p:oleObj>
              </mc:Choice>
              <mc:Fallback>
                <p:oleObj name="think-cell Slide" r:id="rId7" imgW="10160" imgH="10160" progId="TCLayout.ActiveDocument.1">
                  <p:embed/>
                  <p:pic>
                    <p:nvPicPr>
                      <p:cNvPr id="0" name="Object 6" hidden="1"/>
                      <p:cNvPicPr/>
                      <p:nvPr/>
                    </p:nvPicPr>
                    <p:blipFill>
                      <a:blip r:embed="rId8"/>
                      <a:stretch>
                        <a:fillRect/>
                      </a:stretch>
                    </p:blipFill>
                    <p:spPr>
                      <a:xfrm>
                        <a:off x="1144192" y="858442"/>
                        <a:ext cx="1190" cy="1190"/>
                      </a:xfrm>
                      <a:prstGeom prst="rect">
                        <a:avLst/>
                      </a:prstGeom>
                    </p:spPr>
                  </p:pic>
                </p:oleObj>
              </mc:Fallback>
            </mc:AlternateContent>
          </a:graphicData>
        </a:graphic>
      </p:graphicFrame>
      <p:sp>
        <p:nvSpPr>
          <p:cNvPr id="34" name="Rectangle 33" hidden="1"/>
          <p:cNvSpPr/>
          <p:nvPr>
            <p:custDataLst>
              <p:tags r:id="rId4"/>
            </p:custDataLst>
          </p:nvPr>
        </p:nvSpPr>
        <p:spPr bwMode="auto">
          <a:xfrm>
            <a:off x="1143000" y="857250"/>
            <a:ext cx="119063" cy="119063"/>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noAutofit/>
          </a:bodyPr>
          <a:lstStyle/>
          <a:p>
            <a:pPr algn="ctr" fontAlgn="base">
              <a:spcBef>
                <a:spcPct val="0"/>
              </a:spcBef>
              <a:spcAft>
                <a:spcPct val="0"/>
              </a:spcAft>
            </a:pPr>
            <a:endParaRPr lang="en-GB" sz="1200" dirty="0" err="1">
              <a:solidFill>
                <a:srgbClr val="000000"/>
              </a:solidFill>
              <a:latin typeface="Calibri" panose="020F0502020204030204"/>
              <a:ea typeface="Arial Unicode MS"/>
              <a:cs typeface="Arial Unicode MS"/>
              <a:sym typeface="Calibri" panose="020F0502020204030204"/>
            </a:endParaRPr>
          </a:p>
        </p:txBody>
      </p:sp>
      <p:pic>
        <p:nvPicPr>
          <p:cNvPr id="6" name="Picture 5"/>
          <p:cNvPicPr>
            <a:picLocks noChangeAspect="1"/>
          </p:cNvPicPr>
          <p:nvPr/>
        </p:nvPicPr>
        <p:blipFill>
          <a:blip r:embed="rId9"/>
          <a:stretch>
            <a:fillRect/>
          </a:stretch>
        </p:blipFill>
        <p:spPr>
          <a:xfrm>
            <a:off x="-19866" y="0"/>
            <a:ext cx="9233465" cy="6718077"/>
          </a:xfrm>
          <a:prstGeom prst="rect">
            <a:avLst/>
          </a:prstGeom>
        </p:spPr>
      </p:pic>
    </p:spTree>
    <p:custDataLst>
      <p:tags r:id="rId2"/>
    </p:custData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To measure the impact of improvements on bottom-line</a:t>
            </a:r>
            <a:endParaRPr lang="en-IN" sz="2800" dirty="0"/>
          </a:p>
        </p:txBody>
      </p:sp>
    </p:spTree>
    <p:custDataLst>
      <p:tags r:id="rId1"/>
    </p:custDataLst>
  </p:cSld>
  <p:clrMapOvr>
    <a:masterClrMapping/>
  </p:clrMapOvr>
  <p:transition spd="slow">
    <p:wipe dir="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8561"/>
            <a:ext cx="6962775"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R-2  Operating Profit/ % Improvement (measured as gross profit)</a:t>
            </a:r>
          </a:p>
        </p:txBody>
      </p:sp>
      <p:sp>
        <p:nvSpPr>
          <p:cNvPr id="11" name="Rectangle 10"/>
          <p:cNvSpPr/>
          <p:nvPr/>
        </p:nvSpPr>
        <p:spPr>
          <a:xfrm>
            <a:off x="871477" y="860634"/>
            <a:ext cx="14954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64889" y="860634"/>
            <a:ext cx="163559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988118" y="860634"/>
            <a:ext cx="1668468"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5064" y="860634"/>
            <a:ext cx="1709156"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367489" y="860634"/>
            <a:ext cx="1658890" cy="512857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36" name="Rectangle 35"/>
          <p:cNvSpPr/>
          <p:nvPr/>
        </p:nvSpPr>
        <p:spPr>
          <a:xfrm>
            <a:off x="914425" y="890155"/>
            <a:ext cx="14115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420325" y="890155"/>
            <a:ext cx="15437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028648" y="890155"/>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94973" y="890155"/>
            <a:ext cx="1629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398315" y="890155"/>
            <a:ext cx="159723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7368" y="1309250"/>
            <a:ext cx="1425651"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Stagnant growth in the operating profit </a:t>
            </a:r>
          </a:p>
        </p:txBody>
      </p:sp>
      <p:sp>
        <p:nvSpPr>
          <p:cNvPr id="42" name="Rectangle 41"/>
          <p:cNvSpPr/>
          <p:nvPr/>
        </p:nvSpPr>
        <p:spPr>
          <a:xfrm>
            <a:off x="2403080" y="1309250"/>
            <a:ext cx="155921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Growth of 10% in the operating profit over last financial year </a:t>
            </a:r>
          </a:p>
        </p:txBody>
      </p:sp>
      <p:sp>
        <p:nvSpPr>
          <p:cNvPr id="43" name="Rectangle 42"/>
          <p:cNvSpPr/>
          <p:nvPr/>
        </p:nvSpPr>
        <p:spPr>
          <a:xfrm>
            <a:off x="4027076" y="1309250"/>
            <a:ext cx="1590554"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Growth of 10% in the operating profit over last 3 financial years. Risk management analysis done</a:t>
            </a:r>
          </a:p>
        </p:txBody>
      </p:sp>
      <p:sp>
        <p:nvSpPr>
          <p:cNvPr id="44" name="Rectangle 43"/>
          <p:cNvSpPr/>
          <p:nvPr/>
        </p:nvSpPr>
        <p:spPr>
          <a:xfrm>
            <a:off x="5686827" y="1309250"/>
            <a:ext cx="1645635"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Growth of 15% in the operating profit over last 3 financial years</a:t>
            </a:r>
          </a:p>
        </p:txBody>
      </p:sp>
      <p:sp>
        <p:nvSpPr>
          <p:cNvPr id="45" name="Rectangle 44"/>
          <p:cNvSpPr/>
          <p:nvPr/>
        </p:nvSpPr>
        <p:spPr>
          <a:xfrm>
            <a:off x="7398315" y="1309250"/>
            <a:ext cx="1597237" cy="465084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Growth of 15% in the operating profit over last 5 financial years</a:t>
            </a:r>
          </a:p>
        </p:txBody>
      </p:sp>
      <p:sp>
        <p:nvSpPr>
          <p:cNvPr id="46" name="Rectangle 45"/>
          <p:cNvSpPr/>
          <p:nvPr/>
        </p:nvSpPr>
        <p:spPr>
          <a:xfrm>
            <a:off x="99267" y="1269178"/>
            <a:ext cx="707596" cy="473186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10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Exercise-1</a:t>
            </a:r>
            <a:endParaRPr lang="en-IN" dirty="0"/>
          </a:p>
        </p:txBody>
      </p:sp>
      <p:sp>
        <p:nvSpPr>
          <p:cNvPr id="5" name="Content Placeholder 4"/>
          <p:cNvSpPr>
            <a:spLocks noGrp="1"/>
          </p:cNvSpPr>
          <p:nvPr>
            <p:ph idx="4294967295"/>
          </p:nvPr>
        </p:nvSpPr>
        <p:spPr>
          <a:xfrm>
            <a:off x="456266" y="1380378"/>
            <a:ext cx="8042275" cy="2769989"/>
          </a:xfrm>
        </p:spPr>
        <p:txBody>
          <a:bodyPr/>
          <a:lstStyle/>
          <a:p>
            <a:pPr marL="257175" indent="-257175">
              <a:buFont typeface="Wingdings" panose="05000000000000000000" pitchFamily="2" charset="2"/>
              <a:buChar char="§"/>
            </a:pPr>
            <a:r>
              <a:rPr lang="en-US" sz="1800" dirty="0"/>
              <a:t>Pertaining to the following requirements:</a:t>
            </a:r>
          </a:p>
          <a:p>
            <a:r>
              <a:rPr lang="en-US" sz="1800" dirty="0"/>
              <a:t>     1.  Inventory Turnover</a:t>
            </a:r>
          </a:p>
          <a:p>
            <a:r>
              <a:rPr lang="en-US" sz="1800" dirty="0"/>
              <a:t>     2.  Turnover Growth</a:t>
            </a:r>
          </a:p>
          <a:p>
            <a:r>
              <a:rPr lang="en-US" sz="1800" dirty="0"/>
              <a:t>     3.  Profit Growth</a:t>
            </a:r>
          </a:p>
          <a:p>
            <a:r>
              <a:rPr lang="en-US" sz="1800" dirty="0"/>
              <a:t>       </a:t>
            </a:r>
          </a:p>
          <a:p>
            <a:r>
              <a:rPr lang="en-US" sz="1800" dirty="0"/>
              <a:t>          </a:t>
            </a:r>
          </a:p>
          <a:p>
            <a:r>
              <a:rPr lang="en-US" sz="1800" b="1" dirty="0"/>
              <a:t>Develop:</a:t>
            </a:r>
          </a:p>
          <a:p>
            <a:endParaRPr lang="en-US" sz="1800" dirty="0"/>
          </a:p>
          <a:p>
            <a:pPr marL="257175" indent="-257175">
              <a:buFont typeface="Wingdings" panose="05000000000000000000" pitchFamily="2" charset="2"/>
              <a:buChar char="§"/>
            </a:pPr>
            <a:r>
              <a:rPr lang="en-US" sz="1800" dirty="0"/>
              <a:t>Three main questions to assess the requirement</a:t>
            </a:r>
          </a:p>
          <a:p>
            <a:pPr marL="257175" indent="-257175">
              <a:buFont typeface="Wingdings" panose="05000000000000000000" pitchFamily="2" charset="2"/>
              <a:buChar char="§"/>
            </a:pPr>
            <a:r>
              <a:rPr lang="en-US" sz="1800" dirty="0"/>
              <a:t>Three main steps to implement </a:t>
            </a:r>
          </a:p>
        </p:txBody>
      </p:sp>
    </p:spTree>
    <p:custDataLst>
      <p:tags r:id="rId1"/>
    </p:custData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prstMaterial="softEdge"/>
          </a:bodyPr>
          <a:lstStyle/>
          <a:p>
            <a:pPr lvl="0" algn="ctr"/>
            <a:r>
              <a:rPr lang="en-IN" sz="2400" b="1" dirty="0">
                <a:ln/>
                <a:solidFill>
                  <a:schemeClr val="tx1"/>
                </a:solidFill>
              </a:rPr>
              <a:t> Understanding the Assessment Process </a:t>
            </a:r>
          </a:p>
        </p:txBody>
      </p:sp>
    </p:spTree>
    <p:extLst>
      <p:ext uri="{BB962C8B-B14F-4D97-AF65-F5344CB8AC3E}">
        <p14:creationId xmlns:p14="http://schemas.microsoft.com/office/powerpoint/2010/main" val="1517978249"/>
      </p:ext>
    </p:extLst>
  </p:cSld>
  <p:clrMapOvr>
    <a:masterClrMapping/>
  </p:clrMapOvr>
  <p:transition spd="slow">
    <p:wipe dir="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2517" y="395980"/>
            <a:ext cx="6996687" cy="292388"/>
          </a:xfrm>
        </p:spPr>
        <p:txBody>
          <a:bodyPr/>
          <a:lstStyle/>
          <a:p>
            <a:r>
              <a:rPr lang="en-US" dirty="0"/>
              <a:t>Chapter 3: Understanding the Assessment Process </a:t>
            </a:r>
          </a:p>
        </p:txBody>
      </p:sp>
      <p:sp>
        <p:nvSpPr>
          <p:cNvPr id="4" name="Rectangle 3"/>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Desktop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6" name="Rectangle 5"/>
          <p:cNvSpPr/>
          <p:nvPr/>
        </p:nvSpPr>
        <p:spPr>
          <a:xfrm>
            <a:off x="144618" y="1777402"/>
            <a:ext cx="8533072" cy="3785652"/>
          </a:xfrm>
          <a:prstGeom prst="rect">
            <a:avLst/>
          </a:prstGeom>
        </p:spPr>
        <p:txBody>
          <a:bodyPr wrap="square">
            <a:spAutoFit/>
          </a:bodyPr>
          <a:lstStyle/>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outcome of this process will decide the onward movement of the applicant in the ZED Certification scheme. </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applicant MSME will be advised to proceed to the site-assessment stage if cleared after the desktop assessment and a brief report will be forwarded. </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If the applicant MSME is not advised to proceed further, a detailed report with a roadmap for improvement will be provided to the applicant MSME. </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complete process is IT enabled and through a web application</a:t>
            </a:r>
          </a:p>
          <a:p>
            <a:pPr marL="342900" marR="0" lvl="0"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This process is in 3 stages: </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Payment of relevant fee by the applicant MSME for this process. </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Submission of relevant evidences as advised in the self-assessment stage.</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Evaluation (by the desktop assessor) of the self-assessment vis-à-vis evidences submitted. </a:t>
            </a:r>
          </a:p>
        </p:txBody>
      </p:sp>
      <p:sp>
        <p:nvSpPr>
          <p:cNvPr id="5" name="Rectangle 4"/>
          <p:cNvSpPr/>
          <p:nvPr/>
        </p:nvSpPr>
        <p:spPr>
          <a:xfrm>
            <a:off x="172517" y="1377292"/>
            <a:ext cx="4412003" cy="4001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Garamond" charset="0"/>
                <a:ea typeface="Times New Roman" charset="0"/>
                <a:cs typeface="Arial" charset="0"/>
              </a:rPr>
              <a:t>About</a:t>
            </a:r>
            <a:endParaRPr kumimoji="0" lang="en-GB" sz="2000" b="0"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Tree>
    <p:extLst>
      <p:ext uri="{BB962C8B-B14F-4D97-AF65-F5344CB8AC3E}">
        <p14:creationId xmlns:p14="http://schemas.microsoft.com/office/powerpoint/2010/main" val="380189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dissolve">
                                      <p:cBhvr>
                                        <p:cTn id="27" dur="500"/>
                                        <p:tgtEl>
                                          <p:spTgt spid="6">
                                            <p:txEl>
                                              <p:pRg st="4" end="4"/>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dissolve">
                                      <p:cBhvr>
                                        <p:cTn id="33" dur="500"/>
                                        <p:tgtEl>
                                          <p:spTgt spid="6">
                                            <p:txEl>
                                              <p:pRg st="6" end="6"/>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dissolv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72517" y="395980"/>
            <a:ext cx="6996687" cy="292388"/>
          </a:xfrm>
        </p:spPr>
        <p:txBody>
          <a:bodyPr/>
          <a:lstStyle/>
          <a:p>
            <a:r>
              <a:rPr lang="en-US" dirty="0"/>
              <a:t>Chapter 3: Understanding the Assessment Process </a:t>
            </a:r>
          </a:p>
        </p:txBody>
      </p:sp>
      <p:sp>
        <p:nvSpPr>
          <p:cNvPr id="6" name="TextBox 5"/>
          <p:cNvSpPr txBox="1"/>
          <p:nvPr/>
        </p:nvSpPr>
        <p:spPr>
          <a:xfrm>
            <a:off x="434134" y="1616961"/>
            <a:ext cx="8244973" cy="4708981"/>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The Process</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Understanding Online Self-assessment by applicant</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Allocation of Desktop assessor to applicant MSME </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Reviewing evidences uploaded – checking relevance &amp; adequacy</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Evidence recall</a:t>
            </a: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additional evidence</a:t>
            </a:r>
            <a:endPar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Deciding maturity level vis-à-vis evidence available</a:t>
            </a: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Technical review by QCI</a:t>
            </a:r>
          </a:p>
          <a:p>
            <a:pPr marL="7429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Clearing or rejecting MSMEs for site-assessment</a:t>
            </a: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t>
            </a:r>
          </a:p>
          <a:p>
            <a:pPr marL="285750" marR="0" lvl="0"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Report generation after desktop review</a:t>
            </a:r>
            <a:r>
              <a:rPr kumimoji="0" lang="en-GB" sz="2000" b="1" i="0" u="none" strike="noStrike" kern="1200" cap="none" spc="0" normalizeH="0" baseline="0" noProof="0" dirty="0">
                <a:ln>
                  <a:noFill/>
                </a:ln>
                <a:solidFill>
                  <a:srgbClr val="000000"/>
                </a:solidFill>
                <a:effectLst/>
                <a:uLnTx/>
                <a:uFillTx/>
                <a:latin typeface="Garamond" charset="0"/>
                <a:ea typeface="Garamond" charset="0"/>
                <a:cs typeface="Garamond" charset="0"/>
              </a:rPr>
              <a:t> </a:t>
            </a:r>
          </a:p>
          <a:p>
            <a:pPr marL="285750" marR="0" lvl="1"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GB" sz="2000" b="1" i="0" u="none" strike="noStrike" kern="1200" cap="none" spc="0" normalizeH="0" baseline="0" noProof="0" dirty="0">
                <a:ln>
                  <a:noFill/>
                </a:ln>
                <a:solidFill>
                  <a:srgbClr val="000000"/>
                </a:solidFill>
                <a:effectLst/>
                <a:uLnTx/>
                <a:uFillTx/>
                <a:latin typeface="Garamond" charset="0"/>
                <a:ea typeface="Garamond" charset="0"/>
                <a:cs typeface="Garamond" charset="0"/>
              </a:rPr>
              <a:t>HOW TO: </a:t>
            </a: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Web application </a:t>
            </a: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for desktop assessment </a:t>
            </a:r>
            <a:r>
              <a:rPr kumimoji="0" lang="mr-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t>
            </a: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an insight</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7" name="Rectangle 6"/>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Garamond" charset="0"/>
                <a:ea typeface="Times New Roman" charset="0"/>
                <a:cs typeface="Arial" charset="0"/>
              </a:rPr>
              <a:t>Desktop </a:t>
            </a: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Tree>
    <p:extLst>
      <p:ext uri="{BB962C8B-B14F-4D97-AF65-F5344CB8AC3E}">
        <p14:creationId xmlns:p14="http://schemas.microsoft.com/office/powerpoint/2010/main" val="105073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dissolv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dissolv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dissolv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dissolv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dissolv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dissolve">
                                      <p:cBhvr>
                                        <p:cTn id="45" dur="500"/>
                                        <p:tgtEl>
                                          <p:spTgt spid="6">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dissolve">
                                      <p:cBhvr>
                                        <p:cTn id="5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172517" y="395980"/>
            <a:ext cx="6996687" cy="292388"/>
          </a:xfrm>
        </p:spPr>
        <p:txBody>
          <a:bodyPr/>
          <a:lstStyle/>
          <a:p>
            <a:r>
              <a:rPr lang="en-US" dirty="0"/>
              <a:t>Chapter 3: Understanding the Assessment Process </a:t>
            </a:r>
          </a:p>
        </p:txBody>
      </p:sp>
      <p:sp>
        <p:nvSpPr>
          <p:cNvPr id="6" name="Rectangle 5"/>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Site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7" name="Rectangle 6"/>
          <p:cNvSpPr/>
          <p:nvPr/>
        </p:nvSpPr>
        <p:spPr>
          <a:xfrm>
            <a:off x="172517" y="1905059"/>
            <a:ext cx="8370233" cy="4454553"/>
          </a:xfrm>
          <a:prstGeom prst="rect">
            <a:avLst/>
          </a:prstGeom>
        </p:spPr>
        <p:txBody>
          <a:bodyPr wrap="square">
            <a:spAutoFit/>
          </a:bodyPr>
          <a:lstStyle/>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Site Assessment process is a comprehensive physical assessment &amp; evaluation of the existing systems and processes of the applicant MSME. </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process will typically take about 4 man-days (irrespective of MSME size) and will be conducted by trained and certified assessors from accredited rating agencies. </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Trained &amp; Certified Assessor(s) will participate in this process and assess/evaluate the existing systems and processes of the manufacturing unit on the parameters selected during the online self-assessment stage and collect additional relevant evidences as applicable. </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complete process is IT enabled, through a mobile application</a:t>
            </a:r>
          </a:p>
          <a:p>
            <a:pPr marL="342900" marR="0" lvl="0" indent="-342900" algn="just" defTabSz="914400" rtl="0" eaLnBrk="1" fontAlgn="base" latinLnBrk="0" hangingPunct="1">
              <a:lnSpc>
                <a:spcPct val="107000"/>
              </a:lnSpc>
              <a:spcBef>
                <a:spcPct val="0"/>
              </a:spcBef>
              <a:spcAft>
                <a:spcPts val="80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assessment report will be evaluated by the NMIU which will result in a Certification as appropriate.</a:t>
            </a:r>
          </a:p>
        </p:txBody>
      </p:sp>
      <p:sp>
        <p:nvSpPr>
          <p:cNvPr id="8" name="Rectangle 7"/>
          <p:cNvSpPr/>
          <p:nvPr/>
        </p:nvSpPr>
        <p:spPr>
          <a:xfrm>
            <a:off x="172517" y="1376872"/>
            <a:ext cx="4412003" cy="4001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Garamond" charset="0"/>
                <a:ea typeface="Times New Roman" charset="0"/>
                <a:cs typeface="Arial" charset="0"/>
              </a:rPr>
              <a:t>About</a:t>
            </a:r>
            <a:endParaRPr kumimoji="0" lang="en-GB" sz="2000" b="0"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Tree>
    <p:extLst>
      <p:ext uri="{BB962C8B-B14F-4D97-AF65-F5344CB8AC3E}">
        <p14:creationId xmlns:p14="http://schemas.microsoft.com/office/powerpoint/2010/main" val="409615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dissolv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9374" y="1383497"/>
            <a:ext cx="8267178" cy="5170646"/>
          </a:xfrm>
          <a:prstGeom prst="rect">
            <a:avLst/>
          </a:prstGeom>
        </p:spPr>
        <p:txBody>
          <a:bodyPr wrap="square">
            <a:spAutoFit/>
          </a:bodyPr>
          <a:lstStyle/>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Understanding checklists in each parameters</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Ladder Climbing Maturity Level</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Achieved Maturity Level</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Sub-categories of parameters</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Understanding evidences needed for each parameter</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err="1">
                <a:ln>
                  <a:noFill/>
                </a:ln>
                <a:solidFill>
                  <a:srgbClr val="000000"/>
                </a:solidFill>
                <a:effectLst/>
                <a:uLnTx/>
                <a:uFillTx/>
                <a:latin typeface="Garamond" charset="0"/>
                <a:ea typeface="Garamond" charset="0"/>
                <a:cs typeface="Garamond" charset="0"/>
              </a:rPr>
              <a:t>Sectoral</a:t>
            </a: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relevance</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Suggested Questions </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rPr>
              <a:t>Need of additional evidences</a:t>
            </a: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Using mobile application during site-assessment: an insight</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Tasks &amp; responsibilities of an assessor</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Documentation required during site-assessment</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6" name="Rectangle 5"/>
          <p:cNvSpPr/>
          <p:nvPr/>
        </p:nvSpPr>
        <p:spPr>
          <a:xfrm>
            <a:off x="27908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Site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7" name="Title 2"/>
          <p:cNvSpPr>
            <a:spLocks noGrp="1"/>
          </p:cNvSpPr>
          <p:nvPr>
            <p:ph type="title"/>
          </p:nvPr>
        </p:nvSpPr>
        <p:spPr>
          <a:xfrm>
            <a:off x="172517" y="395980"/>
            <a:ext cx="6996687" cy="292388"/>
          </a:xfrm>
        </p:spPr>
        <p:txBody>
          <a:bodyPr/>
          <a:lstStyle/>
          <a:p>
            <a:r>
              <a:rPr lang="en-US" dirty="0"/>
              <a:t>Chapter 3: Understanding the Assessment Process </a:t>
            </a:r>
          </a:p>
        </p:txBody>
      </p:sp>
    </p:spTree>
    <p:extLst>
      <p:ext uri="{BB962C8B-B14F-4D97-AF65-F5344CB8AC3E}">
        <p14:creationId xmlns:p14="http://schemas.microsoft.com/office/powerpoint/2010/main" val="265304947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517" y="1383497"/>
            <a:ext cx="8135656" cy="5355312"/>
          </a:xfrm>
          <a:prstGeom prst="rect">
            <a:avLst/>
          </a:prstGeom>
        </p:spPr>
        <p:txBody>
          <a:bodyPr wrap="square">
            <a:spAutoFit/>
          </a:bodyPr>
          <a:lstStyle/>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The Site Assessment Process </a:t>
            </a:r>
            <a:endParaRPr kumimoji="0" lang="en-GB" sz="2000" b="1"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Assessment preparation &amp; planning with co-assessor</a:t>
            </a:r>
          </a:p>
          <a:p>
            <a:pPr marL="1200150" marR="0" lvl="2"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1600" b="0" i="0" u="none" strike="noStrike" kern="1200" cap="none" spc="0" normalizeH="0" baseline="0" noProof="0" dirty="0">
                <a:ln>
                  <a:noFill/>
                </a:ln>
                <a:solidFill>
                  <a:srgbClr val="000000"/>
                </a:solidFill>
                <a:effectLst/>
                <a:uLnTx/>
                <a:uFillTx/>
                <a:latin typeface="Garamond" charset="0"/>
                <a:ea typeface="Garamond" charset="0"/>
                <a:cs typeface="Garamond" charset="0"/>
              </a:rPr>
              <a:t>Online Self assessment and Desktop Assessment (DA) Reports</a:t>
            </a:r>
          </a:p>
          <a:p>
            <a:pPr marL="1200150" marR="0" lvl="2"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GB" sz="1600" b="0" i="0" u="none" strike="noStrike" kern="1200" cap="none" spc="0" normalizeH="0" baseline="0" noProof="0" dirty="0">
                <a:ln>
                  <a:noFill/>
                </a:ln>
                <a:solidFill>
                  <a:srgbClr val="000000"/>
                </a:solidFill>
                <a:effectLst/>
                <a:uLnTx/>
                <a:uFillTx/>
                <a:latin typeface="Garamond" charset="0"/>
                <a:ea typeface="Garamond" charset="0"/>
                <a:cs typeface="Garamond" charset="0"/>
              </a:rPr>
              <a:t>Evidences available from DA stage</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Scheduling of assessment</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Opening Meeting with MSME </a:t>
            </a: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000000"/>
                </a:solidFill>
                <a:effectLst/>
                <a:uLnTx/>
                <a:uFillTx/>
                <a:latin typeface="Garamond" charset="0"/>
                <a:ea typeface="Garamond" charset="0"/>
                <a:cs typeface="Garamond" charset="0"/>
              </a:rPr>
              <a:t>A formal opening meeting, shall be held with the MSME’s management and, where appropriate, those responsible for the functions or processes to be assessed. The purpose of the opening meeting, usually conducted by the assessment team leader, is to provide a short explanation of how the assessment activities will be undertaken.</a:t>
            </a:r>
            <a:endParaRPr kumimoji="0" lang="en-GB" sz="16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000000"/>
                </a:solidFill>
                <a:effectLst/>
                <a:uLnTx/>
                <a:uFillTx/>
                <a:latin typeface="Garamond" charset="0"/>
                <a:ea typeface="Garamond" charset="0"/>
                <a:cs typeface="Garamond" charset="0"/>
              </a:rPr>
              <a:t> </a:t>
            </a:r>
            <a:endParaRPr kumimoji="0" lang="en-GB" sz="16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srgbClr val="000000"/>
                </a:solidFill>
                <a:effectLst/>
                <a:uLnTx/>
                <a:uFillTx/>
                <a:latin typeface="Garamond" charset="0"/>
                <a:ea typeface="Garamond" charset="0"/>
                <a:cs typeface="Garamond" charset="0"/>
              </a:rPr>
              <a:t>During the opening meeting, the Team leader shall collect information on the situation and on changes concerning MSME, equipment, raw materials, processes and anything else relevant.</a:t>
            </a:r>
            <a:endParaRPr kumimoji="0" lang="en-GB" sz="16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5" name="Rectangle 4"/>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Site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6" name="Title 2"/>
          <p:cNvSpPr>
            <a:spLocks noGrp="1"/>
          </p:cNvSpPr>
          <p:nvPr>
            <p:ph type="title"/>
          </p:nvPr>
        </p:nvSpPr>
        <p:spPr>
          <a:xfrm>
            <a:off x="172517" y="395980"/>
            <a:ext cx="6996687" cy="292388"/>
          </a:xfrm>
        </p:spPr>
        <p:txBody>
          <a:bodyPr/>
          <a:lstStyle/>
          <a:p>
            <a:r>
              <a:rPr lang="en-US" dirty="0"/>
              <a:t>Chapter 3: Understanding the Assessment Process </a:t>
            </a:r>
          </a:p>
        </p:txBody>
      </p:sp>
    </p:spTree>
    <p:extLst>
      <p:ext uri="{BB962C8B-B14F-4D97-AF65-F5344CB8AC3E}">
        <p14:creationId xmlns:p14="http://schemas.microsoft.com/office/powerpoint/2010/main" val="343801335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4465" y="1616961"/>
            <a:ext cx="8386176" cy="4247317"/>
          </a:xfrm>
          <a:prstGeom prst="rect">
            <a:avLst/>
          </a:prstGeom>
        </p:spPr>
        <p:txBody>
          <a:bodyPr wrap="square">
            <a:spAutoFit/>
          </a:bodyPr>
          <a:lstStyle/>
          <a:p>
            <a:pPr marL="285750" marR="0" lvl="0"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The Site Assessment Process </a:t>
            </a:r>
            <a:r>
              <a:rPr kumimoji="0" lang="mr-IN" sz="2000" b="1" i="0" u="none" strike="noStrike" kern="1200" cap="none" spc="0" normalizeH="0" baseline="0" noProof="0" dirty="0">
                <a:ln>
                  <a:noFill/>
                </a:ln>
                <a:solidFill>
                  <a:srgbClr val="000000"/>
                </a:solidFill>
                <a:effectLst/>
                <a:uLnTx/>
                <a:uFillTx/>
                <a:latin typeface="Garamond" charset="0"/>
                <a:ea typeface="Garamond" charset="0"/>
                <a:cs typeface="Garamond" charset="0"/>
              </a:rPr>
              <a:t>…</a:t>
            </a: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 contd. </a:t>
            </a:r>
            <a:endParaRPr kumimoji="0" lang="en-GB" sz="2000" b="1"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assessment process using mobile application </a:t>
            </a:r>
            <a:r>
              <a:rPr kumimoji="0" lang="mr-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t>
            </a: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 an insight</a:t>
            </a: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Pictures / Documents / Records collection of evidences of good practices &amp; sensitive areas</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latin typeface="Garamond" charset="0"/>
                <a:ea typeface="Garamond" charset="0"/>
                <a:cs typeface="Garamond" charset="0"/>
              </a:rPr>
              <a:t>Closing Meeting</a:t>
            </a:r>
          </a:p>
          <a:p>
            <a:pPr marL="466481" marR="0" lvl="1" indent="0" algn="just" defTabSz="914400"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A formal closing meeting, where attendance shall be recorded, shall be held with the MSME’s management and, where appropriate, those responsible for the functions or processes assessed. The purpose of the closing meeting, usually conducted by the assessment team leader, is to present the assessment conclusions.</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466481" marR="0" lvl="1" indent="0" algn="just" defTabSz="914400"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5" name="Rectangle 4"/>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Site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6" name="Title 2"/>
          <p:cNvSpPr>
            <a:spLocks noGrp="1"/>
          </p:cNvSpPr>
          <p:nvPr>
            <p:ph type="title"/>
          </p:nvPr>
        </p:nvSpPr>
        <p:spPr>
          <a:xfrm>
            <a:off x="172517" y="395980"/>
            <a:ext cx="6996687" cy="292388"/>
          </a:xfrm>
        </p:spPr>
        <p:txBody>
          <a:bodyPr/>
          <a:lstStyle/>
          <a:p>
            <a:r>
              <a:rPr lang="en-US" dirty="0"/>
              <a:t>Chapter 3: Understanding the Assessment Process </a:t>
            </a:r>
          </a:p>
        </p:txBody>
      </p:sp>
    </p:spTree>
    <p:extLst>
      <p:ext uri="{BB962C8B-B14F-4D97-AF65-F5344CB8AC3E}">
        <p14:creationId xmlns:p14="http://schemas.microsoft.com/office/powerpoint/2010/main" val="3308181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0" y="358623"/>
            <a:ext cx="8980186" cy="5663675"/>
          </a:xfrm>
          <a:prstGeom prst="rect">
            <a:avLst/>
          </a:prstGeom>
        </p:spPr>
      </p:pic>
    </p:spTree>
    <p:custDataLst>
      <p:tags r:id="rId1"/>
    </p:custData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4465" y="1616961"/>
            <a:ext cx="8386176" cy="3785652"/>
          </a:xfrm>
          <a:prstGeom prst="rect">
            <a:avLst/>
          </a:prstGeom>
        </p:spPr>
        <p:txBody>
          <a:bodyPr wrap="square">
            <a:spAutoFit/>
          </a:bodyPr>
          <a:lstStyle/>
          <a:p>
            <a:pPr marL="285750" marR="0" lvl="0" indent="-28575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The Site Assessment Process </a:t>
            </a:r>
            <a:r>
              <a:rPr kumimoji="0" lang="mr-IN" sz="2000" b="1" i="0" u="none" strike="noStrike" kern="1200" cap="none" spc="0" normalizeH="0" baseline="0" noProof="0" dirty="0">
                <a:ln>
                  <a:noFill/>
                </a:ln>
                <a:solidFill>
                  <a:srgbClr val="000000"/>
                </a:solidFill>
                <a:effectLst/>
                <a:uLnTx/>
                <a:uFillTx/>
                <a:latin typeface="Garamond" charset="0"/>
                <a:ea typeface="Garamond" charset="0"/>
                <a:cs typeface="Garamond" charset="0"/>
              </a:rPr>
              <a:t>…</a:t>
            </a: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 contd. </a:t>
            </a:r>
          </a:p>
          <a:p>
            <a:pPr marL="285750" marR="0" lvl="0" indent="-285750" algn="just" defTabSz="914400" rtl="0" eaLnBrk="1" fontAlgn="base" latinLnBrk="0" hangingPunct="1">
              <a:lnSpc>
                <a:spcPct val="100000"/>
              </a:lnSpc>
              <a:spcBef>
                <a:spcPct val="0"/>
              </a:spcBef>
              <a:spcAft>
                <a:spcPct val="0"/>
              </a:spcAft>
              <a:buClrTx/>
              <a:buSzTx/>
              <a:buFont typeface="Wingdings" charset="2"/>
              <a:buChar char="q"/>
              <a:tabLst/>
              <a:defRPr/>
            </a:pP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742950" marR="0" lvl="1" indent="-28575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latin typeface="Garamond" charset="0"/>
                <a:ea typeface="Garamond" charset="0"/>
                <a:cs typeface="Garamond" charset="0"/>
              </a:rPr>
              <a:t>Report Generation</a:t>
            </a:r>
          </a:p>
          <a:p>
            <a:pPr marL="466481" marR="0" lvl="1" indent="0" algn="just" defTabSz="914400"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rating agency shall provide a system generated report for onsite assessment to QCI. The assessment team may identify opportunities for improvement but shall not recommend specific solutions. Ownership of the assessment report shall be maintained by the rating agency. </a:t>
            </a:r>
          </a:p>
          <a:p>
            <a:pPr marL="800100" marR="0" lvl="1" indent="-342900" algn="l" defTabSz="914400" rtl="0" eaLnBrk="1" fontAlgn="base" latinLnBrk="0" hangingPunct="1">
              <a:lnSpc>
                <a:spcPct val="100000"/>
              </a:lnSpc>
              <a:spcBef>
                <a:spcPct val="0"/>
              </a:spcBef>
              <a:spcAft>
                <a:spcPct val="0"/>
              </a:spcAft>
              <a:buClrTx/>
              <a:buSzTx/>
              <a:buFont typeface="Wingdings" charset="2"/>
              <a:buChar char="q"/>
              <a:tabLst/>
              <a:defRPr/>
            </a:pPr>
            <a:endParaRPr kumimoji="0" lang="en-IN" sz="2000" b="1"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800100" marR="0" lvl="1" indent="-342900" algn="l" defTabSz="914400" rtl="0" eaLnBrk="1" fontAlgn="base" latinLnBrk="0" hangingPunct="1">
              <a:lnSpc>
                <a:spcPct val="100000"/>
              </a:lnSpc>
              <a:spcBef>
                <a:spcPct val="0"/>
              </a:spcBef>
              <a:spcAft>
                <a:spcPct val="0"/>
              </a:spcAft>
              <a:buClrTx/>
              <a:buSzTx/>
              <a:buFont typeface="Wingdings" charset="2"/>
              <a:buChar char="q"/>
              <a:tabLst/>
              <a:defRPr/>
            </a:pPr>
            <a:r>
              <a:rPr kumimoji="0" lang="en-IN" sz="2000" b="1" i="0" u="none" strike="noStrike" kern="1200" cap="none" spc="0" normalizeH="0" baseline="0" noProof="0" dirty="0">
                <a:ln>
                  <a:noFill/>
                </a:ln>
                <a:solidFill>
                  <a:srgbClr val="000000"/>
                </a:solidFill>
                <a:effectLst/>
                <a:uLnTx/>
                <a:uFillTx/>
                <a:latin typeface="Garamond" charset="0"/>
                <a:ea typeface="Garamond" charset="0"/>
                <a:cs typeface="Garamond" charset="0"/>
              </a:rPr>
              <a:t>Certification Decision by Rating Committee (RC)</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a:p>
            <a:pPr marL="466481" marR="0" lvl="1" indent="0" algn="l" defTabSz="914400"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Garamond" charset="0"/>
                <a:ea typeface="Garamond" charset="0"/>
                <a:cs typeface="Garamond" charset="0"/>
              </a:rPr>
              <a:t>The submitted report shall be reviewed for decision on certification by Rating Committee of QCI, if found suitable. For any clarification on report, the RA team shall provide further information as required by Rating Committee.</a:t>
            </a:r>
            <a:endParaRPr kumimoji="0" lang="en-GB" sz="2000" b="0" i="0" u="none" strike="noStrike" kern="1200" cap="none" spc="0" normalizeH="0" baseline="0" noProof="0" dirty="0">
              <a:ln>
                <a:noFill/>
              </a:ln>
              <a:solidFill>
                <a:srgbClr val="000000"/>
              </a:solidFill>
              <a:effectLst/>
              <a:uLnTx/>
              <a:uFillTx/>
              <a:latin typeface="Garamond" charset="0"/>
              <a:ea typeface="Garamond" charset="0"/>
              <a:cs typeface="Garamond" charset="0"/>
            </a:endParaRPr>
          </a:p>
        </p:txBody>
      </p:sp>
      <p:sp>
        <p:nvSpPr>
          <p:cNvPr id="5" name="Rectangle 4"/>
          <p:cNvSpPr/>
          <p:nvPr/>
        </p:nvSpPr>
        <p:spPr>
          <a:xfrm>
            <a:off x="144618" y="921832"/>
            <a:ext cx="4412003"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aramond" charset="0"/>
                <a:ea typeface="Times New Roman" charset="0"/>
                <a:cs typeface="Arial" charset="0"/>
              </a:rPr>
              <a:t>Site Assessment</a:t>
            </a:r>
            <a:endParaRPr kumimoji="0" lang="en-GB" sz="2400" b="1" i="0" u="none" strike="noStrike" kern="1200" cap="none" spc="0" normalizeH="0" baseline="0" noProof="0" dirty="0">
              <a:ln>
                <a:noFill/>
              </a:ln>
              <a:solidFill>
                <a:srgbClr val="000000"/>
              </a:solidFill>
              <a:effectLst/>
              <a:uLnTx/>
              <a:uFillTx/>
              <a:latin typeface="Times New Roman" charset="0"/>
              <a:ea typeface="Times New Roman" charset="0"/>
              <a:cs typeface="+mn-cs"/>
            </a:endParaRPr>
          </a:p>
        </p:txBody>
      </p:sp>
      <p:sp>
        <p:nvSpPr>
          <p:cNvPr id="6" name="Title 2"/>
          <p:cNvSpPr>
            <a:spLocks noGrp="1"/>
          </p:cNvSpPr>
          <p:nvPr>
            <p:ph type="title"/>
          </p:nvPr>
        </p:nvSpPr>
        <p:spPr>
          <a:xfrm>
            <a:off x="172517" y="395980"/>
            <a:ext cx="6996687" cy="292388"/>
          </a:xfrm>
        </p:spPr>
        <p:txBody>
          <a:bodyPr/>
          <a:lstStyle/>
          <a:p>
            <a:r>
              <a:rPr lang="en-US" dirty="0"/>
              <a:t>Chapter 3: Understanding the Assessment Process </a:t>
            </a:r>
          </a:p>
        </p:txBody>
      </p:sp>
    </p:spTree>
    <p:extLst>
      <p:ext uri="{BB962C8B-B14F-4D97-AF65-F5344CB8AC3E}">
        <p14:creationId xmlns:p14="http://schemas.microsoft.com/office/powerpoint/2010/main" val="304572673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br>
              <a:rPr lang="en-IN" b="1" dirty="0">
                <a:ln/>
                <a:solidFill>
                  <a:schemeClr val="tx1"/>
                </a:solidFill>
              </a:rPr>
            </a:br>
            <a:r>
              <a:rPr lang="en-IN" b="1" dirty="0">
                <a:ln/>
                <a:solidFill>
                  <a:schemeClr val="tx1"/>
                </a:solidFill>
              </a:rPr>
              <a:t> UNDERSTANDING ZED SCHEME GUIDELINES</a:t>
            </a:r>
          </a:p>
        </p:txBody>
      </p:sp>
    </p:spTree>
    <p:extLst>
      <p:ext uri="{BB962C8B-B14F-4D97-AF65-F5344CB8AC3E}">
        <p14:creationId xmlns:p14="http://schemas.microsoft.com/office/powerpoint/2010/main" val="1978263120"/>
      </p:ext>
    </p:extLst>
  </p:cSld>
  <p:clrMapOvr>
    <a:masterClrMapping/>
  </p:clrMapOvr>
  <p:transition spd="slow">
    <p:wipe dir="r"/>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br>
              <a:rPr lang="en-IN" b="1" dirty="0">
                <a:ln/>
                <a:solidFill>
                  <a:schemeClr val="tx1"/>
                </a:solidFill>
              </a:rPr>
            </a:br>
            <a:r>
              <a:rPr lang="en-IN" b="1" dirty="0">
                <a:ln/>
                <a:solidFill>
                  <a:schemeClr val="tx1"/>
                </a:solidFill>
              </a:rPr>
              <a:t> ONLINE SELF-ASSESSMENT PROCESS</a:t>
            </a:r>
          </a:p>
        </p:txBody>
      </p:sp>
    </p:spTree>
    <p:extLst>
      <p:ext uri="{BB962C8B-B14F-4D97-AF65-F5344CB8AC3E}">
        <p14:creationId xmlns:p14="http://schemas.microsoft.com/office/powerpoint/2010/main" val="843720333"/>
      </p:ext>
    </p:extLst>
  </p:cSld>
  <p:clrMapOvr>
    <a:masterClrMapping/>
  </p:clrMapOvr>
  <p:transition spd="slow">
    <p:wipe dir="r"/>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81097"/>
            <a:ext cx="8819034" cy="4431983"/>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342900" indent="-342900">
              <a:buFont typeface="Arial" panose="020B0604020202020204" pitchFamily="34" charset="0"/>
              <a:buChar char="•"/>
            </a:pPr>
            <a:r>
              <a:rPr lang="en-IN" sz="2400" dirty="0"/>
              <a:t>Interested and registered MSME to take ZED Self-Assessment</a:t>
            </a:r>
          </a:p>
          <a:p>
            <a:pPr marL="342900" indent="-342900">
              <a:buFont typeface="Arial" panose="020B0604020202020204" pitchFamily="34" charset="0"/>
              <a:buChar char="•"/>
            </a:pPr>
            <a:r>
              <a:rPr lang="en-IN" sz="2400" dirty="0"/>
              <a:t>Self-Assessment is an ONLINE activity</a:t>
            </a:r>
          </a:p>
          <a:p>
            <a:pPr marL="342900" indent="-342900">
              <a:buFont typeface="Arial" panose="020B0604020202020204" pitchFamily="34" charset="0"/>
              <a:buChar char="•"/>
            </a:pPr>
            <a:r>
              <a:rPr lang="en-IN" sz="2400" dirty="0"/>
              <a:t>Self Assessment is guided through a guided checklist </a:t>
            </a:r>
          </a:p>
          <a:p>
            <a:pPr marL="342900" indent="-342900">
              <a:buFont typeface="Arial" panose="020B0604020202020204" pitchFamily="34" charset="0"/>
              <a:buChar char="•"/>
            </a:pPr>
            <a:r>
              <a:rPr lang="en-IN" sz="2400" dirty="0"/>
              <a:t>MSME Units have maximum three chances for Self Assessment </a:t>
            </a:r>
          </a:p>
          <a:p>
            <a:pPr marL="342900" indent="-342900">
              <a:buFont typeface="Arial" panose="020B0604020202020204" pitchFamily="34" charset="0"/>
              <a:buChar char="•"/>
            </a:pPr>
            <a:r>
              <a:rPr lang="en-IN" sz="2400" dirty="0"/>
              <a:t>There will be system-generated report for every Online Self Assessment, attempted by MSME</a:t>
            </a:r>
          </a:p>
          <a:p>
            <a:pPr marL="342900" indent="-342900">
              <a:buFont typeface="Arial" panose="020B0604020202020204" pitchFamily="34" charset="0"/>
              <a:buChar char="•"/>
            </a:pPr>
            <a:r>
              <a:rPr lang="en-IN" sz="2400" dirty="0"/>
              <a:t>There is no fees to be paid by MSME for participating in Online Self-Assessment. </a:t>
            </a:r>
          </a:p>
          <a:p>
            <a:r>
              <a:rPr lang="en-IN" sz="2400" dirty="0"/>
              <a:t> </a:t>
            </a:r>
          </a:p>
          <a:p>
            <a:r>
              <a:rPr lang="en-IN" sz="2400" dirty="0"/>
              <a:t>NOTE: The MSME shall clearly indicate if any activities covered under the criteria for Certification are carried out at any premises other than the plant location, to enable covering the same under Assessment.</a:t>
            </a:r>
          </a:p>
        </p:txBody>
      </p:sp>
      <p:sp>
        <p:nvSpPr>
          <p:cNvPr id="9" name="Title 1"/>
          <p:cNvSpPr>
            <a:spLocks noGrp="1"/>
          </p:cNvSpPr>
          <p:nvPr>
            <p:ph type="title"/>
          </p:nvPr>
        </p:nvSpPr>
        <p:spPr>
          <a:xfrm>
            <a:off x="172517" y="195926"/>
            <a:ext cx="6996687" cy="492443"/>
          </a:xfrm>
        </p:spPr>
        <p:txBody>
          <a:bodyPr/>
          <a:lstStyle/>
          <a:p>
            <a:r>
              <a:rPr lang="en-IN" sz="3200" dirty="0"/>
              <a:t>STEP 2: SELF ASSESSMENT (1) </a:t>
            </a:r>
          </a:p>
        </p:txBody>
      </p:sp>
    </p:spTree>
    <p:extLst>
      <p:ext uri="{BB962C8B-B14F-4D97-AF65-F5344CB8AC3E}">
        <p14:creationId xmlns:p14="http://schemas.microsoft.com/office/powerpoint/2010/main" val="306240589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752322"/>
            <a:ext cx="8819034" cy="1661993"/>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D E M O</a:t>
            </a:r>
          </a:p>
          <a:p>
            <a:pPr marL="1526" lvl="1" indent="0" algn="ctr" defTabSz="860347" fontAlgn="base">
              <a:spcBef>
                <a:spcPct val="0"/>
              </a:spcBef>
              <a:spcAft>
                <a:spcPct val="0"/>
              </a:spcAft>
              <a:buClr>
                <a:srgbClr val="000000"/>
              </a:buClr>
              <a:buNone/>
            </a:pPr>
            <a:endParaRPr lang="en-US" sz="3600" b="1" dirty="0">
              <a:solidFill>
                <a:srgbClr val="000000"/>
              </a:solidFill>
            </a:endParaRPr>
          </a:p>
          <a:p>
            <a:pPr marL="1526" lvl="1" indent="0" algn="ctr" defTabSz="860347" fontAlgn="base">
              <a:spcBef>
                <a:spcPct val="0"/>
              </a:spcBef>
              <a:spcAft>
                <a:spcPct val="0"/>
              </a:spcAft>
              <a:buClr>
                <a:srgbClr val="000000"/>
              </a:buClr>
              <a:buNone/>
            </a:pPr>
            <a:r>
              <a:rPr lang="en-IN" sz="3600" b="1" dirty="0"/>
              <a:t>ONLINE SELF ASSESSMENT PROCESS</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STEP 2: SELF ASSESSMENT (2)</a:t>
            </a:r>
          </a:p>
        </p:txBody>
      </p:sp>
    </p:spTree>
    <p:extLst>
      <p:ext uri="{BB962C8B-B14F-4D97-AF65-F5344CB8AC3E}">
        <p14:creationId xmlns:p14="http://schemas.microsoft.com/office/powerpoint/2010/main" val="413326175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6288" y="2209800"/>
            <a:ext cx="7299728" cy="1645920"/>
          </a:xfrm>
          <a:solidFill>
            <a:srgbClr val="FFFF00"/>
          </a:solidFill>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Day 3 – ASSESSMENT</a:t>
            </a:r>
            <a:br>
              <a:rPr lang="en-IN" b="1" dirty="0">
                <a:ln/>
                <a:solidFill>
                  <a:schemeClr val="tx1"/>
                </a:solidFill>
              </a:rPr>
            </a:br>
            <a:br>
              <a:rPr lang="en-IN" b="1" dirty="0">
                <a:ln/>
                <a:solidFill>
                  <a:schemeClr val="tx1"/>
                </a:solidFill>
              </a:rPr>
            </a:br>
            <a:r>
              <a:rPr lang="en-IN" b="1" dirty="0">
                <a:ln/>
                <a:solidFill>
                  <a:schemeClr val="tx1"/>
                </a:solidFill>
              </a:rPr>
              <a:t>Session 1 – CASE EXERCISE 1-1</a:t>
            </a:r>
            <a:br>
              <a:rPr lang="en-IN" b="1" dirty="0">
                <a:ln/>
                <a:solidFill>
                  <a:schemeClr val="tx1"/>
                </a:solidFill>
              </a:rPr>
            </a:br>
            <a:r>
              <a:rPr lang="en-IN" b="1" dirty="0">
                <a:ln/>
                <a:solidFill>
                  <a:schemeClr val="tx1"/>
                </a:solidFill>
              </a:rPr>
              <a:t>VISUALIZATION OF MATURITY</a:t>
            </a:r>
          </a:p>
        </p:txBody>
      </p:sp>
    </p:spTree>
    <p:extLst>
      <p:ext uri="{BB962C8B-B14F-4D97-AF65-F5344CB8AC3E}">
        <p14:creationId xmlns:p14="http://schemas.microsoft.com/office/powerpoint/2010/main" val="1660023863"/>
      </p:ext>
    </p:extLst>
  </p:cSld>
  <p:clrMapOvr>
    <a:masterClrMapping/>
  </p:clrMapOvr>
  <p:transition spd="slow">
    <p:wipe dir="r"/>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CASE EXERCISE 1: VISUALIZATION</a:t>
            </a:r>
          </a:p>
        </p:txBody>
      </p:sp>
      <p:sp>
        <p:nvSpPr>
          <p:cNvPr id="5" name="Rectangle 15"/>
          <p:cNvSpPr txBox="1">
            <a:spLocks/>
          </p:cNvSpPr>
          <p:nvPr/>
        </p:nvSpPr>
        <p:spPr>
          <a:xfrm>
            <a:off x="172518" y="2623533"/>
            <a:ext cx="8819034" cy="1661993"/>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1-1:</a:t>
            </a:r>
          </a:p>
          <a:p>
            <a:pPr marL="1526" lvl="1" indent="0" algn="ctr" defTabSz="860347" fontAlgn="base">
              <a:spcBef>
                <a:spcPct val="0"/>
              </a:spcBef>
              <a:spcAft>
                <a:spcPct val="0"/>
              </a:spcAft>
              <a:buClr>
                <a:srgbClr val="000000"/>
              </a:buClr>
              <a:buNone/>
            </a:pPr>
            <a:br>
              <a:rPr lang="en-IN" sz="3600" b="1" dirty="0">
                <a:ln/>
              </a:rPr>
            </a:br>
            <a:r>
              <a:rPr lang="en-IN" sz="3600" b="1" dirty="0">
                <a:ln/>
              </a:rPr>
              <a:t>VISUALIZING THE MSME UNIT HOLISTICALLY</a:t>
            </a:r>
            <a:endParaRPr lang="en-US" sz="3600" b="1" dirty="0">
              <a:solidFill>
                <a:srgbClr val="000000"/>
              </a:solidFill>
            </a:endParaRPr>
          </a:p>
        </p:txBody>
      </p:sp>
    </p:spTree>
    <p:extLst>
      <p:ext uri="{BB962C8B-B14F-4D97-AF65-F5344CB8AC3E}">
        <p14:creationId xmlns:p14="http://schemas.microsoft.com/office/powerpoint/2010/main" val="293436874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6288" y="2453640"/>
            <a:ext cx="7299728" cy="1221581"/>
          </a:xfrm>
          <a:solidFill>
            <a:srgbClr val="FFFF00"/>
          </a:solidFill>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Day 3 – ASSESSMENT</a:t>
            </a:r>
            <a:br>
              <a:rPr lang="en-IN" b="1" dirty="0">
                <a:ln/>
                <a:solidFill>
                  <a:schemeClr val="tx1"/>
                </a:solidFill>
              </a:rPr>
            </a:br>
            <a:br>
              <a:rPr lang="en-IN" b="1" dirty="0">
                <a:ln/>
                <a:solidFill>
                  <a:schemeClr val="tx1"/>
                </a:solidFill>
              </a:rPr>
            </a:br>
            <a:r>
              <a:rPr lang="en-IN" b="1" dirty="0">
                <a:ln/>
                <a:solidFill>
                  <a:schemeClr val="tx1"/>
                </a:solidFill>
              </a:rPr>
              <a:t>Session 2 – DESKTOP ASSESSMENT</a:t>
            </a:r>
          </a:p>
        </p:txBody>
      </p:sp>
    </p:spTree>
    <p:extLst>
      <p:ext uri="{BB962C8B-B14F-4D97-AF65-F5344CB8AC3E}">
        <p14:creationId xmlns:p14="http://schemas.microsoft.com/office/powerpoint/2010/main" val="4149934562"/>
      </p:ext>
    </p:extLst>
  </p:cSld>
  <p:clrMapOvr>
    <a:masterClrMapping/>
  </p:clrMapOvr>
  <p:transition spd="slow">
    <p:wipe dir="r"/>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9274" name="think-cell Slide" r:id="rId5" imgW="360" imgH="360" progId="">
                  <p:embed/>
                </p:oleObj>
              </mc:Choice>
              <mc:Fallback>
                <p:oleObj name="think-cell Slide" r:id="rId5" imgW="360" imgH="360" progId="">
                  <p:embed/>
                  <p:pic>
                    <p:nvPicPr>
                      <p:cNvPr id="6" name="Object 5"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Oval 2"/>
          <p:cNvSpPr/>
          <p:nvPr/>
        </p:nvSpPr>
        <p:spPr>
          <a:xfrm>
            <a:off x="152383" y="2852547"/>
            <a:ext cx="1212893" cy="1212893"/>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solidFill>
                  <a:srgbClr val="FFFFFF"/>
                </a:solidFill>
              </a:rPr>
              <a:t>7 Step</a:t>
            </a:r>
            <a:br>
              <a:rPr lang="en-US" sz="1600" b="1" dirty="0">
                <a:solidFill>
                  <a:srgbClr val="FFFFFF"/>
                </a:solidFill>
              </a:rPr>
            </a:br>
            <a:r>
              <a:rPr lang="en-US" sz="1600" b="1" dirty="0">
                <a:solidFill>
                  <a:srgbClr val="FFFFFF"/>
                </a:solidFill>
              </a:rPr>
              <a:t>Process</a:t>
            </a:r>
          </a:p>
        </p:txBody>
      </p:sp>
      <p:sp>
        <p:nvSpPr>
          <p:cNvPr id="10" name="Isosceles Triangle 9"/>
          <p:cNvSpPr>
            <a:spLocks/>
          </p:cNvSpPr>
          <p:nvPr/>
        </p:nvSpPr>
        <p:spPr>
          <a:xfrm rot="10800000">
            <a:off x="2401085" y="157979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1" name="Isosceles Triangle 10"/>
          <p:cNvSpPr>
            <a:spLocks/>
          </p:cNvSpPr>
          <p:nvPr/>
        </p:nvSpPr>
        <p:spPr>
          <a:xfrm rot="10800000">
            <a:off x="2401085" y="230953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2" name="Isosceles Triangle 11"/>
          <p:cNvSpPr>
            <a:spLocks/>
          </p:cNvSpPr>
          <p:nvPr/>
        </p:nvSpPr>
        <p:spPr>
          <a:xfrm rot="10800000">
            <a:off x="2401085" y="303926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3" name="Isosceles Triangle 12"/>
          <p:cNvSpPr>
            <a:spLocks/>
          </p:cNvSpPr>
          <p:nvPr/>
        </p:nvSpPr>
        <p:spPr>
          <a:xfrm rot="10800000">
            <a:off x="2401085" y="376900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4" name="Isosceles Triangle 13"/>
          <p:cNvSpPr>
            <a:spLocks/>
          </p:cNvSpPr>
          <p:nvPr/>
        </p:nvSpPr>
        <p:spPr>
          <a:xfrm rot="10800000">
            <a:off x="2401085" y="449873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5" name="Isosceles Triangle 14"/>
          <p:cNvSpPr>
            <a:spLocks/>
          </p:cNvSpPr>
          <p:nvPr/>
        </p:nvSpPr>
        <p:spPr>
          <a:xfrm rot="10800000">
            <a:off x="2401085" y="522847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cxnSp>
        <p:nvCxnSpPr>
          <p:cNvPr id="73" name="Elbow Connector 72"/>
          <p:cNvCxnSpPr/>
          <p:nvPr/>
        </p:nvCxnSpPr>
        <p:spPr>
          <a:xfrm flipV="1">
            <a:off x="8615092" y="3510272"/>
            <a:ext cx="12700" cy="1476000"/>
          </a:xfrm>
          <a:prstGeom prst="bentConnector3">
            <a:avLst>
              <a:gd name="adj1" fmla="val 1800000"/>
            </a:avLst>
          </a:prstGeom>
          <a:ln w="381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3" idx="0"/>
            <a:endCxn id="40" idx="1"/>
          </p:cNvCxnSpPr>
          <p:nvPr/>
        </p:nvCxnSpPr>
        <p:spPr>
          <a:xfrm rot="5400000" flipH="1" flipV="1">
            <a:off x="339499" y="1689124"/>
            <a:ext cx="1582755" cy="744092"/>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3" idx="4"/>
            <a:endCxn id="70" idx="1"/>
          </p:cNvCxnSpPr>
          <p:nvPr/>
        </p:nvCxnSpPr>
        <p:spPr>
          <a:xfrm rot="16200000" flipH="1">
            <a:off x="346124" y="4478146"/>
            <a:ext cx="158275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 idx="4"/>
            <a:endCxn id="69" idx="1"/>
          </p:cNvCxnSpPr>
          <p:nvPr/>
        </p:nvCxnSpPr>
        <p:spPr>
          <a:xfrm rot="16200000" flipH="1">
            <a:off x="710991" y="4113279"/>
            <a:ext cx="853022"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3" idx="4"/>
            <a:endCxn id="68" idx="1"/>
          </p:cNvCxnSpPr>
          <p:nvPr/>
        </p:nvCxnSpPr>
        <p:spPr>
          <a:xfrm rot="16200000" flipH="1">
            <a:off x="1075858" y="3748412"/>
            <a:ext cx="123288"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3" idx="0"/>
            <a:endCxn id="66" idx="1"/>
          </p:cNvCxnSpPr>
          <p:nvPr/>
        </p:nvCxnSpPr>
        <p:spPr>
          <a:xfrm rot="5400000" flipH="1" flipV="1">
            <a:off x="1075859" y="2412232"/>
            <a:ext cx="12328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3" idx="0"/>
            <a:endCxn id="65" idx="1"/>
          </p:cNvCxnSpPr>
          <p:nvPr/>
        </p:nvCxnSpPr>
        <p:spPr>
          <a:xfrm rot="5400000" flipH="1" flipV="1">
            <a:off x="710992" y="2047365"/>
            <a:ext cx="853021"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3" idx="6"/>
            <a:endCxn id="67" idx="1"/>
          </p:cNvCxnSpPr>
          <p:nvPr/>
        </p:nvCxnSpPr>
        <p:spPr>
          <a:xfrm>
            <a:off x="1365276" y="3458994"/>
            <a:ext cx="150898" cy="0"/>
          </a:xfrm>
          <a:prstGeom prst="line">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1516174" y="2433474"/>
            <a:ext cx="7098918" cy="591575"/>
            <a:chOff x="1516174" y="2898164"/>
            <a:chExt cx="7098918" cy="591575"/>
          </a:xfrm>
        </p:grpSpPr>
        <p:sp>
          <p:nvSpPr>
            <p:cNvPr id="20" name="Rectangle 12"/>
            <p:cNvSpPr txBox="1">
              <a:spLocks/>
            </p:cNvSpPr>
            <p:nvPr/>
          </p:nvSpPr>
          <p:spPr>
            <a:xfrm>
              <a:off x="4161839" y="2898164"/>
              <a:ext cx="4453253" cy="591575"/>
            </a:xfrm>
            <a:prstGeom prst="rect">
              <a:avLst/>
            </a:prstGeom>
            <a:solidFill>
              <a:schemeClr val="accent5">
                <a:lumMod val="60000"/>
                <a:lumOff val="4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Assessment based on documents</a:t>
              </a:r>
              <a:r>
                <a:rPr lang="en-US" sz="1600" b="1" dirty="0">
                  <a:solidFill>
                    <a:srgbClr val="000000"/>
                  </a:solidFill>
                </a:rPr>
                <a:t> submitted by </a:t>
              </a:r>
              <a:r>
                <a:rPr lang="en-US" sz="1600" b="1" dirty="0" err="1">
                  <a:solidFill>
                    <a:srgbClr val="000000"/>
                  </a:solidFill>
                </a:rPr>
                <a:t>MSMEs</a:t>
              </a:r>
              <a:endParaRPr lang="en-US" sz="1600" dirty="0">
                <a:solidFill>
                  <a:srgbClr val="000000"/>
                </a:solidFill>
              </a:endParaRPr>
            </a:p>
          </p:txBody>
        </p:sp>
        <p:sp>
          <p:nvSpPr>
            <p:cNvPr id="66" name="Rectangle 65"/>
            <p:cNvSpPr>
              <a:spLocks/>
            </p:cNvSpPr>
            <p:nvPr/>
          </p:nvSpPr>
          <p:spPr>
            <a:xfrm>
              <a:off x="1516174" y="2954974"/>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a:spLocks/>
            </p:cNvSpPr>
            <p:nvPr/>
          </p:nvSpPr>
          <p:spPr>
            <a:xfrm>
              <a:off x="1755368" y="2898164"/>
              <a:ext cx="2305998" cy="591575"/>
            </a:xfrm>
            <a:prstGeom prst="rect">
              <a:avLst/>
            </a:prstGeom>
            <a:solidFill>
              <a:schemeClr val="accent5">
                <a:lumMod val="60000"/>
                <a:lumOff val="40000"/>
              </a:schemeClr>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Desktop Assessment</a:t>
              </a:r>
            </a:p>
          </p:txBody>
        </p:sp>
      </p:grpSp>
      <p:grpSp>
        <p:nvGrpSpPr>
          <p:cNvPr id="89" name="Group 88"/>
          <p:cNvGrpSpPr/>
          <p:nvPr/>
        </p:nvGrpSpPr>
        <p:grpSpPr>
          <a:xfrm>
            <a:off x="1516174" y="3163209"/>
            <a:ext cx="7098918" cy="591575"/>
            <a:chOff x="1516174" y="3627899"/>
            <a:chExt cx="7098918" cy="591575"/>
          </a:xfrm>
        </p:grpSpPr>
        <p:sp>
          <p:nvSpPr>
            <p:cNvPr id="21" name="Rectangle 12"/>
            <p:cNvSpPr txBox="1">
              <a:spLocks/>
            </p:cNvSpPr>
            <p:nvPr/>
          </p:nvSpPr>
          <p:spPr>
            <a:xfrm>
              <a:off x="4161839" y="362789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On-site assessment of </a:t>
              </a:r>
              <a:r>
                <a:rPr lang="en-US" sz="1600" b="1" dirty="0">
                  <a:solidFill>
                    <a:srgbClr val="000000"/>
                  </a:solidFill>
                </a:rPr>
                <a:t>only </a:t>
              </a:r>
              <a:r>
                <a:rPr lang="en-US" sz="1600" b="1" dirty="0" err="1">
                  <a:solidFill>
                    <a:srgbClr val="000000"/>
                  </a:solidFill>
                </a:rPr>
                <a:t>MSMEs</a:t>
              </a:r>
              <a:r>
                <a:rPr lang="en-US" sz="1600" b="1" dirty="0">
                  <a:solidFill>
                    <a:srgbClr val="000000"/>
                  </a:solidFill>
                </a:rPr>
                <a:t>, selected in Desktop Assessment</a:t>
              </a:r>
              <a:endParaRPr lang="en-US" sz="1600" dirty="0">
                <a:solidFill>
                  <a:srgbClr val="000000"/>
                </a:solidFill>
              </a:endParaRPr>
            </a:p>
          </p:txBody>
        </p:sp>
        <p:sp>
          <p:nvSpPr>
            <p:cNvPr id="67" name="Rectangle 66"/>
            <p:cNvSpPr>
              <a:spLocks/>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33" name="Rectangle 32"/>
            <p:cNvSpPr>
              <a:spLocks/>
            </p:cNvSpPr>
            <p:nvPr/>
          </p:nvSpPr>
          <p:spPr>
            <a:xfrm>
              <a:off x="1755368" y="36278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600" b="1" dirty="0" err="1">
                  <a:solidFill>
                    <a:srgbClr val="000000"/>
                  </a:solidFill>
                  <a:ea typeface="Arial Unicode MS" pitchFamily="34" charset="-128"/>
                  <a:cs typeface="Arial Unicode MS" pitchFamily="34" charset="-128"/>
                </a:rPr>
                <a:t>OnSite</a:t>
              </a:r>
              <a:r>
                <a:rPr lang="en-IN" sz="1600" b="1" dirty="0">
                  <a:solidFill>
                    <a:srgbClr val="000000"/>
                  </a:solidFill>
                  <a:ea typeface="Arial Unicode MS" pitchFamily="34" charset="-128"/>
                  <a:cs typeface="Arial Unicode MS" pitchFamily="34" charset="-128"/>
                </a:rPr>
                <a:t> Assessment</a:t>
              </a:r>
            </a:p>
          </p:txBody>
        </p:sp>
      </p:grpSp>
      <p:grpSp>
        <p:nvGrpSpPr>
          <p:cNvPr id="90" name="Group 89"/>
          <p:cNvGrpSpPr/>
          <p:nvPr/>
        </p:nvGrpSpPr>
        <p:grpSpPr>
          <a:xfrm>
            <a:off x="1516174" y="3892944"/>
            <a:ext cx="7098918" cy="591575"/>
            <a:chOff x="1516174" y="4357634"/>
            <a:chExt cx="7098918" cy="591575"/>
          </a:xfrm>
        </p:grpSpPr>
        <p:sp>
          <p:nvSpPr>
            <p:cNvPr id="22" name="Rectangle 12"/>
            <p:cNvSpPr txBox="1">
              <a:spLocks/>
            </p:cNvSpPr>
            <p:nvPr/>
          </p:nvSpPr>
          <p:spPr>
            <a:xfrm>
              <a:off x="4161839" y="435763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b="1" dirty="0">
                  <a:solidFill>
                    <a:srgbClr val="000000"/>
                  </a:solidFill>
                </a:rPr>
                <a:t>Final ZED Rating </a:t>
              </a:r>
              <a:r>
                <a:rPr lang="en-US" sz="1600" dirty="0">
                  <a:solidFill>
                    <a:srgbClr val="000000"/>
                  </a:solidFill>
                </a:rPr>
                <a:t>and </a:t>
              </a:r>
              <a:r>
                <a:rPr lang="en-US" sz="1600" b="1" dirty="0">
                  <a:solidFill>
                    <a:srgbClr val="000000"/>
                  </a:solidFill>
                </a:rPr>
                <a:t>Certificate </a:t>
              </a:r>
              <a:r>
                <a:rPr lang="en-US" sz="1600" dirty="0">
                  <a:solidFill>
                    <a:srgbClr val="000000"/>
                  </a:solidFill>
                </a:rPr>
                <a:t>(valid for 4 years)</a:t>
              </a:r>
            </a:p>
          </p:txBody>
        </p:sp>
        <p:sp>
          <p:nvSpPr>
            <p:cNvPr id="68" name="Rectangle 67"/>
            <p:cNvSpPr>
              <a:spLocks/>
            </p:cNvSpPr>
            <p:nvPr/>
          </p:nvSpPr>
          <p:spPr>
            <a:xfrm>
              <a:off x="1516174" y="4414442"/>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5</a:t>
              </a:r>
              <a:endParaRPr lang="en-GB" sz="1600" b="1" dirty="0" err="1">
                <a:solidFill>
                  <a:srgbClr val="FFFFFF"/>
                </a:solidFill>
              </a:endParaRPr>
            </a:p>
          </p:txBody>
        </p:sp>
        <p:sp>
          <p:nvSpPr>
            <p:cNvPr id="35" name="Rectangle 34"/>
            <p:cNvSpPr>
              <a:spLocks/>
            </p:cNvSpPr>
            <p:nvPr/>
          </p:nvSpPr>
          <p:spPr>
            <a:xfrm>
              <a:off x="1755368" y="435763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ZED Rating &amp; Certification</a:t>
              </a:r>
              <a:endParaRPr lang="en-IN" sz="1600" b="1"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516174" y="4622679"/>
            <a:ext cx="7098918" cy="591575"/>
            <a:chOff x="1516174" y="5087369"/>
            <a:chExt cx="7098918" cy="591575"/>
          </a:xfrm>
        </p:grpSpPr>
        <p:sp>
          <p:nvSpPr>
            <p:cNvPr id="23" name="Rectangle 12"/>
            <p:cNvSpPr txBox="1">
              <a:spLocks/>
            </p:cNvSpPr>
            <p:nvPr/>
          </p:nvSpPr>
          <p:spPr>
            <a:xfrm>
              <a:off x="4161839" y="508736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Option to avail services of </a:t>
              </a:r>
              <a:r>
                <a:rPr lang="en-US" sz="1600" b="1" dirty="0">
                  <a:solidFill>
                    <a:srgbClr val="000000"/>
                  </a:solidFill>
                </a:rPr>
                <a:t>Gap Analysis &amp; Handholding</a:t>
              </a:r>
            </a:p>
          </p:txBody>
        </p:sp>
        <p:sp>
          <p:nvSpPr>
            <p:cNvPr id="69" name="Rectangle 68"/>
            <p:cNvSpPr>
              <a:spLocks/>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6</a:t>
              </a:r>
              <a:endParaRPr lang="en-GB" sz="1600" b="1" dirty="0" err="1">
                <a:solidFill>
                  <a:srgbClr val="FFFFFF"/>
                </a:solidFill>
              </a:endParaRPr>
            </a:p>
          </p:txBody>
        </p:sp>
        <p:sp>
          <p:nvSpPr>
            <p:cNvPr id="37" name="Rectangle 36"/>
            <p:cNvSpPr>
              <a:spLocks/>
            </p:cNvSpPr>
            <p:nvPr/>
          </p:nvSpPr>
          <p:spPr>
            <a:xfrm>
              <a:off x="1755368" y="508736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a:t>
              </a:r>
            </a:p>
          </p:txBody>
        </p:sp>
      </p:grpSp>
      <p:grpSp>
        <p:nvGrpSpPr>
          <p:cNvPr id="86" name="Group 85"/>
          <p:cNvGrpSpPr/>
          <p:nvPr/>
        </p:nvGrpSpPr>
        <p:grpSpPr>
          <a:xfrm>
            <a:off x="1502922" y="974004"/>
            <a:ext cx="7098918" cy="591575"/>
            <a:chOff x="1516174" y="1438694"/>
            <a:chExt cx="7098918" cy="591575"/>
          </a:xfrm>
        </p:grpSpPr>
        <p:sp>
          <p:nvSpPr>
            <p:cNvPr id="18" name="!RnmA-00802"/>
            <p:cNvSpPr txBox="1">
              <a:spLocks/>
            </p:cNvSpPr>
            <p:nvPr/>
          </p:nvSpPr>
          <p:spPr>
            <a:xfrm>
              <a:off x="4161839" y="143869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Online Registration by </a:t>
              </a:r>
              <a:r>
                <a:rPr lang="en-US" sz="1600" dirty="0" err="1">
                  <a:solidFill>
                    <a:srgbClr val="000000"/>
                  </a:solidFill>
                </a:rPr>
                <a:t>MSMEs</a:t>
              </a:r>
              <a:endParaRPr lang="en-US" sz="1600" dirty="0">
                <a:solidFill>
                  <a:srgbClr val="000000"/>
                </a:solidFill>
              </a:endParaRPr>
            </a:p>
          </p:txBody>
        </p:sp>
        <p:sp>
          <p:nvSpPr>
            <p:cNvPr id="40" name="Rectangle 39"/>
            <p:cNvSpPr>
              <a:spLocks/>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a:spLocks/>
            </p:cNvSpPr>
            <p:nvPr/>
          </p:nvSpPr>
          <p:spPr>
            <a:xfrm>
              <a:off x="1755368" y="143869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Registration</a:t>
              </a:r>
            </a:p>
          </p:txBody>
        </p:sp>
      </p:grpSp>
      <p:grpSp>
        <p:nvGrpSpPr>
          <p:cNvPr id="87" name="Group 86"/>
          <p:cNvGrpSpPr/>
          <p:nvPr/>
        </p:nvGrpSpPr>
        <p:grpSpPr>
          <a:xfrm>
            <a:off x="1516174" y="1703739"/>
            <a:ext cx="7098918" cy="591575"/>
            <a:chOff x="1516174" y="2168429"/>
            <a:chExt cx="7098918" cy="591575"/>
          </a:xfrm>
        </p:grpSpPr>
        <p:sp>
          <p:nvSpPr>
            <p:cNvPr id="19" name="Rectangle 12"/>
            <p:cNvSpPr txBox="1">
              <a:spLocks/>
            </p:cNvSpPr>
            <p:nvPr/>
          </p:nvSpPr>
          <p:spPr>
            <a:xfrm>
              <a:off x="4161839" y="216842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err="1">
                  <a:solidFill>
                    <a:srgbClr val="000000"/>
                  </a:solidFill>
                </a:rPr>
                <a:t>MSMEs</a:t>
              </a:r>
              <a:r>
                <a:rPr lang="en-US" sz="1600" dirty="0">
                  <a:solidFill>
                    <a:srgbClr val="000000"/>
                  </a:solidFill>
                </a:rPr>
                <a:t> to self-assess </a:t>
              </a:r>
              <a:r>
                <a:rPr lang="en-US" sz="1600" b="1" dirty="0">
                  <a:solidFill>
                    <a:srgbClr val="000000"/>
                  </a:solidFill>
                </a:rPr>
                <a:t>based on ZED parameters</a:t>
              </a:r>
              <a:endParaRPr lang="en-US" sz="1600" dirty="0">
                <a:solidFill>
                  <a:srgbClr val="000000"/>
                </a:solidFill>
              </a:endParaRPr>
            </a:p>
          </p:txBody>
        </p:sp>
        <p:sp>
          <p:nvSpPr>
            <p:cNvPr id="65" name="Rectangle 64"/>
            <p:cNvSpPr>
              <a:spLocks/>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a:spLocks/>
            </p:cNvSpPr>
            <p:nvPr/>
          </p:nvSpPr>
          <p:spPr>
            <a:xfrm>
              <a:off x="1755368" y="216842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Online Self-Assessment</a:t>
              </a:r>
            </a:p>
          </p:txBody>
        </p:sp>
      </p:grpSp>
      <p:grpSp>
        <p:nvGrpSpPr>
          <p:cNvPr id="92" name="Group 91"/>
          <p:cNvGrpSpPr/>
          <p:nvPr/>
        </p:nvGrpSpPr>
        <p:grpSpPr>
          <a:xfrm>
            <a:off x="1516174" y="5352409"/>
            <a:ext cx="7098918" cy="591575"/>
            <a:chOff x="1516174" y="5817099"/>
            <a:chExt cx="7098918" cy="591575"/>
          </a:xfrm>
        </p:grpSpPr>
        <p:sp>
          <p:nvSpPr>
            <p:cNvPr id="24" name="Rectangle 12"/>
            <p:cNvSpPr txBox="1">
              <a:spLocks/>
            </p:cNvSpPr>
            <p:nvPr/>
          </p:nvSpPr>
          <p:spPr>
            <a:xfrm>
              <a:off x="4161839" y="581709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Option to apply for re-assessment</a:t>
              </a:r>
            </a:p>
          </p:txBody>
        </p:sp>
        <p:sp>
          <p:nvSpPr>
            <p:cNvPr id="70" name="Rectangle 69"/>
            <p:cNvSpPr>
              <a:spLocks/>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7</a:t>
              </a:r>
              <a:endParaRPr lang="en-GB" sz="1600" b="1" dirty="0" err="1">
                <a:solidFill>
                  <a:srgbClr val="FFFFFF"/>
                </a:solidFill>
              </a:endParaRPr>
            </a:p>
          </p:txBody>
        </p:sp>
        <p:sp>
          <p:nvSpPr>
            <p:cNvPr id="43" name="Rectangle 42"/>
            <p:cNvSpPr>
              <a:spLocks/>
            </p:cNvSpPr>
            <p:nvPr/>
          </p:nvSpPr>
          <p:spPr>
            <a:xfrm>
              <a:off x="1755368" y="58170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Re-Assessment</a:t>
              </a:r>
              <a:endParaRPr lang="en-IN" sz="1600" b="1" dirty="0">
                <a:solidFill>
                  <a:srgbClr val="000000"/>
                </a:solidFill>
                <a:ea typeface="Arial Unicode MS" pitchFamily="34" charset="-128"/>
                <a:cs typeface="Arial Unicode MS" pitchFamily="34" charset="-128"/>
              </a:endParaRPr>
            </a:p>
          </p:txBody>
        </p:sp>
      </p:grpSp>
      <p:sp>
        <p:nvSpPr>
          <p:cNvPr id="50" name="Rounded Rectangle 49"/>
          <p:cNvSpPr/>
          <p:nvPr/>
        </p:nvSpPr>
        <p:spPr>
          <a:xfrm>
            <a:off x="1155701" y="6000032"/>
            <a:ext cx="7283758" cy="535679"/>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a:r>
              <a:rPr lang="en-US" b="1" dirty="0">
                <a:solidFill>
                  <a:srgbClr val="000000"/>
                </a:solidFill>
              </a:rPr>
              <a:t>Surveillance:  </a:t>
            </a:r>
            <a:r>
              <a:rPr lang="en-US" dirty="0" err="1">
                <a:solidFill>
                  <a:srgbClr val="000000"/>
                </a:solidFill>
              </a:rPr>
              <a:t>OnSite</a:t>
            </a:r>
            <a:r>
              <a:rPr lang="en-US" dirty="0">
                <a:solidFill>
                  <a:srgbClr val="000000"/>
                </a:solidFill>
              </a:rPr>
              <a:t> Surveillance 2 times in a cycle (4 years)</a:t>
            </a:r>
          </a:p>
        </p:txBody>
      </p:sp>
      <p:cxnSp>
        <p:nvCxnSpPr>
          <p:cNvPr id="8" name="Straight Arrow Connector 7"/>
          <p:cNvCxnSpPr/>
          <p:nvPr/>
        </p:nvCxnSpPr>
        <p:spPr>
          <a:xfrm flipH="1" flipV="1">
            <a:off x="8822724" y="1998718"/>
            <a:ext cx="24714" cy="1459468"/>
          </a:xfrm>
          <a:prstGeom prst="straightConnector1">
            <a:avLst/>
          </a:prstGeom>
          <a:ln cmpd="sng">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721100" y="2730500"/>
            <a:ext cx="0" cy="73660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695700" y="2921000"/>
            <a:ext cx="1498600" cy="369332"/>
          </a:xfrm>
          <a:prstGeom prst="rect">
            <a:avLst/>
          </a:prstGeom>
          <a:noFill/>
        </p:spPr>
        <p:txBody>
          <a:bodyPr wrap="square" rtlCol="0">
            <a:spAutoFit/>
          </a:bodyPr>
          <a:lstStyle/>
          <a:p>
            <a:r>
              <a:rPr lang="en-US" dirty="0">
                <a:solidFill>
                  <a:srgbClr val="C00000"/>
                </a:solidFill>
              </a:rPr>
              <a:t>30 Days</a:t>
            </a:r>
          </a:p>
        </p:txBody>
      </p:sp>
      <p:cxnSp>
        <p:nvCxnSpPr>
          <p:cNvPr id="53" name="Straight Arrow Connector 52"/>
          <p:cNvCxnSpPr/>
          <p:nvPr/>
        </p:nvCxnSpPr>
        <p:spPr>
          <a:xfrm>
            <a:off x="3289300" y="3467100"/>
            <a:ext cx="0" cy="73660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263900" y="3657600"/>
            <a:ext cx="1498600" cy="369332"/>
          </a:xfrm>
          <a:prstGeom prst="rect">
            <a:avLst/>
          </a:prstGeom>
          <a:noFill/>
        </p:spPr>
        <p:txBody>
          <a:bodyPr wrap="square" rtlCol="0">
            <a:spAutoFit/>
          </a:bodyPr>
          <a:lstStyle/>
          <a:p>
            <a:r>
              <a:rPr lang="en-US" dirty="0">
                <a:solidFill>
                  <a:srgbClr val="C00000"/>
                </a:solidFill>
              </a:rPr>
              <a:t>8 Weeks</a:t>
            </a:r>
          </a:p>
        </p:txBody>
      </p:sp>
      <p:sp>
        <p:nvSpPr>
          <p:cNvPr id="55" name="Title 1"/>
          <p:cNvSpPr>
            <a:spLocks noGrp="1"/>
          </p:cNvSpPr>
          <p:nvPr>
            <p:ph type="title"/>
          </p:nvPr>
        </p:nvSpPr>
        <p:spPr>
          <a:xfrm>
            <a:off x="172517" y="195926"/>
            <a:ext cx="6996687" cy="492443"/>
          </a:xfrm>
        </p:spPr>
        <p:txBody>
          <a:bodyPr/>
          <a:lstStyle/>
          <a:p>
            <a:r>
              <a:rPr lang="en-IN" sz="3200" dirty="0"/>
              <a:t>ZED CERTIFICATION: 7 STEP PROCESS</a:t>
            </a:r>
          </a:p>
        </p:txBody>
      </p:sp>
    </p:spTree>
    <p:extLst>
      <p:ext uri="{BB962C8B-B14F-4D97-AF65-F5344CB8AC3E}">
        <p14:creationId xmlns:p14="http://schemas.microsoft.com/office/powerpoint/2010/main" val="339962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wipe(left)">
                                      <p:cBhvr>
                                        <p:cTn id="11" dur="500"/>
                                        <p:tgtEl>
                                          <p:spTgt spid="94"/>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10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wipe(left)">
                                      <p:cBhvr>
                                        <p:cTn id="24" dur="500"/>
                                        <p:tgtEl>
                                          <p:spTgt spid="108"/>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left)">
                                      <p:cBhvr>
                                        <p:cTn id="28" dur="10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wipe(left)">
                                      <p:cBhvr>
                                        <p:cTn id="41" dur="1000"/>
                                        <p:tgtEl>
                                          <p:spTgt spid="8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wipe(left)">
                                      <p:cBhvr>
                                        <p:cTn id="50" dur="500"/>
                                        <p:tgtEl>
                                          <p:spTgt spid="112"/>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wipe(left)">
                                      <p:cBhvr>
                                        <p:cTn id="54" dur="1000"/>
                                        <p:tgtEl>
                                          <p:spTgt spid="8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fill="hold"/>
                                        <p:tgtEl>
                                          <p:spTgt spid="51"/>
                                        </p:tgtEl>
                                        <p:attrNameLst>
                                          <p:attrName>ppt_x</p:attrName>
                                        </p:attrNameLst>
                                      </p:cBhvr>
                                      <p:tavLst>
                                        <p:tav tm="0">
                                          <p:val>
                                            <p:strVal val="0-#ppt_w/2"/>
                                          </p:val>
                                        </p:tav>
                                        <p:tav tm="100000">
                                          <p:val>
                                            <p:strVal val="#ppt_x"/>
                                          </p:val>
                                        </p:tav>
                                      </p:tavLst>
                                    </p:anim>
                                    <p:anim calcmode="lin" valueType="num">
                                      <p:cBhvr additive="base">
                                        <p:cTn id="60"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blinds(horizontal)">
                                      <p:cBhvr>
                                        <p:cTn id="65" dur="500"/>
                                        <p:tgtEl>
                                          <p:spTgt spid="5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up)">
                                      <p:cBhvr>
                                        <p:cTn id="70" dur="500"/>
                                        <p:tgtEl>
                                          <p:spTgt spid="13"/>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102"/>
                                        </p:tgtEl>
                                        <p:attrNameLst>
                                          <p:attrName>style.visibility</p:attrName>
                                        </p:attrNameLst>
                                      </p:cBhvr>
                                      <p:to>
                                        <p:strVal val="visible"/>
                                      </p:to>
                                    </p:set>
                                    <p:animEffect transition="in" filter="wipe(left)">
                                      <p:cBhvr>
                                        <p:cTn id="74" dur="500"/>
                                        <p:tgtEl>
                                          <p:spTgt spid="102"/>
                                        </p:tgtEl>
                                      </p:cBhvr>
                                    </p:animEffect>
                                  </p:childTnLst>
                                </p:cTn>
                              </p:par>
                            </p:childTnLst>
                          </p:cTn>
                        </p:par>
                        <p:par>
                          <p:cTn id="75" fill="hold">
                            <p:stCondLst>
                              <p:cond delay="1000"/>
                            </p:stCondLst>
                            <p:childTnLst>
                              <p:par>
                                <p:cTn id="76" presetID="22" presetClass="entr" presetSubtype="8" fill="hold" nodeType="after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left)">
                                      <p:cBhvr>
                                        <p:cTn id="78" dur="1000"/>
                                        <p:tgtEl>
                                          <p:spTgt spid="90"/>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blinds(horizontal)">
                                      <p:cBhvr>
                                        <p:cTn id="83" dur="500"/>
                                        <p:tgtEl>
                                          <p:spTgt spid="53"/>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blinds(horizontal)">
                                      <p:cBhvr>
                                        <p:cTn id="88" dur="500"/>
                                        <p:tgtEl>
                                          <p:spTgt spid="5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wipe(up)">
                                      <p:cBhvr>
                                        <p:cTn id="93" dur="500"/>
                                        <p:tgtEl>
                                          <p:spTgt spid="14"/>
                                        </p:tgtEl>
                                      </p:cBhvr>
                                    </p:animEffect>
                                  </p:childTnLst>
                                </p:cTn>
                              </p:par>
                            </p:childTnLst>
                          </p:cTn>
                        </p:par>
                        <p:par>
                          <p:cTn id="94" fill="hold">
                            <p:stCondLst>
                              <p:cond delay="500"/>
                            </p:stCondLst>
                            <p:childTnLst>
                              <p:par>
                                <p:cTn id="95" presetID="22" presetClass="entr" presetSubtype="8" fill="hold" nodeType="afterEffect">
                                  <p:stCondLst>
                                    <p:cond delay="0"/>
                                  </p:stCondLst>
                                  <p:childTnLst>
                                    <p:set>
                                      <p:cBhvr>
                                        <p:cTn id="96" dur="1" fill="hold">
                                          <p:stCondLst>
                                            <p:cond delay="0"/>
                                          </p:stCondLst>
                                        </p:cTn>
                                        <p:tgtEl>
                                          <p:spTgt spid="99"/>
                                        </p:tgtEl>
                                        <p:attrNameLst>
                                          <p:attrName>style.visibility</p:attrName>
                                        </p:attrNameLst>
                                      </p:cBhvr>
                                      <p:to>
                                        <p:strVal val="visible"/>
                                      </p:to>
                                    </p:set>
                                    <p:animEffect transition="in" filter="wipe(left)">
                                      <p:cBhvr>
                                        <p:cTn id="97" dur="500"/>
                                        <p:tgtEl>
                                          <p:spTgt spid="99"/>
                                        </p:tgtEl>
                                      </p:cBhvr>
                                    </p:animEffect>
                                  </p:childTnLst>
                                </p:cTn>
                              </p:par>
                            </p:childTnLst>
                          </p:cTn>
                        </p:par>
                        <p:par>
                          <p:cTn id="98" fill="hold">
                            <p:stCondLst>
                              <p:cond delay="1000"/>
                            </p:stCondLst>
                            <p:childTnLst>
                              <p:par>
                                <p:cTn id="99" presetID="22" presetClass="entr" presetSubtype="8" fill="hold" nodeType="afterEffect">
                                  <p:stCondLst>
                                    <p:cond delay="0"/>
                                  </p:stCondLst>
                                  <p:childTnLst>
                                    <p:set>
                                      <p:cBhvr>
                                        <p:cTn id="100" dur="1" fill="hold">
                                          <p:stCondLst>
                                            <p:cond delay="0"/>
                                          </p:stCondLst>
                                        </p:cTn>
                                        <p:tgtEl>
                                          <p:spTgt spid="91"/>
                                        </p:tgtEl>
                                        <p:attrNameLst>
                                          <p:attrName>style.visibility</p:attrName>
                                        </p:attrNameLst>
                                      </p:cBhvr>
                                      <p:to>
                                        <p:strVal val="visible"/>
                                      </p:to>
                                    </p:set>
                                    <p:animEffect transition="in" filter="wipe(left)">
                                      <p:cBhvr>
                                        <p:cTn id="101" dur="1000"/>
                                        <p:tgtEl>
                                          <p:spTgt spid="9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15"/>
                                        </p:tgtEl>
                                        <p:attrNameLst>
                                          <p:attrName>style.visibility</p:attrName>
                                        </p:attrNameLst>
                                      </p:cBhvr>
                                      <p:to>
                                        <p:strVal val="visible"/>
                                      </p:to>
                                    </p:set>
                                    <p:animEffect transition="in" filter="wipe(up)">
                                      <p:cBhvr>
                                        <p:cTn id="106" dur="500"/>
                                        <p:tgtEl>
                                          <p:spTgt spid="15"/>
                                        </p:tgtEl>
                                      </p:cBhvr>
                                    </p:animEffect>
                                  </p:childTnLst>
                                </p:cTn>
                              </p:par>
                            </p:childTnLst>
                          </p:cTn>
                        </p:par>
                        <p:par>
                          <p:cTn id="107" fill="hold">
                            <p:stCondLst>
                              <p:cond delay="500"/>
                            </p:stCondLst>
                            <p:childTnLst>
                              <p:par>
                                <p:cTn id="108" presetID="22" presetClass="entr" presetSubtype="8" fill="hold" nodeType="afterEffect">
                                  <p:stCondLst>
                                    <p:cond delay="0"/>
                                  </p:stCondLst>
                                  <p:childTnLst>
                                    <p:set>
                                      <p:cBhvr>
                                        <p:cTn id="109" dur="1" fill="hold">
                                          <p:stCondLst>
                                            <p:cond delay="0"/>
                                          </p:stCondLst>
                                        </p:cTn>
                                        <p:tgtEl>
                                          <p:spTgt spid="96"/>
                                        </p:tgtEl>
                                        <p:attrNameLst>
                                          <p:attrName>style.visibility</p:attrName>
                                        </p:attrNameLst>
                                      </p:cBhvr>
                                      <p:to>
                                        <p:strVal val="visible"/>
                                      </p:to>
                                    </p:set>
                                    <p:animEffect transition="in" filter="wipe(left)">
                                      <p:cBhvr>
                                        <p:cTn id="110" dur="500"/>
                                        <p:tgtEl>
                                          <p:spTgt spid="96"/>
                                        </p:tgtEl>
                                      </p:cBhvr>
                                    </p:animEffect>
                                  </p:childTnLst>
                                </p:cTn>
                              </p:par>
                            </p:childTnLst>
                          </p:cTn>
                        </p:par>
                        <p:par>
                          <p:cTn id="111" fill="hold">
                            <p:stCondLst>
                              <p:cond delay="1000"/>
                            </p:stCondLst>
                            <p:childTnLst>
                              <p:par>
                                <p:cTn id="112" presetID="22" presetClass="entr" presetSubtype="8" fill="hold" nodeType="afterEffect">
                                  <p:stCondLst>
                                    <p:cond delay="0"/>
                                  </p:stCondLst>
                                  <p:childTnLst>
                                    <p:set>
                                      <p:cBhvr>
                                        <p:cTn id="113" dur="1" fill="hold">
                                          <p:stCondLst>
                                            <p:cond delay="0"/>
                                          </p:stCondLst>
                                        </p:cTn>
                                        <p:tgtEl>
                                          <p:spTgt spid="92"/>
                                        </p:tgtEl>
                                        <p:attrNameLst>
                                          <p:attrName>style.visibility</p:attrName>
                                        </p:attrNameLst>
                                      </p:cBhvr>
                                      <p:to>
                                        <p:strVal val="visible"/>
                                      </p:to>
                                    </p:set>
                                    <p:animEffect transition="in" filter="wipe(left)">
                                      <p:cBhvr>
                                        <p:cTn id="114" dur="1000"/>
                                        <p:tgtEl>
                                          <p:spTgt spid="9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73"/>
                                        </p:tgtEl>
                                        <p:attrNameLst>
                                          <p:attrName>style.visibility</p:attrName>
                                        </p:attrNameLst>
                                      </p:cBhvr>
                                      <p:to>
                                        <p:strVal val="visible"/>
                                      </p:to>
                                    </p:set>
                                    <p:animEffect transition="in" filter="wipe(down)">
                                      <p:cBhvr>
                                        <p:cTn id="119" dur="500"/>
                                        <p:tgtEl>
                                          <p:spTgt spid="73"/>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nodeType="clickEffect">
                                  <p:stCondLst>
                                    <p:cond delay="0"/>
                                  </p:stCondLst>
                                  <p:childTnLst>
                                    <p:set>
                                      <p:cBhvr>
                                        <p:cTn id="123" dur="1" fill="hold">
                                          <p:stCondLst>
                                            <p:cond delay="0"/>
                                          </p:stCondLst>
                                        </p:cTn>
                                        <p:tgtEl>
                                          <p:spTgt spid="8"/>
                                        </p:tgtEl>
                                        <p:attrNameLst>
                                          <p:attrName>style.visibility</p:attrName>
                                        </p:attrNameLst>
                                      </p:cBhvr>
                                      <p:to>
                                        <p:strVal val="visible"/>
                                      </p:to>
                                    </p:set>
                                    <p:animEffect transition="in" filter="dissolve">
                                      <p:cBhvr>
                                        <p:cTn id="124" dur="500"/>
                                        <p:tgtEl>
                                          <p:spTgt spid="8"/>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50"/>
                                        </p:tgtEl>
                                        <p:attrNameLst>
                                          <p:attrName>style.visibility</p:attrName>
                                        </p:attrNameLst>
                                      </p:cBhvr>
                                      <p:to>
                                        <p:strVal val="visible"/>
                                      </p:to>
                                    </p:set>
                                    <p:animEffect transition="in" filter="dissolve">
                                      <p:cBhvr>
                                        <p:cTn id="1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animBg="1"/>
      <p:bldP spid="50" grpId="0" animBg="1"/>
      <p:bldP spid="52" grpId="0"/>
      <p:bldP spid="54"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4431983"/>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DESKTOP ASSESSMENT – KEY POINTS</a:t>
            </a:r>
          </a:p>
          <a:p>
            <a:pPr marL="1526" lvl="1" indent="0" defTabSz="860347" fontAlgn="base">
              <a:spcBef>
                <a:spcPct val="0"/>
              </a:spcBef>
              <a:spcAft>
                <a:spcPct val="0"/>
              </a:spcAft>
              <a:buClr>
                <a:srgbClr val="000000"/>
              </a:buClr>
              <a:buNone/>
            </a:pPr>
            <a:endParaRPr lang="en-US" sz="1200" b="1" dirty="0">
              <a:solidFill>
                <a:srgbClr val="000000"/>
              </a:solidFill>
            </a:endParaRPr>
          </a:p>
          <a:p>
            <a:r>
              <a:rPr lang="en-IN" sz="2000" dirty="0"/>
              <a:t>QCI shall assign a suitable competent empanelled Desktop Assessor from its pool of approved Desktop Assessors or Rating Agencies for Desktop Assessment activity.</a:t>
            </a:r>
          </a:p>
          <a:p>
            <a:r>
              <a:rPr lang="en-IN" sz="2000" dirty="0"/>
              <a:t> </a:t>
            </a:r>
          </a:p>
          <a:p>
            <a:r>
              <a:rPr lang="en-IN" sz="2000" dirty="0"/>
              <a:t>Applicant MSME shall pay a fee for Desktop Assessment, as per approved fee structure, along with the evidences required as per the Online Self Assessment.</a:t>
            </a:r>
          </a:p>
          <a:p>
            <a:r>
              <a:rPr lang="en-IN" sz="2000" dirty="0"/>
              <a:t> </a:t>
            </a:r>
          </a:p>
          <a:p>
            <a:r>
              <a:rPr lang="en-IN" sz="2000" dirty="0"/>
              <a:t>The Desktop Assessment activity shall be completed within stipulated time as per the norm and the report is finally submitted to applicant MSME, in either case, whether eligible or non-eligible for </a:t>
            </a:r>
            <a:r>
              <a:rPr lang="en-IN" sz="2000" dirty="0" err="1"/>
              <a:t>OnSite</a:t>
            </a:r>
            <a:r>
              <a:rPr lang="en-IN" sz="2000" dirty="0"/>
              <a:t> Assessment.</a:t>
            </a:r>
          </a:p>
          <a:p>
            <a:r>
              <a:rPr lang="en-IN" sz="2000" dirty="0"/>
              <a:t> </a:t>
            </a:r>
          </a:p>
          <a:p>
            <a:r>
              <a:rPr lang="en-IN" sz="2000" dirty="0"/>
              <a:t>In the event of an applicant MSME is compliant to criteria, it shall be informed by QCI along with report and the </a:t>
            </a:r>
            <a:r>
              <a:rPr lang="en-IN" sz="2000" dirty="0" err="1"/>
              <a:t>OnSite</a:t>
            </a:r>
            <a:r>
              <a:rPr lang="en-IN" sz="2000" dirty="0"/>
              <a:t> Assessment is recommended.</a:t>
            </a:r>
            <a:endParaRPr lang="en-US" sz="2100" dirty="0">
              <a:solidFill>
                <a:srgbClr val="000000"/>
              </a:solidFill>
            </a:endParaRPr>
          </a:p>
        </p:txBody>
      </p:sp>
      <p:sp>
        <p:nvSpPr>
          <p:cNvPr id="9" name="Title 1"/>
          <p:cNvSpPr>
            <a:spLocks noGrp="1"/>
          </p:cNvSpPr>
          <p:nvPr>
            <p:ph type="title"/>
          </p:nvPr>
        </p:nvSpPr>
        <p:spPr>
          <a:xfrm>
            <a:off x="172517" y="190137"/>
            <a:ext cx="6996687" cy="492443"/>
          </a:xfrm>
        </p:spPr>
        <p:txBody>
          <a:bodyPr/>
          <a:lstStyle/>
          <a:p>
            <a:r>
              <a:rPr lang="en-IN" sz="3200" dirty="0"/>
              <a:t>STEP 3: DESKTOP ASSESSMENT (1)</a:t>
            </a:r>
          </a:p>
        </p:txBody>
      </p:sp>
    </p:spTree>
    <p:extLst>
      <p:ext uri="{BB962C8B-B14F-4D97-AF65-F5344CB8AC3E}">
        <p14:creationId xmlns:p14="http://schemas.microsoft.com/office/powerpoint/2010/main" val="4209214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fontAlgn="base">
              <a:spcBef>
                <a:spcPct val="0"/>
              </a:spcBef>
              <a:spcAft>
                <a:spcPct val="0"/>
              </a:spcAft>
            </a:pPr>
            <a:r>
              <a:rPr lang="en-IN" sz="2000" kern="0" dirty="0">
                <a:solidFill>
                  <a:srgbClr val="000000"/>
                </a:solidFill>
              </a:rPr>
              <a:t>ZED Maturity Level</a:t>
            </a:r>
          </a:p>
        </p:txBody>
      </p:sp>
      <p:pic>
        <p:nvPicPr>
          <p:cNvPr id="2" name="Picture 1">
            <a:extLst>
              <a:ext uri="{FF2B5EF4-FFF2-40B4-BE49-F238E27FC236}">
                <a16:creationId xmlns:a16="http://schemas.microsoft.com/office/drawing/2014/main" id="{B4D24426-972F-4515-8982-A5DAEC14009B}"/>
              </a:ext>
            </a:extLst>
          </p:cNvPr>
          <p:cNvPicPr>
            <a:picLocks noChangeAspect="1"/>
          </p:cNvPicPr>
          <p:nvPr/>
        </p:nvPicPr>
        <p:blipFill rotWithShape="1">
          <a:blip r:embed="rId4"/>
          <a:srcRect l="31333" t="6625" r="24500" b="41875"/>
          <a:stretch/>
        </p:blipFill>
        <p:spPr>
          <a:xfrm>
            <a:off x="251460" y="852491"/>
            <a:ext cx="8526780" cy="5654989"/>
          </a:xfrm>
          <a:prstGeom prst="rect">
            <a:avLst/>
          </a:prstGeom>
        </p:spPr>
      </p:pic>
    </p:spTree>
    <p:custDataLst>
      <p:tags r:id="rId1"/>
    </p:custDataLst>
    <p:extLst>
      <p:ext uri="{BB962C8B-B14F-4D97-AF65-F5344CB8AC3E}">
        <p14:creationId xmlns:p14="http://schemas.microsoft.com/office/powerpoint/2010/main" val="215378065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0304" y="1017545"/>
            <a:ext cx="8577330" cy="5262979"/>
          </a:xfrm>
          <a:prstGeom prst="rect">
            <a:avLst/>
          </a:prstGeom>
        </p:spPr>
        <p:txBody>
          <a:bodyPr wrap="square">
            <a:spAutoFit/>
          </a:bodyPr>
          <a:lstStyle/>
          <a:p>
            <a:pPr algn="just" fontAlgn="base">
              <a:spcBef>
                <a:spcPct val="0"/>
              </a:spcBef>
              <a:spcAft>
                <a:spcPct val="0"/>
              </a:spcAft>
              <a:defRPr/>
            </a:pPr>
            <a:r>
              <a:rPr lang="en-US" sz="3600" b="1" dirty="0">
                <a:solidFill>
                  <a:srgbClr val="000000"/>
                </a:solidFill>
              </a:rPr>
              <a:t>DESKTOP ASSESSMENT – KEY POINTS</a:t>
            </a:r>
          </a:p>
          <a:p>
            <a:pPr marR="0" lvl="0" algn="just" defTabSz="914400" rtl="0" eaLnBrk="1" fontAlgn="base" latinLnBrk="0" hangingPunct="1">
              <a:lnSpc>
                <a:spcPct val="100000"/>
              </a:lnSpc>
              <a:spcBef>
                <a:spcPct val="0"/>
              </a:spcBef>
              <a:spcAft>
                <a:spcPct val="0"/>
              </a:spcAft>
              <a:buClrTx/>
              <a:buSzTx/>
              <a:tabLst/>
              <a:defRPr/>
            </a:pPr>
            <a:endParaRPr lang="en-GB" sz="1200" dirty="0">
              <a:solidFill>
                <a:srgbClr val="000000"/>
              </a:solidFill>
              <a:ea typeface="Garamond" charset="0"/>
              <a:cs typeface="Garamond" charset="0"/>
            </a:endParaRPr>
          </a:p>
          <a:p>
            <a:pPr marR="0" lvl="0" algn="just" defTabSz="914400" rtl="0" eaLnBrk="1" fontAlgn="base" latinLnBrk="0" hangingPunct="1">
              <a:lnSpc>
                <a:spcPct val="100000"/>
              </a:lnSpc>
              <a:spcBef>
                <a:spcPct val="0"/>
              </a:spcBef>
              <a:spcAft>
                <a:spcPct val="0"/>
              </a:spcAft>
              <a:buClrTx/>
              <a:buSzTx/>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The outcome of this process will decide the onward movement of the applicant in the ZED Certification scheme. </a:t>
            </a:r>
          </a:p>
          <a:p>
            <a:pPr marR="0" lvl="0" algn="just" defTabSz="914400" rtl="0" eaLnBrk="1" fontAlgn="base" latinLnBrk="0" hangingPunct="1">
              <a:lnSpc>
                <a:spcPct val="100000"/>
              </a:lnSpc>
              <a:spcBef>
                <a:spcPct val="0"/>
              </a:spcBef>
              <a:spcAft>
                <a:spcPct val="0"/>
              </a:spcAft>
              <a:buClrTx/>
              <a:buSzTx/>
              <a:tabLst/>
              <a:defRPr/>
            </a:pPr>
            <a:endParaRPr kumimoji="0" lang="en-GB" sz="1200" b="0" i="0" u="none" strike="noStrike" kern="1200" cap="none" spc="0" normalizeH="0" baseline="0" noProof="0" dirty="0">
              <a:ln>
                <a:noFill/>
              </a:ln>
              <a:solidFill>
                <a:srgbClr val="000000"/>
              </a:solidFill>
              <a:effectLst/>
              <a:uLnTx/>
              <a:uFillTx/>
              <a:ea typeface="Garamond" charset="0"/>
              <a:cs typeface="Garamond" charset="0"/>
            </a:endParaRPr>
          </a:p>
          <a:p>
            <a:pPr marR="0" lvl="0" algn="just" defTabSz="914400" rtl="0" eaLnBrk="1" fontAlgn="base" latinLnBrk="0" hangingPunct="1">
              <a:lnSpc>
                <a:spcPct val="100000"/>
              </a:lnSpc>
              <a:spcBef>
                <a:spcPct val="0"/>
              </a:spcBef>
              <a:spcAft>
                <a:spcPct val="0"/>
              </a:spcAft>
              <a:buClrTx/>
              <a:buSzTx/>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The applicant MSME will be advised to proceed to the </a:t>
            </a:r>
            <a:r>
              <a:rPr kumimoji="0" lang="en-GB" sz="2000" b="0" i="0" u="none" strike="noStrike" kern="1200" cap="none" spc="0" normalizeH="0" baseline="0" noProof="0" dirty="0" err="1">
                <a:ln>
                  <a:noFill/>
                </a:ln>
                <a:solidFill>
                  <a:srgbClr val="000000"/>
                </a:solidFill>
                <a:effectLst/>
                <a:uLnTx/>
                <a:uFillTx/>
                <a:ea typeface="Garamond" charset="0"/>
                <a:cs typeface="Garamond" charset="0"/>
              </a:rPr>
              <a:t>OnSite</a:t>
            </a:r>
            <a:r>
              <a:rPr kumimoji="0" lang="en-GB" sz="2000" b="0" i="0" u="none" strike="noStrike" kern="1200" cap="none" spc="0" normalizeH="0" noProof="0" dirty="0">
                <a:ln>
                  <a:noFill/>
                </a:ln>
                <a:solidFill>
                  <a:srgbClr val="000000"/>
                </a:solidFill>
                <a:effectLst/>
                <a:uLnTx/>
                <a:uFillTx/>
                <a:ea typeface="Garamond" charset="0"/>
                <a:cs typeface="Garamond" charset="0"/>
              </a:rPr>
              <a:t> </a:t>
            </a:r>
            <a:r>
              <a:rPr kumimoji="0" lang="en-GB" sz="2000" b="0" i="0" u="none" strike="noStrike" kern="1200" cap="none" spc="0" normalizeH="0" baseline="0" noProof="0" dirty="0">
                <a:ln>
                  <a:noFill/>
                </a:ln>
                <a:solidFill>
                  <a:srgbClr val="000000"/>
                </a:solidFill>
                <a:effectLst/>
                <a:uLnTx/>
                <a:uFillTx/>
                <a:ea typeface="Garamond" charset="0"/>
                <a:cs typeface="Garamond" charset="0"/>
              </a:rPr>
              <a:t>Assessment stage if cleared after the Desktop </a:t>
            </a:r>
            <a:r>
              <a:rPr lang="en-GB" sz="2000" dirty="0">
                <a:solidFill>
                  <a:srgbClr val="000000"/>
                </a:solidFill>
                <a:ea typeface="Garamond" charset="0"/>
                <a:cs typeface="Garamond" charset="0"/>
              </a:rPr>
              <a:t>A</a:t>
            </a:r>
            <a:r>
              <a:rPr kumimoji="0" lang="en-GB" sz="2000" b="0" i="0" u="none" strike="noStrike" kern="1200" cap="none" spc="0" normalizeH="0" baseline="0" noProof="0" dirty="0" err="1">
                <a:ln>
                  <a:noFill/>
                </a:ln>
                <a:solidFill>
                  <a:srgbClr val="000000"/>
                </a:solidFill>
                <a:effectLst/>
                <a:uLnTx/>
                <a:uFillTx/>
                <a:ea typeface="Garamond" charset="0"/>
                <a:cs typeface="Garamond" charset="0"/>
              </a:rPr>
              <a:t>ssessment</a:t>
            </a:r>
            <a:r>
              <a:rPr kumimoji="0" lang="en-GB" sz="2000" b="0" i="0" u="none" strike="noStrike" kern="1200" cap="none" spc="0" normalizeH="0" baseline="0" noProof="0" dirty="0">
                <a:ln>
                  <a:noFill/>
                </a:ln>
                <a:solidFill>
                  <a:srgbClr val="000000"/>
                </a:solidFill>
                <a:effectLst/>
                <a:uLnTx/>
                <a:uFillTx/>
                <a:ea typeface="Garamond" charset="0"/>
                <a:cs typeface="Garamond" charset="0"/>
              </a:rPr>
              <a:t> and a brief report will be forwarded. </a:t>
            </a:r>
          </a:p>
          <a:p>
            <a:pPr marR="0" lvl="0" algn="just" defTabSz="914400" rtl="0" eaLnBrk="1" fontAlgn="base" latinLnBrk="0" hangingPunct="1">
              <a:lnSpc>
                <a:spcPct val="100000"/>
              </a:lnSpc>
              <a:spcBef>
                <a:spcPct val="0"/>
              </a:spcBef>
              <a:spcAft>
                <a:spcPct val="0"/>
              </a:spcAft>
              <a:buClrTx/>
              <a:buSzTx/>
              <a:tabLst/>
              <a:defRPr/>
            </a:pPr>
            <a:endParaRPr kumimoji="0" lang="en-GB" sz="1200" b="0" i="0" u="none" strike="noStrike" kern="1200" cap="none" spc="0" normalizeH="0" baseline="0" noProof="0" dirty="0">
              <a:ln>
                <a:noFill/>
              </a:ln>
              <a:solidFill>
                <a:srgbClr val="000000"/>
              </a:solidFill>
              <a:effectLst/>
              <a:uLnTx/>
              <a:uFillTx/>
              <a:ea typeface="Garamond" charset="0"/>
              <a:cs typeface="Garamond" charset="0"/>
            </a:endParaRPr>
          </a:p>
          <a:p>
            <a:pPr marR="0" lvl="0" algn="just" defTabSz="914400" rtl="0" eaLnBrk="1" fontAlgn="base" latinLnBrk="0" hangingPunct="1">
              <a:lnSpc>
                <a:spcPct val="100000"/>
              </a:lnSpc>
              <a:spcBef>
                <a:spcPct val="0"/>
              </a:spcBef>
              <a:spcAft>
                <a:spcPct val="0"/>
              </a:spcAft>
              <a:buClrTx/>
              <a:buSzTx/>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If the applicant MSME is not advised to proceed further, a detailed report with a roadmap for improvement will be provided to the applicant MSME. </a:t>
            </a:r>
          </a:p>
          <a:p>
            <a:pPr marR="0" lvl="0" algn="just" defTabSz="914400" rtl="0" eaLnBrk="1" fontAlgn="base" latinLnBrk="0" hangingPunct="1">
              <a:lnSpc>
                <a:spcPct val="100000"/>
              </a:lnSpc>
              <a:spcBef>
                <a:spcPct val="0"/>
              </a:spcBef>
              <a:spcAft>
                <a:spcPct val="0"/>
              </a:spcAft>
              <a:buClrTx/>
              <a:buSzTx/>
              <a:tabLst/>
              <a:defRPr/>
            </a:pPr>
            <a:endParaRPr kumimoji="0" lang="en-GB" sz="1200" b="0" i="0" u="none" strike="noStrike" kern="1200" cap="none" spc="0" normalizeH="0" baseline="0" noProof="0" dirty="0">
              <a:ln>
                <a:noFill/>
              </a:ln>
              <a:solidFill>
                <a:srgbClr val="000000"/>
              </a:solidFill>
              <a:effectLst/>
              <a:uLnTx/>
              <a:uFillTx/>
              <a:ea typeface="Garamond" charset="0"/>
              <a:cs typeface="Garamond" charset="0"/>
            </a:endParaRPr>
          </a:p>
          <a:p>
            <a:pPr marR="0" lvl="0" algn="just" defTabSz="914400" rtl="0" eaLnBrk="1" fontAlgn="base" latinLnBrk="0" hangingPunct="1">
              <a:lnSpc>
                <a:spcPct val="100000"/>
              </a:lnSpc>
              <a:spcBef>
                <a:spcPct val="0"/>
              </a:spcBef>
              <a:spcAft>
                <a:spcPct val="0"/>
              </a:spcAft>
              <a:buClrTx/>
              <a:buSzTx/>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The complete process is IT enabled and through a web application</a:t>
            </a:r>
          </a:p>
          <a:p>
            <a:pPr marR="0" lvl="0" algn="just" defTabSz="914400" rtl="0" eaLnBrk="1" fontAlgn="base" latinLnBrk="0" hangingPunct="1">
              <a:lnSpc>
                <a:spcPct val="100000"/>
              </a:lnSpc>
              <a:spcBef>
                <a:spcPct val="0"/>
              </a:spcBef>
              <a:spcAft>
                <a:spcPct val="0"/>
              </a:spcAft>
              <a:buClrTx/>
              <a:buSzTx/>
              <a:tabLst/>
              <a:defRPr/>
            </a:pPr>
            <a:endParaRPr kumimoji="0" lang="en-GB" sz="1200" b="0" i="0" u="none" strike="noStrike" kern="1200" cap="none" spc="0" normalizeH="0" baseline="0" noProof="0" dirty="0">
              <a:ln>
                <a:noFill/>
              </a:ln>
              <a:solidFill>
                <a:srgbClr val="000000"/>
              </a:solidFill>
              <a:effectLst/>
              <a:uLnTx/>
              <a:uFillTx/>
              <a:ea typeface="Garamond" charset="0"/>
              <a:cs typeface="Garamond" charset="0"/>
            </a:endParaRPr>
          </a:p>
          <a:p>
            <a:pPr marR="0" lvl="0" algn="just" defTabSz="914400" rtl="0" eaLnBrk="1" fontAlgn="base" latinLnBrk="0" hangingPunct="1">
              <a:lnSpc>
                <a:spcPct val="100000"/>
              </a:lnSpc>
              <a:spcBef>
                <a:spcPct val="0"/>
              </a:spcBef>
              <a:spcAft>
                <a:spcPct val="0"/>
              </a:spcAft>
              <a:buClrTx/>
              <a:buSzTx/>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This process is in 3 stages: </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Payment of relevant fee by the applicant MSME for this process. </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Submission of relevant evidences as advised in the Self</a:t>
            </a:r>
            <a:r>
              <a:rPr kumimoji="0" lang="en-GB" sz="2000" b="0" i="0" u="none" strike="noStrike" kern="1200" cap="none" spc="0" normalizeH="0" noProof="0" dirty="0">
                <a:ln>
                  <a:noFill/>
                </a:ln>
                <a:solidFill>
                  <a:srgbClr val="000000"/>
                </a:solidFill>
                <a:effectLst/>
                <a:uLnTx/>
                <a:uFillTx/>
                <a:ea typeface="Garamond" charset="0"/>
                <a:cs typeface="Garamond" charset="0"/>
              </a:rPr>
              <a:t> A</a:t>
            </a:r>
            <a:r>
              <a:rPr kumimoji="0" lang="en-GB" sz="2000" b="0" i="0" u="none" strike="noStrike" kern="1200" cap="none" spc="0" normalizeH="0" baseline="0" noProof="0" dirty="0">
                <a:ln>
                  <a:noFill/>
                </a:ln>
                <a:solidFill>
                  <a:srgbClr val="000000"/>
                </a:solidFill>
                <a:effectLst/>
                <a:uLnTx/>
                <a:uFillTx/>
                <a:ea typeface="Garamond" charset="0"/>
                <a:cs typeface="Garamond" charset="0"/>
              </a:rPr>
              <a:t>ssessment stage.</a:t>
            </a:r>
          </a:p>
          <a:p>
            <a:pPr marL="800100" marR="0" lvl="1" indent="-342900" algn="just" defTabSz="914400" rtl="0" eaLnBrk="1" fontAlgn="base" latinLnBrk="0" hangingPunct="1">
              <a:lnSpc>
                <a:spcPct val="100000"/>
              </a:lnSpc>
              <a:spcBef>
                <a:spcPct val="0"/>
              </a:spcBef>
              <a:spcAft>
                <a:spcPct val="0"/>
              </a:spcAft>
              <a:buClrTx/>
              <a:buSzTx/>
              <a:buFont typeface="Wingdings" charset="2"/>
              <a:buChar char="q"/>
              <a:tabLst/>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Evaluation (by the Desktop </a:t>
            </a:r>
            <a:r>
              <a:rPr lang="en-GB" sz="2000" dirty="0">
                <a:solidFill>
                  <a:srgbClr val="000000"/>
                </a:solidFill>
                <a:ea typeface="Garamond" charset="0"/>
                <a:cs typeface="Garamond" charset="0"/>
              </a:rPr>
              <a:t>A</a:t>
            </a:r>
            <a:r>
              <a:rPr kumimoji="0" lang="en-GB" sz="2000" b="0" i="0" u="none" strike="noStrike" kern="1200" cap="none" spc="0" normalizeH="0" baseline="0" noProof="0" dirty="0" err="1">
                <a:ln>
                  <a:noFill/>
                </a:ln>
                <a:solidFill>
                  <a:srgbClr val="000000"/>
                </a:solidFill>
                <a:effectLst/>
                <a:uLnTx/>
                <a:uFillTx/>
                <a:ea typeface="Garamond" charset="0"/>
                <a:cs typeface="Garamond" charset="0"/>
              </a:rPr>
              <a:t>ssessor</a:t>
            </a:r>
            <a:r>
              <a:rPr kumimoji="0" lang="en-GB" sz="2000" b="0" i="0" u="none" strike="noStrike" kern="1200" cap="none" spc="0" normalizeH="0" baseline="0" noProof="0" dirty="0">
                <a:ln>
                  <a:noFill/>
                </a:ln>
                <a:solidFill>
                  <a:srgbClr val="000000"/>
                </a:solidFill>
                <a:effectLst/>
                <a:uLnTx/>
                <a:uFillTx/>
                <a:ea typeface="Garamond" charset="0"/>
                <a:cs typeface="Garamond" charset="0"/>
              </a:rPr>
              <a:t>) of the Self-Assessment vis-à-vis evidences submitted. </a:t>
            </a:r>
          </a:p>
        </p:txBody>
      </p:sp>
      <p:sp>
        <p:nvSpPr>
          <p:cNvPr id="7" name="Title 1"/>
          <p:cNvSpPr>
            <a:spLocks noGrp="1"/>
          </p:cNvSpPr>
          <p:nvPr>
            <p:ph type="title"/>
          </p:nvPr>
        </p:nvSpPr>
        <p:spPr>
          <a:xfrm>
            <a:off x="172517" y="177259"/>
            <a:ext cx="6996687" cy="492443"/>
          </a:xfrm>
        </p:spPr>
        <p:txBody>
          <a:bodyPr/>
          <a:lstStyle/>
          <a:p>
            <a:r>
              <a:rPr lang="en-IN" sz="3200" dirty="0"/>
              <a:t>STEP 3: DESKTOP ASSESSMENT (2)</a:t>
            </a:r>
          </a:p>
        </p:txBody>
      </p:sp>
    </p:spTree>
    <p:extLst>
      <p:ext uri="{BB962C8B-B14F-4D97-AF65-F5344CB8AC3E}">
        <p14:creationId xmlns:p14="http://schemas.microsoft.com/office/powerpoint/2010/main" val="41705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dissolv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dissolv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dissolv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dissolv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dissolve">
                                      <p:cBhvr>
                                        <p:cTn id="27" dur="500"/>
                                        <p:tgtEl>
                                          <p:spTgt spid="6">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xEl>
                                              <p:pRg st="10" end="10"/>
                                            </p:txEl>
                                          </p:spTgt>
                                        </p:tgtEl>
                                        <p:attrNameLst>
                                          <p:attrName>style.visibility</p:attrName>
                                        </p:attrNameLst>
                                      </p:cBhvr>
                                      <p:to>
                                        <p:strVal val="visible"/>
                                      </p:to>
                                    </p:set>
                                    <p:animEffect transition="in" filter="dissolve">
                                      <p:cBhvr>
                                        <p:cTn id="32" dur="500"/>
                                        <p:tgtEl>
                                          <p:spTgt spid="6">
                                            <p:txEl>
                                              <p:pRg st="10" end="10"/>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animEffect transition="in" filter="dissolve">
                                      <p:cBhvr>
                                        <p:cTn id="35" dur="500"/>
                                        <p:tgtEl>
                                          <p:spTgt spid="6">
                                            <p:txEl>
                                              <p:pRg st="11" end="11"/>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6">
                                            <p:txEl>
                                              <p:pRg st="12" end="12"/>
                                            </p:txEl>
                                          </p:spTgt>
                                        </p:tgtEl>
                                        <p:attrNameLst>
                                          <p:attrName>style.visibility</p:attrName>
                                        </p:attrNameLst>
                                      </p:cBhvr>
                                      <p:to>
                                        <p:strVal val="visible"/>
                                      </p:to>
                                    </p:set>
                                    <p:animEffect transition="in" filter="dissolve">
                                      <p:cBhvr>
                                        <p:cTn id="38" dur="500"/>
                                        <p:tgtEl>
                                          <p:spTgt spid="6">
                                            <p:txEl>
                                              <p:pRg st="12" end="12"/>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6">
                                            <p:txEl>
                                              <p:pRg st="13" end="13"/>
                                            </p:txEl>
                                          </p:spTgt>
                                        </p:tgtEl>
                                        <p:attrNameLst>
                                          <p:attrName>style.visibility</p:attrName>
                                        </p:attrNameLst>
                                      </p:cBhvr>
                                      <p:to>
                                        <p:strVal val="visible"/>
                                      </p:to>
                                    </p:set>
                                    <p:animEffect transition="in" filter="dissolve">
                                      <p:cBhvr>
                                        <p:cTn id="41"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303" y="831349"/>
            <a:ext cx="8757635" cy="5201424"/>
          </a:xfrm>
          <a:prstGeom prst="rect">
            <a:avLst/>
          </a:prstGeom>
          <a:noFill/>
        </p:spPr>
        <p:txBody>
          <a:bodyPr wrap="square" rtlCol="0">
            <a:spAutoFit/>
          </a:bodyPr>
          <a:lstStyle/>
          <a:p>
            <a:pPr fontAlgn="base">
              <a:lnSpc>
                <a:spcPct val="150000"/>
              </a:lnSpc>
              <a:spcBef>
                <a:spcPct val="0"/>
              </a:spcBef>
              <a:spcAft>
                <a:spcPct val="0"/>
              </a:spcAft>
              <a:defRPr/>
            </a:pPr>
            <a:r>
              <a:rPr lang="en-US" sz="3600" b="1" dirty="0">
                <a:solidFill>
                  <a:srgbClr val="000000"/>
                </a:solidFill>
              </a:rPr>
              <a:t>DESKTOP ASSESSMENT – KEY POINTS</a:t>
            </a:r>
            <a:endParaRPr lang="en-US" sz="2000" b="1" dirty="0">
              <a:solidFill>
                <a:srgbClr val="000000"/>
              </a:solidFill>
              <a:ea typeface="Garamond" charset="0"/>
              <a:cs typeface="Garamond" charset="0"/>
            </a:endParaRPr>
          </a:p>
          <a:p>
            <a:pPr marL="285750" marR="0" lvl="0" indent="-285750" algn="l" defTabSz="914400" rtl="0" eaLnBrk="1" fontAlgn="base" latinLnBrk="0" hangingPunct="1">
              <a:lnSpc>
                <a:spcPct val="150000"/>
              </a:lnSpc>
              <a:spcBef>
                <a:spcPct val="0"/>
              </a:spcBef>
              <a:spcAft>
                <a:spcPct val="0"/>
              </a:spcAft>
              <a:buClrTx/>
              <a:buSzTx/>
              <a:buFont typeface="Wingdings" charset="2"/>
              <a:buChar char="q"/>
              <a:tabLst/>
              <a:defRPr/>
            </a:pPr>
            <a:r>
              <a:rPr kumimoji="0" lang="en-US" sz="2000" b="1" i="0" u="none" strike="noStrike" kern="1200" cap="none" spc="0" normalizeH="0" baseline="0" noProof="0" dirty="0">
                <a:ln>
                  <a:noFill/>
                </a:ln>
                <a:solidFill>
                  <a:srgbClr val="000000"/>
                </a:solidFill>
                <a:effectLst/>
                <a:uLnTx/>
                <a:uFillTx/>
                <a:ea typeface="Garamond" charset="0"/>
                <a:cs typeface="Garamond" charset="0"/>
              </a:rPr>
              <a:t>The Process</a:t>
            </a:r>
          </a:p>
          <a:p>
            <a:pPr marL="742950" marR="0" lvl="1" indent="-285750" algn="l" defTabSz="914400" rtl="0" eaLnBrk="1" fontAlgn="base" latinLnBrk="0" hangingPunct="1">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ea typeface="Garamond" charset="0"/>
                <a:cs typeface="Garamond" charset="0"/>
              </a:rPr>
              <a:t>Understanding Online Self</a:t>
            </a:r>
            <a:r>
              <a:rPr kumimoji="0" lang="en-US" sz="2000" b="0" i="0" u="none" strike="noStrike" kern="1200" cap="none" spc="0" normalizeH="0" noProof="0" dirty="0">
                <a:ln>
                  <a:noFill/>
                </a:ln>
                <a:solidFill>
                  <a:srgbClr val="000000"/>
                </a:solidFill>
                <a:effectLst/>
                <a:uLnTx/>
                <a:uFillTx/>
                <a:ea typeface="Garamond" charset="0"/>
                <a:cs typeface="Garamond" charset="0"/>
              </a:rPr>
              <a:t> A</a:t>
            </a:r>
            <a:r>
              <a:rPr kumimoji="0" lang="en-US" sz="2000" b="0" i="0" u="none" strike="noStrike" kern="1200" cap="none" spc="0" normalizeH="0" baseline="0" noProof="0" dirty="0">
                <a:ln>
                  <a:noFill/>
                </a:ln>
                <a:solidFill>
                  <a:srgbClr val="000000"/>
                </a:solidFill>
                <a:effectLst/>
                <a:uLnTx/>
                <a:uFillTx/>
                <a:ea typeface="Garamond" charset="0"/>
                <a:cs typeface="Garamond" charset="0"/>
              </a:rPr>
              <a:t>ssessment done by applicant</a:t>
            </a:r>
          </a:p>
          <a:p>
            <a:pPr marL="742950" marR="0" lvl="1" indent="-285750" algn="l" defTabSz="914400" rtl="0" eaLnBrk="1" fontAlgn="base" latinLnBrk="0" hangingPunct="1">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ea typeface="Garamond" charset="0"/>
                <a:cs typeface="Garamond" charset="0"/>
              </a:rPr>
              <a:t>Allocation of Desktop Assessor by QCI  </a:t>
            </a:r>
          </a:p>
          <a:p>
            <a:pPr marL="742950" marR="0" lvl="1" indent="-285750" algn="l" defTabSz="914400" rtl="0" eaLnBrk="1" fontAlgn="base" latinLnBrk="0" hangingPunct="1">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ea typeface="Garamond" charset="0"/>
                <a:cs typeface="Garamond" charset="0"/>
              </a:rPr>
              <a:t>Key </a:t>
            </a:r>
            <a:r>
              <a:rPr lang="en-US" sz="2000" dirty="0">
                <a:solidFill>
                  <a:srgbClr val="000000"/>
                </a:solidFill>
                <a:ea typeface="Garamond" charset="0"/>
                <a:cs typeface="Garamond" charset="0"/>
              </a:rPr>
              <a:t>agenda is r</a:t>
            </a:r>
            <a:r>
              <a:rPr kumimoji="0" lang="en-US" sz="2000" b="0" i="0" u="none" strike="noStrike" kern="1200" cap="none" spc="0" normalizeH="0" baseline="0" noProof="0" dirty="0" err="1">
                <a:ln>
                  <a:noFill/>
                </a:ln>
                <a:solidFill>
                  <a:srgbClr val="000000"/>
                </a:solidFill>
                <a:effectLst/>
                <a:uLnTx/>
                <a:uFillTx/>
                <a:ea typeface="Garamond" charset="0"/>
                <a:cs typeface="Garamond" charset="0"/>
              </a:rPr>
              <a:t>eviewing</a:t>
            </a:r>
            <a:r>
              <a:rPr kumimoji="0" lang="en-US" sz="2000" b="0" i="0" u="none" strike="noStrike" kern="1200" cap="none" spc="0" normalizeH="0" baseline="0" noProof="0" dirty="0">
                <a:ln>
                  <a:noFill/>
                </a:ln>
                <a:solidFill>
                  <a:srgbClr val="000000"/>
                </a:solidFill>
                <a:effectLst/>
                <a:uLnTx/>
                <a:uFillTx/>
                <a:ea typeface="Garamond" charset="0"/>
                <a:cs typeface="Garamond" charset="0"/>
              </a:rPr>
              <a:t> evidences uploaded – checking </a:t>
            </a:r>
            <a:r>
              <a:rPr kumimoji="0" lang="en-US" sz="2400" b="1" i="0" u="none" strike="noStrike" kern="1200" cap="none" spc="0" normalizeH="0" baseline="0" noProof="0" dirty="0">
                <a:ln>
                  <a:noFill/>
                </a:ln>
                <a:solidFill>
                  <a:srgbClr val="C00000"/>
                </a:solidFill>
                <a:effectLst/>
                <a:uLnTx/>
                <a:uFillTx/>
                <a:ea typeface="Garamond" charset="0"/>
                <a:cs typeface="Garamond" charset="0"/>
              </a:rPr>
              <a:t>relevance</a:t>
            </a:r>
            <a:r>
              <a:rPr kumimoji="0" lang="en-US" sz="2000" b="0" i="0" u="none" strike="noStrike" kern="1200" cap="none" spc="0" normalizeH="0" baseline="0" noProof="0" dirty="0">
                <a:ln>
                  <a:noFill/>
                </a:ln>
                <a:solidFill>
                  <a:srgbClr val="000000"/>
                </a:solidFill>
                <a:effectLst/>
                <a:uLnTx/>
                <a:uFillTx/>
                <a:ea typeface="Garamond" charset="0"/>
                <a:cs typeface="Garamond" charset="0"/>
              </a:rPr>
              <a:t> &amp; </a:t>
            </a:r>
            <a:r>
              <a:rPr kumimoji="0" lang="en-US" sz="2400" b="1" i="0" u="none" strike="noStrike" kern="1200" cap="none" spc="0" normalizeH="0" baseline="0" noProof="0" dirty="0">
                <a:ln>
                  <a:noFill/>
                </a:ln>
                <a:solidFill>
                  <a:srgbClr val="C00000"/>
                </a:solidFill>
                <a:effectLst/>
                <a:uLnTx/>
                <a:uFillTx/>
                <a:ea typeface="Garamond" charset="0"/>
                <a:cs typeface="Garamond" charset="0"/>
              </a:rPr>
              <a:t>adequacy</a:t>
            </a:r>
            <a:r>
              <a:rPr lang="en-US" sz="2000" dirty="0">
                <a:solidFill>
                  <a:srgbClr val="000000"/>
                </a:solidFill>
                <a:ea typeface="Garamond" charset="0"/>
                <a:cs typeface="Garamond" charset="0"/>
              </a:rPr>
              <a:t>,</a:t>
            </a:r>
            <a:r>
              <a:rPr kumimoji="0" lang="en-US" sz="2400" b="1" i="0" u="none" strike="noStrike" kern="1200" cap="none" spc="0" normalizeH="0" baseline="0" noProof="0" dirty="0">
                <a:ln>
                  <a:noFill/>
                </a:ln>
                <a:solidFill>
                  <a:srgbClr val="C00000"/>
                </a:solidFill>
                <a:effectLst/>
                <a:uLnTx/>
                <a:uFillTx/>
                <a:ea typeface="Garamond" charset="0"/>
                <a:cs typeface="Garamond" charset="0"/>
              </a:rPr>
              <a:t> </a:t>
            </a:r>
            <a:r>
              <a:rPr lang="en-US" sz="2000" dirty="0">
                <a:solidFill>
                  <a:srgbClr val="000000"/>
                </a:solidFill>
                <a:ea typeface="Garamond" charset="0"/>
                <a:cs typeface="Garamond" charset="0"/>
              </a:rPr>
              <a:t>with reference to the Self Assessment done – does the evidence submitted match with the level ?</a:t>
            </a:r>
          </a:p>
          <a:p>
            <a:pPr marL="742950" marR="0" lvl="1" indent="-285750" algn="l" defTabSz="914400" rtl="0" eaLnBrk="1" fontAlgn="base" latinLnBrk="0" hangingPunct="1">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ea typeface="Garamond" charset="0"/>
                <a:cs typeface="Garamond" charset="0"/>
              </a:rPr>
              <a:t>Evidence recall</a:t>
            </a:r>
            <a:r>
              <a:rPr kumimoji="0" lang="en-GB" sz="2000" b="0" i="0" u="none" strike="noStrike" kern="1200" cap="none" spc="0" normalizeH="0" baseline="0" noProof="0" dirty="0">
                <a:ln>
                  <a:noFill/>
                </a:ln>
                <a:solidFill>
                  <a:srgbClr val="000000"/>
                </a:solidFill>
                <a:effectLst/>
                <a:uLnTx/>
                <a:uFillTx/>
                <a:ea typeface="Garamond" charset="0"/>
                <a:cs typeface="Garamond" charset="0"/>
              </a:rPr>
              <a:t>; additional evidence</a:t>
            </a:r>
            <a:endParaRPr kumimoji="0" lang="en-US" sz="2000" b="0" i="0" u="none" strike="noStrike" kern="1200" cap="none" spc="0" normalizeH="0" baseline="0" noProof="0" dirty="0">
              <a:ln>
                <a:noFill/>
              </a:ln>
              <a:solidFill>
                <a:srgbClr val="000000"/>
              </a:solidFill>
              <a:effectLst/>
              <a:uLnTx/>
              <a:uFillTx/>
              <a:ea typeface="Garamond" charset="0"/>
              <a:cs typeface="Garamond" charset="0"/>
            </a:endParaRPr>
          </a:p>
          <a:p>
            <a:pPr marL="742950" lvl="1" indent="-285750" fontAlgn="base">
              <a:spcBef>
                <a:spcPct val="0"/>
              </a:spcBef>
              <a:spcAft>
                <a:spcPct val="0"/>
              </a:spcAft>
              <a:buFont typeface="Wingdings" charset="2"/>
              <a:buChar char="q"/>
              <a:defRPr/>
            </a:pPr>
            <a:r>
              <a:rPr kumimoji="0" lang="en-US" sz="2000" b="0" i="0" u="none" strike="noStrike" kern="1200" cap="none" spc="0" normalizeH="0" baseline="0" noProof="0" dirty="0">
                <a:ln>
                  <a:noFill/>
                </a:ln>
                <a:solidFill>
                  <a:srgbClr val="000000"/>
                </a:solidFill>
                <a:effectLst/>
                <a:uLnTx/>
                <a:uFillTx/>
                <a:ea typeface="Garamond" charset="0"/>
                <a:cs typeface="Garamond" charset="0"/>
              </a:rPr>
              <a:t>Deciding maturity level vis-à-vis evidence available</a:t>
            </a:r>
            <a:endParaRPr lang="en-GB" sz="2000" dirty="0">
              <a:solidFill>
                <a:srgbClr val="000000"/>
              </a:solidFill>
              <a:ea typeface="Garamond" charset="0"/>
              <a:cs typeface="Garamond" charset="0"/>
            </a:endParaRPr>
          </a:p>
          <a:p>
            <a:pPr marL="742950" lvl="1" indent="-285750" fontAlgn="base">
              <a:spcBef>
                <a:spcPct val="0"/>
              </a:spcBef>
              <a:spcAft>
                <a:spcPct val="0"/>
              </a:spcAft>
              <a:buFont typeface="Wingdings" charset="2"/>
              <a:buChar char="q"/>
              <a:defRPr/>
            </a:pPr>
            <a:r>
              <a:rPr kumimoji="0" lang="en-GB" sz="2000" b="0" i="0" u="none" strike="noStrike" kern="1200" cap="none" spc="0" normalizeH="0" baseline="0" noProof="0" dirty="0">
                <a:ln>
                  <a:noFill/>
                </a:ln>
                <a:solidFill>
                  <a:srgbClr val="000000"/>
                </a:solidFill>
                <a:effectLst/>
                <a:uLnTx/>
                <a:uFillTx/>
                <a:ea typeface="Garamond" charset="0"/>
                <a:cs typeface="Garamond" charset="0"/>
              </a:rPr>
              <a:t>Technical review by QCI, including</a:t>
            </a:r>
            <a:r>
              <a:rPr kumimoji="0" lang="en-GB" sz="2000" b="0" i="0" u="none" strike="noStrike" kern="1200" cap="none" spc="0" normalizeH="0" noProof="0" dirty="0">
                <a:ln>
                  <a:noFill/>
                </a:ln>
                <a:solidFill>
                  <a:srgbClr val="000000"/>
                </a:solidFill>
                <a:effectLst/>
                <a:uLnTx/>
                <a:uFillTx/>
                <a:ea typeface="Garamond" charset="0"/>
                <a:cs typeface="Garamond" charset="0"/>
              </a:rPr>
              <a:t> evidences of </a:t>
            </a:r>
            <a:r>
              <a:rPr lang="en-US" sz="2000" dirty="0"/>
              <a:t>self-certification of the applicable statutory &amp; regulatory requirements of the MSME, with reference to Quality, Environment and Safety</a:t>
            </a:r>
            <a:endParaRPr kumimoji="0" lang="en-GB" sz="2000" b="0" i="0" u="none" strike="noStrike" kern="1200" cap="none" spc="0" normalizeH="0" baseline="0" noProof="0" dirty="0">
              <a:ln>
                <a:noFill/>
              </a:ln>
              <a:solidFill>
                <a:srgbClr val="000000"/>
              </a:solidFill>
              <a:effectLst/>
              <a:uLnTx/>
              <a:uFillTx/>
              <a:ea typeface="Garamond" charset="0"/>
              <a:cs typeface="Garamond" charset="0"/>
            </a:endParaRPr>
          </a:p>
          <a:p>
            <a:pPr marL="742950" marR="0" lvl="1" indent="-285750" algn="l" defTabSz="914400" rtl="0" eaLnBrk="1" fontAlgn="base" latinLnBrk="0" hangingPunct="1">
              <a:spcBef>
                <a:spcPct val="0"/>
              </a:spcBef>
              <a:spcAft>
                <a:spcPct val="0"/>
              </a:spcAft>
              <a:buClrTx/>
              <a:buSzTx/>
              <a:buFont typeface="Wingdings" charset="2"/>
              <a:buChar char="q"/>
              <a:tabLst/>
              <a:defRPr/>
            </a:pPr>
            <a:r>
              <a:rPr kumimoji="0" lang="en-US" sz="2000" b="0" i="0" u="none" strike="noStrike" kern="1200" cap="none" spc="0" normalizeH="0" baseline="0" noProof="0" dirty="0">
                <a:ln>
                  <a:noFill/>
                </a:ln>
                <a:solidFill>
                  <a:srgbClr val="000000"/>
                </a:solidFill>
                <a:effectLst/>
                <a:uLnTx/>
                <a:uFillTx/>
                <a:ea typeface="Garamond" charset="0"/>
                <a:cs typeface="Garamond" charset="0"/>
              </a:rPr>
              <a:t>Clearing or rejecting the applicant for </a:t>
            </a:r>
            <a:r>
              <a:rPr kumimoji="0" lang="en-US" sz="2000" b="0" i="0" u="none" strike="noStrike" kern="1200" cap="none" spc="0" normalizeH="0" baseline="0" noProof="0" dirty="0" err="1">
                <a:ln>
                  <a:noFill/>
                </a:ln>
                <a:solidFill>
                  <a:srgbClr val="000000"/>
                </a:solidFill>
                <a:effectLst/>
                <a:uLnTx/>
                <a:uFillTx/>
                <a:ea typeface="Garamond" charset="0"/>
                <a:cs typeface="Garamond" charset="0"/>
              </a:rPr>
              <a:t>OnSite</a:t>
            </a:r>
            <a:r>
              <a:rPr kumimoji="0" lang="en-US" sz="2000" b="0" i="0" u="none" strike="noStrike" kern="1200" cap="none" spc="0" normalizeH="0" baseline="0" noProof="0" dirty="0">
                <a:ln>
                  <a:noFill/>
                </a:ln>
                <a:solidFill>
                  <a:srgbClr val="000000"/>
                </a:solidFill>
                <a:effectLst/>
                <a:uLnTx/>
                <a:uFillTx/>
                <a:ea typeface="Garamond" charset="0"/>
                <a:cs typeface="Garamond" charset="0"/>
              </a:rPr>
              <a:t> Assessment</a:t>
            </a:r>
            <a:r>
              <a:rPr kumimoji="0" lang="en-GB" sz="2000" b="0" i="0" u="none" strike="noStrike" kern="1200" cap="none" spc="0" normalizeH="0" baseline="0" noProof="0" dirty="0">
                <a:ln>
                  <a:noFill/>
                </a:ln>
                <a:solidFill>
                  <a:srgbClr val="000000"/>
                </a:solidFill>
                <a:effectLst/>
                <a:uLnTx/>
                <a:uFillTx/>
                <a:ea typeface="Garamond" charset="0"/>
                <a:cs typeface="Garamond" charset="0"/>
              </a:rPr>
              <a:t> </a:t>
            </a:r>
          </a:p>
          <a:p>
            <a:pPr marL="742950" marR="0" lvl="1" indent="-285750" algn="l" defTabSz="914400" rtl="0" eaLnBrk="1" fontAlgn="base" latinLnBrk="0" hangingPunct="1">
              <a:spcBef>
                <a:spcPct val="0"/>
              </a:spcBef>
              <a:spcAft>
                <a:spcPct val="0"/>
              </a:spcAft>
              <a:buClrTx/>
              <a:buSzTx/>
              <a:buFont typeface="Wingdings" charset="2"/>
              <a:buChar char="q"/>
              <a:tabLst/>
              <a:defRPr/>
            </a:pPr>
            <a:r>
              <a:rPr lang="en-US" sz="2000" dirty="0">
                <a:solidFill>
                  <a:srgbClr val="000000"/>
                </a:solidFill>
                <a:ea typeface="Garamond" charset="0"/>
                <a:cs typeface="Garamond" charset="0"/>
              </a:rPr>
              <a:t>Desktop Assessment Report </a:t>
            </a:r>
            <a:r>
              <a:rPr kumimoji="0" lang="en-US" sz="2000" i="0" u="none" strike="noStrike" kern="1200" cap="none" spc="0" normalizeH="0" baseline="0" noProof="0" dirty="0">
                <a:ln>
                  <a:noFill/>
                </a:ln>
                <a:solidFill>
                  <a:srgbClr val="000000"/>
                </a:solidFill>
                <a:effectLst/>
                <a:uLnTx/>
                <a:uFillTx/>
                <a:ea typeface="Garamond" charset="0"/>
                <a:cs typeface="Garamond" charset="0"/>
              </a:rPr>
              <a:t>– for both cleared and rejected applicants</a:t>
            </a:r>
            <a:endParaRPr kumimoji="0" lang="en-GB" sz="2000" i="0" u="none" strike="noStrike" kern="1200" cap="none" spc="0" normalizeH="0" baseline="0" noProof="0" dirty="0">
              <a:ln>
                <a:noFill/>
              </a:ln>
              <a:solidFill>
                <a:srgbClr val="000000"/>
              </a:solidFill>
              <a:effectLst/>
              <a:uLnTx/>
              <a:uFillTx/>
              <a:ea typeface="Garamond" charset="0"/>
              <a:cs typeface="Garamond" charset="0"/>
            </a:endParaRPr>
          </a:p>
        </p:txBody>
      </p:sp>
      <p:sp>
        <p:nvSpPr>
          <p:cNvPr id="8" name="Title 1"/>
          <p:cNvSpPr>
            <a:spLocks noGrp="1"/>
          </p:cNvSpPr>
          <p:nvPr>
            <p:ph type="title"/>
          </p:nvPr>
        </p:nvSpPr>
        <p:spPr>
          <a:xfrm>
            <a:off x="172517" y="177259"/>
            <a:ext cx="6996687" cy="492443"/>
          </a:xfrm>
        </p:spPr>
        <p:txBody>
          <a:bodyPr/>
          <a:lstStyle/>
          <a:p>
            <a:r>
              <a:rPr lang="en-IN" sz="3200" dirty="0"/>
              <a:t>STEP 3: DESKTOP ASSESSMENT (3)</a:t>
            </a:r>
          </a:p>
        </p:txBody>
      </p:sp>
    </p:spTree>
    <p:extLst>
      <p:ext uri="{BB962C8B-B14F-4D97-AF65-F5344CB8AC3E}">
        <p14:creationId xmlns:p14="http://schemas.microsoft.com/office/powerpoint/2010/main" val="241477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dissolve">
                                      <p:cBhvr>
                                        <p:cTn id="12" dur="500"/>
                                        <p:tgtEl>
                                          <p:spTgt spid="6">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dissolv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dissolv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dissolv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dissolve">
                                      <p:cBhvr>
                                        <p:cTn id="35" dur="500"/>
                                        <p:tgtEl>
                                          <p:spTgt spid="6">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
                                            <p:txEl>
                                              <p:pRg st="7" end="7"/>
                                            </p:txEl>
                                          </p:spTgt>
                                        </p:tgtEl>
                                        <p:attrNameLst>
                                          <p:attrName>style.visibility</p:attrName>
                                        </p:attrNameLst>
                                      </p:cBhvr>
                                      <p:to>
                                        <p:strVal val="visible"/>
                                      </p:to>
                                    </p:set>
                                    <p:animEffect transition="in" filter="dissolve">
                                      <p:cBhvr>
                                        <p:cTn id="40" dur="500"/>
                                        <p:tgtEl>
                                          <p:spTgt spid="6">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dissolve">
                                      <p:cBhvr>
                                        <p:cTn id="45" dur="500"/>
                                        <p:tgtEl>
                                          <p:spTgt spid="6">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6">
                                            <p:txEl>
                                              <p:pRg st="9" end="9"/>
                                            </p:txEl>
                                          </p:spTgt>
                                        </p:tgtEl>
                                        <p:attrNameLst>
                                          <p:attrName>style.visibility</p:attrName>
                                        </p:attrNameLst>
                                      </p:cBhvr>
                                      <p:to>
                                        <p:strVal val="visible"/>
                                      </p:to>
                                    </p:set>
                                    <p:animEffect transition="in" filter="dissolve">
                                      <p:cBhvr>
                                        <p:cTn id="5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t>4. He can </a:t>
            </a:r>
            <a:r>
              <a:rPr lang="en-US" b="1"/>
              <a:t>Accept </a:t>
            </a:r>
            <a:r>
              <a:rPr lang="en-US"/>
              <a:t>or </a:t>
            </a:r>
            <a:r>
              <a:rPr lang="en-US" b="1"/>
              <a:t>Reject</a:t>
            </a:r>
            <a:endParaRPr lang="en-IN"/>
          </a:p>
          <a:p>
            <a:pPr lvl="2"/>
            <a:r>
              <a:rPr lang="en-US"/>
              <a:t>Upon </a:t>
            </a:r>
            <a:r>
              <a:rPr lang="en-US" b="1"/>
              <a:t>Accept, </a:t>
            </a:r>
            <a:r>
              <a:rPr lang="en-US"/>
              <a:t>he will have to assign an Assessor for this DA</a:t>
            </a:r>
            <a:endParaRPr lang="en-IN"/>
          </a:p>
          <a:p>
            <a:pPr lvl="2"/>
            <a:r>
              <a:rPr lang="en-US"/>
              <a:t>Upon </a:t>
            </a:r>
            <a:r>
              <a:rPr lang="en-US" b="1"/>
              <a:t>Reject,</a:t>
            </a:r>
            <a:r>
              <a:rPr lang="en-US"/>
              <a:t> the MSME request will be re-allocated to another DAB</a:t>
            </a:r>
            <a:endParaRPr lang="en-US" dirty="0"/>
          </a:p>
        </p:txBody>
      </p:sp>
      <p:sp>
        <p:nvSpPr>
          <p:cNvPr id="7" name="Rectangle 15"/>
          <p:cNvSpPr txBox="1">
            <a:spLocks/>
          </p:cNvSpPr>
          <p:nvPr/>
        </p:nvSpPr>
        <p:spPr>
          <a:xfrm>
            <a:off x="172518" y="1131582"/>
            <a:ext cx="8819034" cy="3785652"/>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342900" lvl="0" indent="-342900" algn="just">
              <a:buAutoNum type="arabicPeriod"/>
            </a:pPr>
            <a:r>
              <a:rPr lang="en-US" dirty="0"/>
              <a:t>Upon submitting a Self Assessment by MSME, it will be intelligently allocated to a </a:t>
            </a:r>
          </a:p>
          <a:p>
            <a:pPr lvl="0" algn="just"/>
            <a:r>
              <a:rPr lang="en-US" b="1" dirty="0"/>
              <a:t>    Desktop Assessment Body (DAB)</a:t>
            </a:r>
            <a:endParaRPr lang="en-IN" dirty="0"/>
          </a:p>
          <a:p>
            <a:pPr lvl="0" algn="just"/>
            <a:r>
              <a:rPr lang="en-US" dirty="0"/>
              <a:t>2. Every DAB will have an authorized person who can add/manage </a:t>
            </a:r>
            <a:r>
              <a:rPr lang="en-US" b="1" dirty="0"/>
              <a:t>Allocated Assessments</a:t>
            </a:r>
            <a:r>
              <a:rPr lang="en-US" dirty="0"/>
              <a:t> and</a:t>
            </a:r>
          </a:p>
          <a:p>
            <a:pPr lvl="0" algn="just"/>
            <a:r>
              <a:rPr lang="en-US" dirty="0"/>
              <a:t>    add/manage </a:t>
            </a:r>
            <a:r>
              <a:rPr lang="en-US" b="1" dirty="0"/>
              <a:t>Assessors</a:t>
            </a:r>
            <a:endParaRPr lang="en-IN" dirty="0"/>
          </a:p>
          <a:p>
            <a:pPr lvl="0" algn="just"/>
            <a:r>
              <a:rPr lang="en-US" dirty="0"/>
              <a:t>3. Every time he gets a new request for a DA, he can see it on his Dashboard under </a:t>
            </a:r>
            <a:r>
              <a:rPr lang="en-US" b="1" dirty="0"/>
              <a:t>Pending</a:t>
            </a:r>
          </a:p>
          <a:p>
            <a:pPr lvl="0" algn="just"/>
            <a:r>
              <a:rPr lang="en-US" b="1" dirty="0"/>
              <a:t>    MSME</a:t>
            </a:r>
            <a:endParaRPr lang="en-IN" dirty="0"/>
          </a:p>
          <a:p>
            <a:pPr lvl="0" algn="just"/>
            <a:r>
              <a:rPr lang="en-US" dirty="0"/>
              <a:t>4. He can </a:t>
            </a:r>
            <a:r>
              <a:rPr lang="en-US" b="1" dirty="0"/>
              <a:t>Accept </a:t>
            </a:r>
            <a:r>
              <a:rPr lang="en-US" dirty="0"/>
              <a:t>or </a:t>
            </a:r>
            <a:r>
              <a:rPr lang="en-US" b="1" dirty="0"/>
              <a:t>Reject</a:t>
            </a:r>
            <a:endParaRPr lang="en-IN" dirty="0"/>
          </a:p>
          <a:p>
            <a:pPr lvl="0" algn="just"/>
            <a:r>
              <a:rPr lang="en-IN" dirty="0"/>
              <a:t>    - </a:t>
            </a:r>
            <a:r>
              <a:rPr lang="en-US" dirty="0"/>
              <a:t>Upon </a:t>
            </a:r>
            <a:r>
              <a:rPr lang="en-US" b="1" dirty="0"/>
              <a:t>Accept, </a:t>
            </a:r>
            <a:r>
              <a:rPr lang="en-US" dirty="0"/>
              <a:t>he will have to assign an Assessor for this DA</a:t>
            </a:r>
            <a:endParaRPr lang="en-IN" dirty="0"/>
          </a:p>
          <a:p>
            <a:pPr algn="just"/>
            <a:r>
              <a:rPr lang="en-US" dirty="0"/>
              <a:t>    - Upon </a:t>
            </a:r>
            <a:r>
              <a:rPr lang="en-US" b="1" dirty="0"/>
              <a:t>Reject,</a:t>
            </a:r>
            <a:r>
              <a:rPr lang="en-US" dirty="0"/>
              <a:t> the MSME request will be re-allocated to another DAB</a:t>
            </a:r>
          </a:p>
          <a:p>
            <a:pPr lvl="0" algn="just"/>
            <a:r>
              <a:rPr lang="en-US" dirty="0"/>
              <a:t>5. Once </a:t>
            </a:r>
            <a:r>
              <a:rPr lang="en-US" b="1" dirty="0"/>
              <a:t>Accepted,</a:t>
            </a:r>
            <a:r>
              <a:rPr lang="en-US" dirty="0"/>
              <a:t> an email will be sent to the Assessor to get started on the DA.</a:t>
            </a:r>
            <a:endParaRPr lang="en-IN" dirty="0"/>
          </a:p>
          <a:p>
            <a:pPr lvl="0" algn="just"/>
            <a:r>
              <a:rPr lang="en-US" dirty="0"/>
              <a:t>6. Assessor can only be assigned if he’s an </a:t>
            </a:r>
            <a:r>
              <a:rPr lang="en-US" b="1" dirty="0"/>
              <a:t>Approved Assessor </a:t>
            </a:r>
            <a:r>
              <a:rPr lang="en-US" dirty="0"/>
              <a:t>by ZED-QCI.</a:t>
            </a:r>
            <a:endParaRPr lang="en-IN" dirty="0"/>
          </a:p>
          <a:p>
            <a:endParaRPr lang="en-US" sz="48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STEP 3: DESKTOP ASSESSMENT (4.2)</a:t>
            </a:r>
          </a:p>
        </p:txBody>
      </p:sp>
      <p:sp>
        <p:nvSpPr>
          <p:cNvPr id="4" name="Rectangle 5"/>
          <p:cNvSpPr>
            <a:spLocks noChangeArrowheads="1"/>
          </p:cNvSpPr>
          <p:nvPr/>
        </p:nvSpPr>
        <p:spPr bwMode="auto">
          <a:xfrm>
            <a:off x="0" y="347731"/>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8294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248" y="4559128"/>
            <a:ext cx="8384143" cy="193183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6"/>
          <p:cNvSpPr>
            <a:spLocks noChangeArrowheads="1"/>
          </p:cNvSpPr>
          <p:nvPr/>
        </p:nvSpPr>
        <p:spPr bwMode="auto">
          <a:xfrm>
            <a:off x="457200" y="2700406"/>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61200570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271254"/>
            <a:ext cx="8819034" cy="5262979"/>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lvl="0"/>
            <a:r>
              <a:rPr lang="en-US" dirty="0"/>
              <a:t>7. After logging in as an Assessor, he will get to see every question with the </a:t>
            </a:r>
            <a:r>
              <a:rPr lang="en-US" b="1" dirty="0"/>
              <a:t>Option Selected </a:t>
            </a:r>
          </a:p>
          <a:p>
            <a:pPr lvl="0"/>
            <a:r>
              <a:rPr lang="en-US" b="1" dirty="0"/>
              <a:t>    </a:t>
            </a:r>
            <a:r>
              <a:rPr lang="en-US" dirty="0"/>
              <a:t>and the </a:t>
            </a:r>
            <a:r>
              <a:rPr lang="en-US" b="1" dirty="0"/>
              <a:t>Evidence Uploaded</a:t>
            </a:r>
            <a:r>
              <a:rPr lang="en-US" dirty="0"/>
              <a:t>, if any.</a:t>
            </a:r>
            <a:endParaRPr lang="en-IN" dirty="0"/>
          </a:p>
          <a:p>
            <a:pPr lvl="0"/>
            <a:r>
              <a:rPr lang="en-US" dirty="0"/>
              <a:t>8. There are 3 actions for every question in every parameter:</a:t>
            </a:r>
            <a:endParaRPr lang="en-IN" dirty="0"/>
          </a:p>
          <a:p>
            <a:pPr lvl="1"/>
            <a:r>
              <a:rPr lang="en-US" dirty="0"/>
              <a:t>Agree:</a:t>
            </a:r>
            <a:endParaRPr lang="en-IN" dirty="0"/>
          </a:p>
          <a:p>
            <a:pPr marL="199226" lvl="2" indent="0">
              <a:buNone/>
            </a:pPr>
            <a:r>
              <a:rPr lang="en-US" dirty="0"/>
              <a:t>Agree to the option selected by the MSME</a:t>
            </a:r>
            <a:endParaRPr lang="en-IN" dirty="0"/>
          </a:p>
          <a:p>
            <a:pPr lvl="2"/>
            <a:r>
              <a:rPr lang="en-US" dirty="0"/>
              <a:t>When either the evidence uploaded supports his answer OR</a:t>
            </a:r>
            <a:endParaRPr lang="en-IN" dirty="0"/>
          </a:p>
          <a:p>
            <a:pPr lvl="2"/>
            <a:r>
              <a:rPr lang="en-US" dirty="0"/>
              <a:t>When the option selected doesn’t need any evidence</a:t>
            </a:r>
            <a:endParaRPr lang="en-IN" dirty="0"/>
          </a:p>
          <a:p>
            <a:pPr lvl="1"/>
            <a:r>
              <a:rPr lang="en-US" dirty="0"/>
              <a:t>Change</a:t>
            </a:r>
            <a:endParaRPr lang="en-IN" dirty="0"/>
          </a:p>
          <a:p>
            <a:pPr marL="199226" lvl="2" indent="0">
              <a:buNone/>
            </a:pPr>
            <a:r>
              <a:rPr lang="en-US" dirty="0"/>
              <a:t>Disagree to the option selected by the MSME and can increase or decrease accordingly</a:t>
            </a:r>
            <a:endParaRPr lang="en-IN" dirty="0"/>
          </a:p>
          <a:p>
            <a:pPr lvl="2"/>
            <a:r>
              <a:rPr lang="en-US" dirty="0"/>
              <a:t>When the submitted evidence makes the MSME eligible for an even higher rating OR</a:t>
            </a:r>
            <a:endParaRPr lang="en-IN" dirty="0"/>
          </a:p>
          <a:p>
            <a:pPr lvl="2"/>
            <a:r>
              <a:rPr lang="en-US" dirty="0"/>
              <a:t>When there was no submitted evidence even though it was suggested.</a:t>
            </a:r>
            <a:endParaRPr lang="en-IN" dirty="0"/>
          </a:p>
          <a:p>
            <a:pPr lvl="1"/>
            <a:r>
              <a:rPr lang="en-US" dirty="0"/>
              <a:t>Review</a:t>
            </a:r>
            <a:endParaRPr lang="en-IN" dirty="0"/>
          </a:p>
          <a:p>
            <a:pPr marL="199226" lvl="2" indent="0">
              <a:buNone/>
            </a:pPr>
            <a:r>
              <a:rPr lang="en-US" b="1" dirty="0"/>
              <a:t>Mark as Review</a:t>
            </a:r>
            <a:r>
              <a:rPr lang="en-US" dirty="0"/>
              <a:t> is an option to mark a Question’s evidence for Review which will be shown at the time of SA to double-check or take another picture for an extra proof etc.</a:t>
            </a:r>
            <a:endParaRPr lang="en-IN" dirty="0"/>
          </a:p>
          <a:p>
            <a:pPr lvl="0"/>
            <a:r>
              <a:rPr lang="en-US" dirty="0"/>
              <a:t>9. Once the Assessment is completed, the </a:t>
            </a:r>
            <a:r>
              <a:rPr lang="en-US" b="1" dirty="0"/>
              <a:t>Assessor </a:t>
            </a:r>
            <a:r>
              <a:rPr lang="en-US" dirty="0"/>
              <a:t>will submit the Desktop Assessment </a:t>
            </a:r>
          </a:p>
          <a:p>
            <a:pPr lvl="0"/>
            <a:r>
              <a:rPr lang="en-US" dirty="0"/>
              <a:t>     Report to his DAB.</a:t>
            </a:r>
            <a:endParaRPr lang="en-IN" dirty="0"/>
          </a:p>
          <a:p>
            <a:pPr lvl="0"/>
            <a:r>
              <a:rPr lang="en-US" dirty="0"/>
              <a:t>10. DAB then reviews it </a:t>
            </a:r>
            <a:r>
              <a:rPr lang="en-US" b="1" dirty="0"/>
              <a:t>again</a:t>
            </a:r>
            <a:r>
              <a:rPr lang="en-US" dirty="0"/>
              <a:t> and if everything is right, DAB can </a:t>
            </a:r>
            <a:r>
              <a:rPr lang="en-US" b="1" dirty="0"/>
              <a:t>Forward to ZED</a:t>
            </a:r>
            <a:endParaRPr lang="en-IN" dirty="0"/>
          </a:p>
          <a:p>
            <a:pPr lvl="0"/>
            <a:r>
              <a:rPr lang="en-US" dirty="0"/>
              <a:t>11. After forwarding to ZED, ZED Master DAB will review the assessment report manually and </a:t>
            </a:r>
          </a:p>
          <a:p>
            <a:pPr lvl="0"/>
            <a:r>
              <a:rPr lang="en-US" dirty="0"/>
              <a:t>      then either Approve or Reject it.</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STEP 3: DESKTOP ASSESSMENT (4.3)</a:t>
            </a:r>
          </a:p>
        </p:txBody>
      </p:sp>
    </p:spTree>
    <p:extLst>
      <p:ext uri="{BB962C8B-B14F-4D97-AF65-F5344CB8AC3E}">
        <p14:creationId xmlns:p14="http://schemas.microsoft.com/office/powerpoint/2010/main" val="238784246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1661993"/>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1- 2:</a:t>
            </a:r>
          </a:p>
          <a:p>
            <a:pPr marL="1526" lvl="1" indent="0" algn="ctr" defTabSz="860347" fontAlgn="base">
              <a:spcBef>
                <a:spcPct val="0"/>
              </a:spcBef>
              <a:spcAft>
                <a:spcPct val="0"/>
              </a:spcAft>
              <a:buClr>
                <a:srgbClr val="000000"/>
              </a:buClr>
              <a:buNone/>
            </a:pPr>
            <a:br>
              <a:rPr lang="en-IN" sz="3600" b="1" dirty="0">
                <a:ln/>
              </a:rPr>
            </a:br>
            <a:r>
              <a:rPr lang="en-IN" sz="3600" b="1" dirty="0">
                <a:ln/>
              </a:rPr>
              <a:t>VISUALIZING THE MSME UNIT HOLISTICALLY</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DESKTOP ASSESSMENT</a:t>
            </a:r>
          </a:p>
        </p:txBody>
      </p:sp>
    </p:spTree>
    <p:extLst>
      <p:ext uri="{BB962C8B-B14F-4D97-AF65-F5344CB8AC3E}">
        <p14:creationId xmlns:p14="http://schemas.microsoft.com/office/powerpoint/2010/main" val="367355397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br>
              <a:rPr lang="en-IN" b="1" dirty="0">
                <a:ln/>
                <a:solidFill>
                  <a:schemeClr val="tx1"/>
                </a:solidFill>
              </a:rPr>
            </a:br>
            <a:r>
              <a:rPr lang="en-IN" b="1" dirty="0">
                <a:ln/>
                <a:solidFill>
                  <a:schemeClr val="tx1"/>
                </a:solidFill>
              </a:rPr>
              <a:t> ASSESSOR SKILLS </a:t>
            </a:r>
          </a:p>
        </p:txBody>
      </p:sp>
    </p:spTree>
    <p:extLst>
      <p:ext uri="{BB962C8B-B14F-4D97-AF65-F5344CB8AC3E}">
        <p14:creationId xmlns:p14="http://schemas.microsoft.com/office/powerpoint/2010/main" val="530598230"/>
      </p:ext>
    </p:extLst>
  </p:cSld>
  <p:clrMapOvr>
    <a:masterClrMapping/>
  </p:clrMapOvr>
  <p:transition spd="slow">
    <p:wipe dir="r"/>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72517" y="177260"/>
            <a:ext cx="6996687" cy="492442"/>
          </a:xfrm>
        </p:spPr>
        <p:txBody>
          <a:bodyPr/>
          <a:lstStyle/>
          <a:p>
            <a:pPr defTabSz="914400">
              <a:spcBef>
                <a:spcPct val="40000"/>
              </a:spcBef>
              <a:buFont typeface="Arial" panose="020B0604020202020204" pitchFamily="34" charset="0"/>
              <a:tabLst>
                <a:tab pos="4114800" algn="l"/>
              </a:tabLst>
              <a:defRPr/>
            </a:pPr>
            <a:r>
              <a:rPr lang="en-IN" sz="3200" dirty="0">
                <a:ln/>
                <a:solidFill>
                  <a:schemeClr val="tx1"/>
                </a:solidFill>
              </a:rPr>
              <a:t>ASSESSOR SKILLS (1)</a:t>
            </a:r>
            <a:endParaRPr lang="en-IN" sz="2400" b="0" kern="1200" dirty="0">
              <a:solidFill>
                <a:schemeClr val="tx1"/>
              </a:solidFill>
              <a:latin typeface="+mn-lt"/>
              <a:ea typeface="+mn-ea"/>
              <a:cs typeface="+mn-cs"/>
            </a:endParaRPr>
          </a:p>
        </p:txBody>
      </p:sp>
      <p:sp>
        <p:nvSpPr>
          <p:cNvPr id="4" name="Text Box 3"/>
          <p:cNvSpPr txBox="1">
            <a:spLocks noChangeArrowheads="1"/>
          </p:cNvSpPr>
          <p:nvPr/>
        </p:nvSpPr>
        <p:spPr bwMode="auto">
          <a:xfrm>
            <a:off x="515154" y="1112951"/>
            <a:ext cx="8100811" cy="41426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defPPr>
              <a:defRPr lang="en-US"/>
            </a:defPPr>
            <a:lvl1pPr marL="342900" indent="-342900">
              <a:spcBef>
                <a:spcPct val="40000"/>
              </a:spcBef>
              <a:buFont typeface="Arial" panose="020B0604020202020204" pitchFamily="34" charset="0"/>
              <a:buChar char="•"/>
              <a:tabLst>
                <a:tab pos="4114800" algn="l"/>
              </a:tabLst>
              <a:defRPr sz="2400" b="0">
                <a:solidFill>
                  <a:srgbClr val="013A6C"/>
                </a:solidFill>
              </a:defRPr>
            </a:lvl1pPr>
            <a:lvl2pPr marL="895350" indent="-419100">
              <a:tabLst>
                <a:tab pos="4114800" algn="l"/>
              </a:tabLst>
              <a:defRPr sz="2400">
                <a:latin typeface="Times New Roman" pitchFamily="18" charset="0"/>
              </a:defRPr>
            </a:lvl2pPr>
            <a:lvl3pPr>
              <a:tabLst>
                <a:tab pos="4114800" algn="l"/>
              </a:tabLst>
              <a:defRPr sz="2400">
                <a:latin typeface="Times New Roman" pitchFamily="18" charset="0"/>
              </a:defRPr>
            </a:lvl3pPr>
            <a:lvl4pPr>
              <a:tabLst>
                <a:tab pos="4114800" algn="l"/>
              </a:tabLst>
              <a:defRPr sz="2400">
                <a:latin typeface="Times New Roman" pitchFamily="18" charset="0"/>
              </a:defRPr>
            </a:lvl4pPr>
            <a:lvl5pPr>
              <a:tabLst>
                <a:tab pos="4114800" algn="l"/>
              </a:tabLst>
              <a:defRPr sz="2400">
                <a:latin typeface="Times New Roman" pitchFamily="18" charset="0"/>
              </a:defRPr>
            </a:lvl5pPr>
            <a:lvl6pPr eaLnBrk="0" fontAlgn="base" hangingPunct="0">
              <a:spcBef>
                <a:spcPct val="0"/>
              </a:spcBef>
              <a:spcAft>
                <a:spcPct val="0"/>
              </a:spcAft>
              <a:tabLst>
                <a:tab pos="4114800" algn="l"/>
              </a:tabLst>
              <a:defRPr sz="2400">
                <a:latin typeface="Times New Roman" pitchFamily="18" charset="0"/>
              </a:defRPr>
            </a:lvl6pPr>
            <a:lvl7pPr eaLnBrk="0" fontAlgn="base" hangingPunct="0">
              <a:spcBef>
                <a:spcPct val="0"/>
              </a:spcBef>
              <a:spcAft>
                <a:spcPct val="0"/>
              </a:spcAft>
              <a:tabLst>
                <a:tab pos="4114800" algn="l"/>
              </a:tabLst>
              <a:defRPr sz="2400">
                <a:latin typeface="Times New Roman" pitchFamily="18" charset="0"/>
              </a:defRPr>
            </a:lvl7pPr>
            <a:lvl8pPr eaLnBrk="0" fontAlgn="base" hangingPunct="0">
              <a:spcBef>
                <a:spcPct val="0"/>
              </a:spcBef>
              <a:spcAft>
                <a:spcPct val="0"/>
              </a:spcAft>
              <a:tabLst>
                <a:tab pos="4114800" algn="l"/>
              </a:tabLst>
              <a:defRPr sz="2400">
                <a:latin typeface="Times New Roman" pitchFamily="18" charset="0"/>
              </a:defRPr>
            </a:lvl8pPr>
            <a:lvl9pPr eaLnBrk="0" fontAlgn="base" hangingPunct="0">
              <a:spcBef>
                <a:spcPct val="0"/>
              </a:spcBef>
              <a:spcAft>
                <a:spcPct val="0"/>
              </a:spcAft>
              <a:tabLst>
                <a:tab pos="4114800" algn="l"/>
              </a:tabLst>
              <a:defRPr sz="2400">
                <a:latin typeface="Times New Roman" pitchFamily="18" charset="0"/>
              </a:defRPr>
            </a:lvl9pPr>
          </a:lstStyle>
          <a:p>
            <a:pPr marL="0" indent="0">
              <a:buFont typeface="Arial" panose="020B0604020202020204" pitchFamily="34" charset="0"/>
              <a:buNone/>
              <a:defRPr/>
            </a:pPr>
            <a:r>
              <a:rPr lang="en-US" altLang="en-US" sz="2800" b="1" dirty="0">
                <a:solidFill>
                  <a:schemeClr val="tx1"/>
                </a:solidFill>
              </a:rPr>
              <a:t>ASSESSOR SKILL IS A COMBINATION OF</a:t>
            </a:r>
          </a:p>
          <a:p>
            <a:pPr marL="0" indent="0">
              <a:buFont typeface="Arial" panose="020B0604020202020204" pitchFamily="34" charset="0"/>
              <a:buNone/>
              <a:defRPr/>
            </a:pPr>
            <a:endParaRPr lang="en-US" altLang="en-US" dirty="0">
              <a:solidFill>
                <a:schemeClr val="tx1"/>
              </a:solidFill>
            </a:endParaRPr>
          </a:p>
          <a:p>
            <a:pPr marL="0" indent="0">
              <a:buFont typeface="Arial" panose="020B0604020202020204" pitchFamily="34" charset="0"/>
              <a:buNone/>
              <a:defRPr/>
            </a:pPr>
            <a:endParaRPr lang="en-US" altLang="en-US" dirty="0">
              <a:solidFill>
                <a:schemeClr val="tx1"/>
              </a:solidFill>
            </a:endParaRPr>
          </a:p>
          <a:p>
            <a:pPr>
              <a:defRPr/>
            </a:pPr>
            <a:r>
              <a:rPr lang="en-US" altLang="en-US" dirty="0">
                <a:solidFill>
                  <a:schemeClr val="tx1"/>
                </a:solidFill>
              </a:rPr>
              <a:t>ABILITY TO FIND AND EVALUATE FACTS</a:t>
            </a:r>
          </a:p>
          <a:p>
            <a:pPr marL="0" indent="0">
              <a:buNone/>
              <a:defRPr/>
            </a:pPr>
            <a:endParaRPr lang="en-US" altLang="en-US" dirty="0">
              <a:solidFill>
                <a:schemeClr val="tx1"/>
              </a:solidFill>
            </a:endParaRPr>
          </a:p>
          <a:p>
            <a:pPr>
              <a:defRPr/>
            </a:pPr>
            <a:r>
              <a:rPr lang="en-US" altLang="en-US" dirty="0">
                <a:solidFill>
                  <a:schemeClr val="tx1"/>
                </a:solidFill>
              </a:rPr>
              <a:t>TIME MANAGEMENT</a:t>
            </a:r>
          </a:p>
          <a:p>
            <a:pPr>
              <a:defRPr/>
            </a:pPr>
            <a:endParaRPr lang="en-US" altLang="en-US" dirty="0">
              <a:solidFill>
                <a:schemeClr val="tx1"/>
              </a:solidFill>
            </a:endParaRPr>
          </a:p>
          <a:p>
            <a:pPr>
              <a:defRPr/>
            </a:pPr>
            <a:r>
              <a:rPr lang="en-US" altLang="en-US" dirty="0">
                <a:solidFill>
                  <a:schemeClr val="tx1"/>
                </a:solidFill>
              </a:rPr>
              <a:t>REPORTING</a:t>
            </a:r>
          </a:p>
        </p:txBody>
      </p:sp>
    </p:spTree>
    <p:extLst>
      <p:ext uri="{BB962C8B-B14F-4D97-AF65-F5344CB8AC3E}">
        <p14:creationId xmlns:p14="http://schemas.microsoft.com/office/powerpoint/2010/main" val="196239819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9683" name="Rectangle 3"/>
          <p:cNvSpPr>
            <a:spLocks noGrp="1" noChangeArrowheads="1"/>
          </p:cNvSpPr>
          <p:nvPr>
            <p:ph idx="1"/>
          </p:nvPr>
        </p:nvSpPr>
        <p:spPr>
          <a:xfrm>
            <a:off x="633046" y="1081824"/>
            <a:ext cx="8250116" cy="5550750"/>
          </a:xfrm>
        </p:spPr>
        <p:txBody>
          <a:bodyPr/>
          <a:lstStyle/>
          <a:p>
            <a:pPr>
              <a:buFontTx/>
              <a:buNone/>
            </a:pPr>
            <a:r>
              <a:rPr lang="en-US" altLang="en-US" sz="2800" b="1" dirty="0"/>
              <a:t>PURPOSE OF AN ASSESSMENT IS TO FIND FACTS SUPPORTED BY OBJECTIVE EVIDENCE. THESE MAY BE:</a:t>
            </a:r>
          </a:p>
          <a:p>
            <a:pPr>
              <a:buFontTx/>
              <a:buNone/>
            </a:pPr>
            <a:endParaRPr lang="en-US" altLang="en-US" sz="2200" dirty="0"/>
          </a:p>
          <a:p>
            <a:pPr lvl="1">
              <a:spcBef>
                <a:spcPct val="15000"/>
              </a:spcBef>
              <a:spcAft>
                <a:spcPct val="30000"/>
              </a:spcAft>
            </a:pPr>
            <a:r>
              <a:rPr lang="en-US" altLang="en-US" sz="2200" dirty="0"/>
              <a:t>DOCUMENTS (</a:t>
            </a:r>
            <a:r>
              <a:rPr lang="en-US" altLang="en-US" sz="2200" dirty="0" err="1"/>
              <a:t>Eg</a:t>
            </a:r>
            <a:r>
              <a:rPr lang="en-US" altLang="en-US" sz="2200" dirty="0"/>
              <a:t>. POLICY, OBJECTIVES, PLANS, PROCEDURES ETC)</a:t>
            </a:r>
          </a:p>
          <a:p>
            <a:pPr lvl="1">
              <a:spcBef>
                <a:spcPct val="15000"/>
              </a:spcBef>
              <a:spcAft>
                <a:spcPct val="30000"/>
              </a:spcAft>
            </a:pPr>
            <a:r>
              <a:rPr lang="en-US" altLang="en-US" sz="2200" dirty="0"/>
              <a:t>RECORDS (MANY EXAMPLES POSSIBLE)</a:t>
            </a:r>
          </a:p>
          <a:p>
            <a:pPr lvl="1">
              <a:spcBef>
                <a:spcPct val="15000"/>
              </a:spcBef>
              <a:spcAft>
                <a:spcPct val="30000"/>
              </a:spcAft>
            </a:pPr>
            <a:r>
              <a:rPr lang="en-US" altLang="en-US" sz="2200" dirty="0"/>
              <a:t>DATA SUMMARIES, ANALYSIS, METRICS AND PERFORMANCE INDICATORS</a:t>
            </a:r>
          </a:p>
          <a:p>
            <a:pPr lvl="1">
              <a:spcBef>
                <a:spcPct val="15000"/>
              </a:spcBef>
              <a:spcAft>
                <a:spcPct val="30000"/>
              </a:spcAft>
            </a:pPr>
            <a:r>
              <a:rPr lang="en-US" altLang="en-US" sz="2200" dirty="0"/>
              <a:t>REPORTS FROM OTHER SOURCES (</a:t>
            </a:r>
            <a:r>
              <a:rPr lang="en-US" altLang="en-US" sz="2200" dirty="0" err="1"/>
              <a:t>Eg</a:t>
            </a:r>
            <a:r>
              <a:rPr lang="en-US" altLang="en-US" sz="2200" dirty="0"/>
              <a:t>. CUSTOMER FEEDBACK, VENDOR RATINGS, ETC)			</a:t>
            </a:r>
          </a:p>
          <a:p>
            <a:pPr lvl="1">
              <a:spcBef>
                <a:spcPct val="15000"/>
              </a:spcBef>
              <a:spcAft>
                <a:spcPct val="30000"/>
              </a:spcAft>
            </a:pPr>
            <a:r>
              <a:rPr lang="en-US" altLang="en-US" sz="2200" dirty="0"/>
              <a:t>ACTUAL OBSERVATIONS OF ACTIVITIES</a:t>
            </a:r>
          </a:p>
          <a:p>
            <a:pPr lvl="1">
              <a:spcBef>
                <a:spcPct val="15000"/>
              </a:spcBef>
              <a:spcAft>
                <a:spcPct val="30000"/>
              </a:spcAft>
            </a:pPr>
            <a:r>
              <a:rPr lang="en-US" altLang="en-US" sz="2200" dirty="0"/>
              <a:t>OBSERVATION OF SURROUNDING WORK ENVIRONMENT AND CONDITIONS</a:t>
            </a:r>
          </a:p>
          <a:p>
            <a:pPr lvl="1">
              <a:spcBef>
                <a:spcPct val="15000"/>
              </a:spcBef>
              <a:spcAft>
                <a:spcPct val="30000"/>
              </a:spcAft>
            </a:pPr>
            <a:r>
              <a:rPr lang="en-US" altLang="en-US" sz="2200" dirty="0"/>
              <a:t>SOMETIMES, EVEN STATEMENTS OF INFORMED PERSONS</a:t>
            </a:r>
          </a:p>
        </p:txBody>
      </p:sp>
      <p:sp>
        <p:nvSpPr>
          <p:cNvPr id="8" name="Title 1"/>
          <p:cNvSpPr txBox="1">
            <a:spLocks/>
          </p:cNvSpPr>
          <p:nvPr/>
        </p:nvSpPr>
        <p:spPr bwMode="auto">
          <a:xfrm>
            <a:off x="172517" y="177260"/>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(2): FACT FINDING </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316845370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itle 1"/>
          <p:cNvSpPr>
            <a:spLocks noGrp="1"/>
          </p:cNvSpPr>
          <p:nvPr>
            <p:ph type="title"/>
          </p:nvPr>
        </p:nvSpPr>
        <p:spPr>
          <a:xfrm>
            <a:off x="450762" y="972912"/>
            <a:ext cx="7014658" cy="430887"/>
          </a:xfrm>
        </p:spPr>
        <p:txBody>
          <a:bodyPr/>
          <a:lstStyle/>
          <a:p>
            <a:pPr defTabSz="914400">
              <a:spcBef>
                <a:spcPct val="40000"/>
              </a:spcBef>
              <a:buFont typeface="Arial" panose="020B0604020202020204" pitchFamily="34" charset="0"/>
              <a:tabLst>
                <a:tab pos="4114800" algn="l"/>
              </a:tabLst>
              <a:defRPr/>
            </a:pPr>
            <a:r>
              <a:rPr lang="en-IN" sz="2800" dirty="0">
                <a:ln/>
                <a:solidFill>
                  <a:schemeClr val="tx1"/>
                </a:solidFill>
              </a:rPr>
              <a:t>FACT FINDING SKILLS</a:t>
            </a:r>
            <a:endParaRPr lang="en-IN" sz="2800" b="0" kern="1200" dirty="0">
              <a:solidFill>
                <a:schemeClr val="tx1"/>
              </a:solidFill>
              <a:latin typeface="+mn-lt"/>
              <a:ea typeface="+mn-ea"/>
              <a:cs typeface="+mn-cs"/>
            </a:endParaRPr>
          </a:p>
        </p:txBody>
      </p:sp>
      <p:sp>
        <p:nvSpPr>
          <p:cNvPr id="1481731" name="Rectangle 3"/>
          <p:cNvSpPr>
            <a:spLocks noGrp="1" noChangeArrowheads="1"/>
          </p:cNvSpPr>
          <p:nvPr>
            <p:ph idx="1"/>
          </p:nvPr>
        </p:nvSpPr>
        <p:spPr>
          <a:xfrm>
            <a:off x="420566" y="1554259"/>
            <a:ext cx="3870080" cy="4985980"/>
          </a:xfrm>
        </p:spPr>
        <p:txBody>
          <a:bodyPr/>
          <a:lstStyle/>
          <a:p>
            <a:pPr lvl="1">
              <a:lnSpc>
                <a:spcPct val="150000"/>
              </a:lnSpc>
            </a:pPr>
            <a:r>
              <a:rPr lang="en-US" altLang="en-US" sz="2400" dirty="0"/>
              <a:t>   READING 		</a:t>
            </a:r>
          </a:p>
          <a:p>
            <a:pPr lvl="1">
              <a:lnSpc>
                <a:spcPct val="150000"/>
              </a:lnSpc>
            </a:pPr>
            <a:r>
              <a:rPr lang="en-US" altLang="en-US" sz="2400" dirty="0"/>
              <a:t>   COMMUNICATIONS	</a:t>
            </a:r>
          </a:p>
          <a:p>
            <a:pPr lvl="1">
              <a:lnSpc>
                <a:spcPct val="150000"/>
              </a:lnSpc>
            </a:pPr>
            <a:r>
              <a:rPr lang="en-US" altLang="en-US" sz="2400" dirty="0"/>
              <a:t>   INTERVIEWING		</a:t>
            </a:r>
          </a:p>
          <a:p>
            <a:pPr lvl="1">
              <a:lnSpc>
                <a:spcPct val="150000"/>
              </a:lnSpc>
            </a:pPr>
            <a:r>
              <a:rPr lang="en-US" altLang="en-US" sz="2400" dirty="0"/>
              <a:t>   LISTENING		</a:t>
            </a:r>
          </a:p>
          <a:p>
            <a:pPr lvl="1">
              <a:lnSpc>
                <a:spcPct val="150000"/>
              </a:lnSpc>
            </a:pPr>
            <a:r>
              <a:rPr lang="en-US" altLang="en-US" sz="2400" dirty="0"/>
              <a:t>   FIRST QUESTION		</a:t>
            </a:r>
          </a:p>
          <a:p>
            <a:pPr lvl="1">
              <a:lnSpc>
                <a:spcPct val="150000"/>
              </a:lnSpc>
            </a:pPr>
            <a:r>
              <a:rPr lang="en-US" altLang="en-US" sz="2400" dirty="0"/>
              <a:t>   USE OF CHECK LIST	</a:t>
            </a:r>
          </a:p>
          <a:p>
            <a:pPr lvl="1">
              <a:lnSpc>
                <a:spcPct val="150000"/>
              </a:lnSpc>
            </a:pPr>
            <a:r>
              <a:rPr lang="en-US" altLang="en-US" sz="2400" dirty="0"/>
              <a:t>   TAKE NOTES		</a:t>
            </a:r>
          </a:p>
          <a:p>
            <a:pPr lvl="1">
              <a:lnSpc>
                <a:spcPct val="150000"/>
              </a:lnSpc>
            </a:pPr>
            <a:r>
              <a:rPr lang="en-US" altLang="en-US" sz="2400" dirty="0"/>
              <a:t>   SPOT CHECK DOCUMENTS </a:t>
            </a:r>
          </a:p>
          <a:p>
            <a:pPr lvl="1">
              <a:lnSpc>
                <a:spcPct val="150000"/>
              </a:lnSpc>
            </a:pPr>
            <a:r>
              <a:rPr lang="en-US" altLang="en-US" sz="2400" dirty="0"/>
              <a:t>   RECORDS / SAMPLES</a:t>
            </a:r>
          </a:p>
        </p:txBody>
      </p:sp>
      <p:sp>
        <p:nvSpPr>
          <p:cNvPr id="1481733" name="Text Box 5"/>
          <p:cNvSpPr txBox="1">
            <a:spLocks noChangeArrowheads="1"/>
          </p:cNvSpPr>
          <p:nvPr/>
        </p:nvSpPr>
        <p:spPr bwMode="auto">
          <a:xfrm>
            <a:off x="4714143" y="1592893"/>
            <a:ext cx="4078165" cy="39977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83527" tIns="41031" rIns="83527" bIns="41031">
            <a:spAutoFit/>
          </a:bodyPr>
          <a:lstStyle>
            <a:lvl1pPr algn="l">
              <a:defRPr>
                <a:solidFill>
                  <a:schemeClr val="tx1"/>
                </a:solidFill>
                <a:latin typeface="Arial" panose="020B0604020202020204" pitchFamily="34" charset="0"/>
              </a:defRPr>
            </a:lvl1pPr>
            <a:lvl2pPr indent="-455613"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lvl="1" eaLnBrk="0" hangingPunct="0">
              <a:spcBef>
                <a:spcPct val="30000"/>
              </a:spcBef>
              <a:spcAft>
                <a:spcPct val="30000"/>
              </a:spcAft>
              <a:buFontTx/>
              <a:buChar char="•"/>
            </a:pPr>
            <a:r>
              <a:rPr lang="en-US" altLang="en-US" sz="2400" dirty="0">
                <a:latin typeface="+mn-lt"/>
              </a:rPr>
              <a:t>OBSERVATION</a:t>
            </a:r>
          </a:p>
          <a:p>
            <a:pPr lvl="1" eaLnBrk="0" hangingPunct="0">
              <a:spcBef>
                <a:spcPct val="30000"/>
              </a:spcBef>
              <a:spcAft>
                <a:spcPct val="30000"/>
              </a:spcAft>
              <a:buFontTx/>
              <a:buChar char="•"/>
            </a:pPr>
            <a:r>
              <a:rPr lang="en-US" altLang="en-US" sz="2400" dirty="0">
                <a:latin typeface="+mn-lt"/>
              </a:rPr>
              <a:t>BODY LANGUAGE</a:t>
            </a:r>
          </a:p>
          <a:p>
            <a:pPr lvl="1" eaLnBrk="0" hangingPunct="0">
              <a:spcBef>
                <a:spcPct val="30000"/>
              </a:spcBef>
              <a:spcAft>
                <a:spcPct val="30000"/>
              </a:spcAft>
              <a:buFontTx/>
              <a:buChar char="•"/>
            </a:pPr>
            <a:r>
              <a:rPr lang="en-US" altLang="en-US" sz="2400" dirty="0">
                <a:latin typeface="+mn-lt"/>
              </a:rPr>
              <a:t>QUESTIONING </a:t>
            </a:r>
          </a:p>
          <a:p>
            <a:pPr lvl="1" eaLnBrk="0" hangingPunct="0">
              <a:spcBef>
                <a:spcPct val="30000"/>
              </a:spcBef>
              <a:spcAft>
                <a:spcPct val="30000"/>
              </a:spcAft>
              <a:buFontTx/>
              <a:buChar char="•"/>
            </a:pPr>
            <a:r>
              <a:rPr lang="en-US" altLang="en-US" sz="2400" dirty="0">
                <a:latin typeface="+mn-lt"/>
              </a:rPr>
              <a:t>USE OF THOUGHT SPEED</a:t>
            </a:r>
          </a:p>
          <a:p>
            <a:pPr lvl="1" eaLnBrk="0" hangingPunct="0">
              <a:spcBef>
                <a:spcPct val="30000"/>
              </a:spcBef>
              <a:spcAft>
                <a:spcPct val="30000"/>
              </a:spcAft>
              <a:buFontTx/>
              <a:buChar char="•"/>
            </a:pPr>
            <a:r>
              <a:rPr lang="en-US" altLang="en-US" sz="2400" dirty="0">
                <a:latin typeface="+mn-lt"/>
              </a:rPr>
              <a:t>UNASKED QUESTIONS</a:t>
            </a:r>
          </a:p>
          <a:p>
            <a:pPr lvl="1" eaLnBrk="0" hangingPunct="0">
              <a:spcBef>
                <a:spcPct val="30000"/>
              </a:spcBef>
              <a:spcAft>
                <a:spcPct val="30000"/>
              </a:spcAft>
              <a:buFontTx/>
              <a:buChar char="•"/>
            </a:pPr>
            <a:r>
              <a:rPr lang="en-US" altLang="en-US" sz="2400" dirty="0">
                <a:latin typeface="+mn-lt"/>
              </a:rPr>
              <a:t>TO-AND-FRO CHECKING</a:t>
            </a:r>
          </a:p>
          <a:p>
            <a:pPr lvl="1" eaLnBrk="0" hangingPunct="0">
              <a:spcBef>
                <a:spcPct val="30000"/>
              </a:spcBef>
              <a:spcAft>
                <a:spcPct val="30000"/>
              </a:spcAft>
              <a:buFontTx/>
              <a:buChar char="•"/>
            </a:pPr>
            <a:r>
              <a:rPr lang="en-US" altLang="en-US" sz="2400" dirty="0">
                <a:latin typeface="+mn-lt"/>
              </a:rPr>
              <a:t>SELECT SAMPLE YOURSELF</a:t>
            </a:r>
          </a:p>
        </p:txBody>
      </p:sp>
      <p:sp>
        <p:nvSpPr>
          <p:cNvPr id="9" name="Title 1"/>
          <p:cNvSpPr txBox="1">
            <a:spLocks/>
          </p:cNvSpPr>
          <p:nvPr/>
        </p:nvSpPr>
        <p:spPr bwMode="auto">
          <a:xfrm>
            <a:off x="172517" y="177260"/>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(3): FACT FINDING</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3706377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81731">
                                            <p:txEl>
                                              <p:pRg st="0" end="0"/>
                                            </p:txEl>
                                          </p:spTgt>
                                        </p:tgtEl>
                                        <p:attrNameLst>
                                          <p:attrName>style.visibility</p:attrName>
                                        </p:attrNameLst>
                                      </p:cBhvr>
                                      <p:to>
                                        <p:strVal val="visible"/>
                                      </p:to>
                                    </p:set>
                                    <p:anim calcmode="lin" valueType="num">
                                      <p:cBhvr additive="base">
                                        <p:cTn id="7" dur="500" fill="hold"/>
                                        <p:tgtEl>
                                          <p:spTgt spid="14817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817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81731">
                                            <p:txEl>
                                              <p:pRg st="1" end="1"/>
                                            </p:txEl>
                                          </p:spTgt>
                                        </p:tgtEl>
                                        <p:attrNameLst>
                                          <p:attrName>style.visibility</p:attrName>
                                        </p:attrNameLst>
                                      </p:cBhvr>
                                      <p:to>
                                        <p:strVal val="visible"/>
                                      </p:to>
                                    </p:set>
                                    <p:anim calcmode="lin" valueType="num">
                                      <p:cBhvr additive="base">
                                        <p:cTn id="13" dur="500" fill="hold"/>
                                        <p:tgtEl>
                                          <p:spTgt spid="14817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817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81731">
                                            <p:txEl>
                                              <p:pRg st="2" end="2"/>
                                            </p:txEl>
                                          </p:spTgt>
                                        </p:tgtEl>
                                        <p:attrNameLst>
                                          <p:attrName>style.visibility</p:attrName>
                                        </p:attrNameLst>
                                      </p:cBhvr>
                                      <p:to>
                                        <p:strVal val="visible"/>
                                      </p:to>
                                    </p:set>
                                    <p:anim calcmode="lin" valueType="num">
                                      <p:cBhvr additive="base">
                                        <p:cTn id="19" dur="500" fill="hold"/>
                                        <p:tgtEl>
                                          <p:spTgt spid="14817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817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81731">
                                            <p:txEl>
                                              <p:pRg st="3" end="3"/>
                                            </p:txEl>
                                          </p:spTgt>
                                        </p:tgtEl>
                                        <p:attrNameLst>
                                          <p:attrName>style.visibility</p:attrName>
                                        </p:attrNameLst>
                                      </p:cBhvr>
                                      <p:to>
                                        <p:strVal val="visible"/>
                                      </p:to>
                                    </p:set>
                                    <p:anim calcmode="lin" valueType="num">
                                      <p:cBhvr additive="base">
                                        <p:cTn id="25" dur="500" fill="hold"/>
                                        <p:tgtEl>
                                          <p:spTgt spid="148173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817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81731">
                                            <p:txEl>
                                              <p:pRg st="4" end="4"/>
                                            </p:txEl>
                                          </p:spTgt>
                                        </p:tgtEl>
                                        <p:attrNameLst>
                                          <p:attrName>style.visibility</p:attrName>
                                        </p:attrNameLst>
                                      </p:cBhvr>
                                      <p:to>
                                        <p:strVal val="visible"/>
                                      </p:to>
                                    </p:set>
                                    <p:anim calcmode="lin" valueType="num">
                                      <p:cBhvr additive="base">
                                        <p:cTn id="31" dur="500" fill="hold"/>
                                        <p:tgtEl>
                                          <p:spTgt spid="148173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8173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81731">
                                            <p:txEl>
                                              <p:pRg st="5" end="5"/>
                                            </p:txEl>
                                          </p:spTgt>
                                        </p:tgtEl>
                                        <p:attrNameLst>
                                          <p:attrName>style.visibility</p:attrName>
                                        </p:attrNameLst>
                                      </p:cBhvr>
                                      <p:to>
                                        <p:strVal val="visible"/>
                                      </p:to>
                                    </p:set>
                                    <p:anim calcmode="lin" valueType="num">
                                      <p:cBhvr additive="base">
                                        <p:cTn id="37" dur="500" fill="hold"/>
                                        <p:tgtEl>
                                          <p:spTgt spid="148173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8173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81731">
                                            <p:txEl>
                                              <p:pRg st="6" end="6"/>
                                            </p:txEl>
                                          </p:spTgt>
                                        </p:tgtEl>
                                        <p:attrNameLst>
                                          <p:attrName>style.visibility</p:attrName>
                                        </p:attrNameLst>
                                      </p:cBhvr>
                                      <p:to>
                                        <p:strVal val="visible"/>
                                      </p:to>
                                    </p:set>
                                    <p:anim calcmode="lin" valueType="num">
                                      <p:cBhvr additive="base">
                                        <p:cTn id="43" dur="500" fill="hold"/>
                                        <p:tgtEl>
                                          <p:spTgt spid="148173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8173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81731">
                                            <p:txEl>
                                              <p:pRg st="7" end="7"/>
                                            </p:txEl>
                                          </p:spTgt>
                                        </p:tgtEl>
                                        <p:attrNameLst>
                                          <p:attrName>style.visibility</p:attrName>
                                        </p:attrNameLst>
                                      </p:cBhvr>
                                      <p:to>
                                        <p:strVal val="visible"/>
                                      </p:to>
                                    </p:set>
                                    <p:anim calcmode="lin" valueType="num">
                                      <p:cBhvr additive="base">
                                        <p:cTn id="49" dur="500" fill="hold"/>
                                        <p:tgtEl>
                                          <p:spTgt spid="148173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8173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481731">
                                            <p:txEl>
                                              <p:pRg st="8" end="8"/>
                                            </p:txEl>
                                          </p:spTgt>
                                        </p:tgtEl>
                                        <p:attrNameLst>
                                          <p:attrName>style.visibility</p:attrName>
                                        </p:attrNameLst>
                                      </p:cBhvr>
                                      <p:to>
                                        <p:strVal val="visible"/>
                                      </p:to>
                                    </p:set>
                                    <p:anim calcmode="lin" valueType="num">
                                      <p:cBhvr additive="base">
                                        <p:cTn id="55" dur="500" fill="hold"/>
                                        <p:tgtEl>
                                          <p:spTgt spid="1481731">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48173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1481733">
                                            <p:txEl>
                                              <p:pRg st="0" end="0"/>
                                            </p:txEl>
                                          </p:spTgt>
                                        </p:tgtEl>
                                        <p:attrNameLst>
                                          <p:attrName>style.visibility</p:attrName>
                                        </p:attrNameLst>
                                      </p:cBhvr>
                                      <p:to>
                                        <p:strVal val="visible"/>
                                      </p:to>
                                    </p:set>
                                    <p:anim calcmode="lin" valueType="num">
                                      <p:cBhvr additive="base">
                                        <p:cTn id="61" dur="500" fill="hold"/>
                                        <p:tgtEl>
                                          <p:spTgt spid="1481733">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14817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1481733">
                                            <p:txEl>
                                              <p:pRg st="1" end="1"/>
                                            </p:txEl>
                                          </p:spTgt>
                                        </p:tgtEl>
                                        <p:attrNameLst>
                                          <p:attrName>style.visibility</p:attrName>
                                        </p:attrNameLst>
                                      </p:cBhvr>
                                      <p:to>
                                        <p:strVal val="visible"/>
                                      </p:to>
                                    </p:set>
                                    <p:anim calcmode="lin" valueType="num">
                                      <p:cBhvr additive="base">
                                        <p:cTn id="67" dur="500" fill="hold"/>
                                        <p:tgtEl>
                                          <p:spTgt spid="1481733">
                                            <p:txEl>
                                              <p:pRg st="1" end="1"/>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148173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1481733">
                                            <p:txEl>
                                              <p:pRg st="2" end="2"/>
                                            </p:txEl>
                                          </p:spTgt>
                                        </p:tgtEl>
                                        <p:attrNameLst>
                                          <p:attrName>style.visibility</p:attrName>
                                        </p:attrNameLst>
                                      </p:cBhvr>
                                      <p:to>
                                        <p:strVal val="visible"/>
                                      </p:to>
                                    </p:set>
                                    <p:anim calcmode="lin" valueType="num">
                                      <p:cBhvr additive="base">
                                        <p:cTn id="73" dur="500" fill="hold"/>
                                        <p:tgtEl>
                                          <p:spTgt spid="1481733">
                                            <p:txEl>
                                              <p:pRg st="2" end="2"/>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148173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2" fill="hold" grpId="0" nodeType="clickEffect">
                                  <p:stCondLst>
                                    <p:cond delay="0"/>
                                  </p:stCondLst>
                                  <p:childTnLst>
                                    <p:set>
                                      <p:cBhvr>
                                        <p:cTn id="78" dur="1" fill="hold">
                                          <p:stCondLst>
                                            <p:cond delay="0"/>
                                          </p:stCondLst>
                                        </p:cTn>
                                        <p:tgtEl>
                                          <p:spTgt spid="1481733">
                                            <p:txEl>
                                              <p:pRg st="3" end="3"/>
                                            </p:txEl>
                                          </p:spTgt>
                                        </p:tgtEl>
                                        <p:attrNameLst>
                                          <p:attrName>style.visibility</p:attrName>
                                        </p:attrNameLst>
                                      </p:cBhvr>
                                      <p:to>
                                        <p:strVal val="visible"/>
                                      </p:to>
                                    </p:set>
                                    <p:anim calcmode="lin" valueType="num">
                                      <p:cBhvr additive="base">
                                        <p:cTn id="79" dur="500" fill="hold"/>
                                        <p:tgtEl>
                                          <p:spTgt spid="1481733">
                                            <p:txEl>
                                              <p:pRg st="3" end="3"/>
                                            </p:txEl>
                                          </p:spTgt>
                                        </p:tgtEl>
                                        <p:attrNameLst>
                                          <p:attrName>ppt_x</p:attrName>
                                        </p:attrNameLst>
                                      </p:cBhvr>
                                      <p:tavLst>
                                        <p:tav tm="0">
                                          <p:val>
                                            <p:strVal val="1+#ppt_w/2"/>
                                          </p:val>
                                        </p:tav>
                                        <p:tav tm="100000">
                                          <p:val>
                                            <p:strVal val="#ppt_x"/>
                                          </p:val>
                                        </p:tav>
                                      </p:tavLst>
                                    </p:anim>
                                    <p:anim calcmode="lin" valueType="num">
                                      <p:cBhvr additive="base">
                                        <p:cTn id="80" dur="500" fill="hold"/>
                                        <p:tgtEl>
                                          <p:spTgt spid="148173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2" fill="hold" grpId="0" nodeType="clickEffect">
                                  <p:stCondLst>
                                    <p:cond delay="0"/>
                                  </p:stCondLst>
                                  <p:childTnLst>
                                    <p:set>
                                      <p:cBhvr>
                                        <p:cTn id="84" dur="1" fill="hold">
                                          <p:stCondLst>
                                            <p:cond delay="0"/>
                                          </p:stCondLst>
                                        </p:cTn>
                                        <p:tgtEl>
                                          <p:spTgt spid="1481733">
                                            <p:txEl>
                                              <p:pRg st="4" end="4"/>
                                            </p:txEl>
                                          </p:spTgt>
                                        </p:tgtEl>
                                        <p:attrNameLst>
                                          <p:attrName>style.visibility</p:attrName>
                                        </p:attrNameLst>
                                      </p:cBhvr>
                                      <p:to>
                                        <p:strVal val="visible"/>
                                      </p:to>
                                    </p:set>
                                    <p:anim calcmode="lin" valueType="num">
                                      <p:cBhvr additive="base">
                                        <p:cTn id="85" dur="500" fill="hold"/>
                                        <p:tgtEl>
                                          <p:spTgt spid="1481733">
                                            <p:txEl>
                                              <p:pRg st="4" end="4"/>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148173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2" fill="hold" grpId="0" nodeType="clickEffect">
                                  <p:stCondLst>
                                    <p:cond delay="0"/>
                                  </p:stCondLst>
                                  <p:childTnLst>
                                    <p:set>
                                      <p:cBhvr>
                                        <p:cTn id="90" dur="1" fill="hold">
                                          <p:stCondLst>
                                            <p:cond delay="0"/>
                                          </p:stCondLst>
                                        </p:cTn>
                                        <p:tgtEl>
                                          <p:spTgt spid="1481733">
                                            <p:txEl>
                                              <p:pRg st="5" end="5"/>
                                            </p:txEl>
                                          </p:spTgt>
                                        </p:tgtEl>
                                        <p:attrNameLst>
                                          <p:attrName>style.visibility</p:attrName>
                                        </p:attrNameLst>
                                      </p:cBhvr>
                                      <p:to>
                                        <p:strVal val="visible"/>
                                      </p:to>
                                    </p:set>
                                    <p:anim calcmode="lin" valueType="num">
                                      <p:cBhvr additive="base">
                                        <p:cTn id="91" dur="500" fill="hold"/>
                                        <p:tgtEl>
                                          <p:spTgt spid="1481733">
                                            <p:txEl>
                                              <p:pRg st="5" end="5"/>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148173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1481733">
                                            <p:txEl>
                                              <p:pRg st="6" end="6"/>
                                            </p:txEl>
                                          </p:spTgt>
                                        </p:tgtEl>
                                        <p:attrNameLst>
                                          <p:attrName>style.visibility</p:attrName>
                                        </p:attrNameLst>
                                      </p:cBhvr>
                                      <p:to>
                                        <p:strVal val="visible"/>
                                      </p:to>
                                    </p:set>
                                    <p:anim calcmode="lin" valueType="num">
                                      <p:cBhvr additive="base">
                                        <p:cTn id="97" dur="500" fill="hold"/>
                                        <p:tgtEl>
                                          <p:spTgt spid="1481733">
                                            <p:txEl>
                                              <p:pRg st="6" end="6"/>
                                            </p:txEl>
                                          </p:spTgt>
                                        </p:tgtEl>
                                        <p:attrNameLst>
                                          <p:attrName>ppt_x</p:attrName>
                                        </p:attrNameLst>
                                      </p:cBhvr>
                                      <p:tavLst>
                                        <p:tav tm="0">
                                          <p:val>
                                            <p:strVal val="1+#ppt_w/2"/>
                                          </p:val>
                                        </p:tav>
                                        <p:tav tm="100000">
                                          <p:val>
                                            <p:strVal val="#ppt_x"/>
                                          </p:val>
                                        </p:tav>
                                      </p:tavLst>
                                    </p:anim>
                                    <p:anim calcmode="lin" valueType="num">
                                      <p:cBhvr additive="base">
                                        <p:cTn id="98" dur="500" fill="hold"/>
                                        <p:tgtEl>
                                          <p:spTgt spid="148173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1731" grpId="0" build="p" bldLvl="5" autoUpdateAnimBg="0"/>
      <p:bldP spid="1481733" grpId="0" build="p" bldLvl="2" autoUpdateAnimBg="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778" name="Rectangle 2" descr="Parchment"/>
          <p:cNvSpPr>
            <a:spLocks noGrp="1" noChangeArrowheads="1"/>
          </p:cNvSpPr>
          <p:nvPr>
            <p:ph type="title"/>
          </p:nvPr>
        </p:nvSpPr>
        <p:spPr>
          <a:xfrm>
            <a:off x="533975" y="933386"/>
            <a:ext cx="7174523" cy="430887"/>
          </a:xfrm>
        </p:spPr>
        <p:txBody>
          <a:bodyPr/>
          <a:lstStyle/>
          <a:p>
            <a:r>
              <a:rPr lang="en-US" altLang="en-US" sz="2800" dirty="0"/>
              <a:t>COMMUNICATING WITH THE ASSESSEE</a:t>
            </a:r>
          </a:p>
        </p:txBody>
      </p:sp>
      <p:sp>
        <p:nvSpPr>
          <p:cNvPr id="1483779" name="Rectangle 3"/>
          <p:cNvSpPr>
            <a:spLocks noGrp="1" noChangeArrowheads="1"/>
          </p:cNvSpPr>
          <p:nvPr>
            <p:ph idx="1"/>
          </p:nvPr>
        </p:nvSpPr>
        <p:spPr>
          <a:xfrm>
            <a:off x="785607" y="1811216"/>
            <a:ext cx="5416062" cy="4555093"/>
          </a:xfrm>
        </p:spPr>
        <p:txBody>
          <a:bodyPr/>
          <a:lstStyle/>
          <a:p>
            <a:pPr lvl="1"/>
            <a:r>
              <a:rPr lang="en-US" altLang="en-US" sz="2400" dirty="0"/>
              <a:t>  MESSAGE TO BE IN LINE WITH</a:t>
            </a:r>
          </a:p>
          <a:p>
            <a:pPr lvl="2">
              <a:spcBef>
                <a:spcPct val="0"/>
              </a:spcBef>
              <a:buFont typeface="Wingdings" panose="05000000000000000000" pitchFamily="2" charset="2"/>
              <a:buNone/>
            </a:pPr>
            <a:r>
              <a:rPr lang="en-US" altLang="en-US" sz="2400" dirty="0"/>
              <a:t>       	- </a:t>
            </a:r>
            <a:r>
              <a:rPr lang="en-US" altLang="en-US" sz="2000" dirty="0"/>
              <a:t>PURPOSE</a:t>
            </a:r>
          </a:p>
          <a:p>
            <a:pPr lvl="2">
              <a:spcBef>
                <a:spcPct val="0"/>
              </a:spcBef>
              <a:buFont typeface="Wingdings" panose="05000000000000000000" pitchFamily="2" charset="2"/>
              <a:buNone/>
            </a:pPr>
            <a:r>
              <a:rPr lang="en-US" altLang="en-US" sz="2000" dirty="0"/>
              <a:t>		- AUDIENCE</a:t>
            </a:r>
          </a:p>
          <a:p>
            <a:pPr lvl="2">
              <a:spcBef>
                <a:spcPct val="0"/>
              </a:spcBef>
              <a:buFont typeface="Wingdings" panose="05000000000000000000" pitchFamily="2" charset="2"/>
              <a:buNone/>
            </a:pPr>
            <a:r>
              <a:rPr lang="en-US" altLang="en-US" sz="2000" dirty="0"/>
              <a:t>		- SITUATION</a:t>
            </a:r>
          </a:p>
          <a:p>
            <a:pPr lvl="2">
              <a:spcBef>
                <a:spcPct val="0"/>
              </a:spcBef>
              <a:buFont typeface="Wingdings" panose="05000000000000000000" pitchFamily="2" charset="2"/>
              <a:buNone/>
            </a:pPr>
            <a:endParaRPr lang="en-US" altLang="en-US" sz="2400" dirty="0"/>
          </a:p>
          <a:p>
            <a:pPr lvl="1"/>
            <a:r>
              <a:rPr lang="en-US" altLang="en-US" sz="2400" dirty="0"/>
              <a:t>USE OF SIMPLE LANGUAGE</a:t>
            </a:r>
          </a:p>
          <a:p>
            <a:pPr lvl="1"/>
            <a:endParaRPr lang="en-US" altLang="en-US" sz="2400" dirty="0"/>
          </a:p>
          <a:p>
            <a:pPr lvl="1"/>
            <a:r>
              <a:rPr lang="en-US" altLang="en-US" sz="2400" dirty="0"/>
              <a:t>STRUCTURED / ORGANIZED MESSAGE</a:t>
            </a:r>
          </a:p>
          <a:p>
            <a:pPr lvl="1"/>
            <a:endParaRPr lang="en-US" altLang="en-US" sz="2400" dirty="0"/>
          </a:p>
          <a:p>
            <a:pPr lvl="1"/>
            <a:r>
              <a:rPr lang="en-US" altLang="en-US" sz="2400" dirty="0"/>
              <a:t>IMPACT OF A MESSAGE IS </a:t>
            </a:r>
          </a:p>
          <a:p>
            <a:pPr lvl="2">
              <a:spcBef>
                <a:spcPct val="0"/>
              </a:spcBef>
              <a:buFont typeface="Wingdings" panose="05000000000000000000" pitchFamily="2" charset="2"/>
              <a:buNone/>
            </a:pPr>
            <a:r>
              <a:rPr lang="en-US" altLang="en-US" sz="2400" dirty="0"/>
              <a:t>		- </a:t>
            </a:r>
            <a:r>
              <a:rPr lang="en-US" altLang="en-US" sz="2000" dirty="0"/>
              <a:t>7 % VERBAL</a:t>
            </a:r>
          </a:p>
          <a:p>
            <a:pPr lvl="2">
              <a:spcBef>
                <a:spcPct val="0"/>
              </a:spcBef>
              <a:buFont typeface="Wingdings" panose="05000000000000000000" pitchFamily="2" charset="2"/>
              <a:buNone/>
            </a:pPr>
            <a:r>
              <a:rPr lang="en-US" altLang="en-US" sz="2000" dirty="0"/>
              <a:t>		- 38% VOCAL</a:t>
            </a:r>
          </a:p>
          <a:p>
            <a:pPr lvl="2">
              <a:spcBef>
                <a:spcPct val="0"/>
              </a:spcBef>
              <a:buFont typeface="Wingdings" panose="05000000000000000000" pitchFamily="2" charset="2"/>
              <a:buNone/>
            </a:pPr>
            <a:r>
              <a:rPr lang="en-US" altLang="en-US" sz="2000" dirty="0"/>
              <a:t>		- 55% BODY LANGUAGE</a:t>
            </a:r>
          </a:p>
        </p:txBody>
      </p:sp>
      <p:sp>
        <p:nvSpPr>
          <p:cNvPr id="8" name="Title 1"/>
          <p:cNvSpPr txBox="1">
            <a:spLocks/>
          </p:cNvSpPr>
          <p:nvPr/>
        </p:nvSpPr>
        <p:spPr bwMode="auto">
          <a:xfrm>
            <a:off x="172517" y="177260"/>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(4): FACT FINDING</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168265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4CA0FD-1018-4CC8-B48C-D159D3284853}"/>
              </a:ext>
            </a:extLst>
          </p:cNvPr>
          <p:cNvPicPr>
            <a:picLocks noChangeAspect="1"/>
          </p:cNvPicPr>
          <p:nvPr/>
        </p:nvPicPr>
        <p:blipFill rotWithShape="1">
          <a:blip r:embed="rId4"/>
          <a:srcRect l="31071" t="9964" r="25249" b="45130"/>
          <a:stretch/>
        </p:blipFill>
        <p:spPr>
          <a:xfrm>
            <a:off x="1586868" y="1483648"/>
            <a:ext cx="5845491" cy="4006328"/>
          </a:xfrm>
          <a:prstGeom prst="rect">
            <a:avLst/>
          </a:prstGeom>
        </p:spPr>
      </p:pic>
      <p:sp>
        <p:nvSpPr>
          <p:cNvPr id="2" name="Rectangle 1"/>
          <p:cNvSpPr/>
          <p:nvPr/>
        </p:nvSpPr>
        <p:spPr>
          <a:xfrm>
            <a:off x="4714875" y="962025"/>
            <a:ext cx="3371849" cy="565762"/>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Description of Level 4 and Level 5 is representative of global best practices</a:t>
            </a:r>
            <a:endParaRPr lang="en-US" sz="1600" dirty="0">
              <a:solidFill>
                <a:schemeClr val="tx1"/>
              </a:solidFill>
            </a:endParaRPr>
          </a:p>
        </p:txBody>
      </p:sp>
      <p:sp>
        <p:nvSpPr>
          <p:cNvPr id="5" name="Rectangle 4"/>
          <p:cNvSpPr/>
          <p:nvPr/>
        </p:nvSpPr>
        <p:spPr>
          <a:xfrm>
            <a:off x="247650" y="5943600"/>
            <a:ext cx="3286125" cy="54076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Plan-Deploy-Monitor framework has been added for each parameter</a:t>
            </a:r>
            <a:endParaRPr lang="en-US" sz="1600" dirty="0">
              <a:solidFill>
                <a:schemeClr val="tx1"/>
              </a:solidFill>
            </a:endParaRPr>
          </a:p>
        </p:txBody>
      </p:sp>
      <p:sp>
        <p:nvSpPr>
          <p:cNvPr id="3" name="Rectangle 2"/>
          <p:cNvSpPr/>
          <p:nvPr/>
        </p:nvSpPr>
        <p:spPr>
          <a:xfrm>
            <a:off x="5299234" y="1913249"/>
            <a:ext cx="2231708" cy="36770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n w="57150">
                <a:solidFill>
                  <a:schemeClr val="tx1"/>
                </a:solidFill>
              </a:ln>
              <a:solidFill>
                <a:schemeClr val="tx1"/>
              </a:solidFill>
            </a:endParaRPr>
          </a:p>
        </p:txBody>
      </p:sp>
      <p:cxnSp>
        <p:nvCxnSpPr>
          <p:cNvPr id="6" name="Straight Arrow Connector 5"/>
          <p:cNvCxnSpPr>
            <a:stCxn id="5" idx="0"/>
            <a:endCxn id="8" idx="2"/>
          </p:cNvCxnSpPr>
          <p:nvPr/>
        </p:nvCxnSpPr>
        <p:spPr>
          <a:xfrm flipH="1" flipV="1">
            <a:off x="1883570" y="5489976"/>
            <a:ext cx="7143" cy="45362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a:stCxn id="2" idx="2"/>
          </p:cNvCxnSpPr>
          <p:nvPr/>
        </p:nvCxnSpPr>
        <p:spPr>
          <a:xfrm flipH="1">
            <a:off x="6400799" y="1527787"/>
            <a:ext cx="1" cy="39052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8" name="Rectangle 7"/>
          <p:cNvSpPr/>
          <p:nvPr/>
        </p:nvSpPr>
        <p:spPr>
          <a:xfrm>
            <a:off x="1585914" y="2089762"/>
            <a:ext cx="595311" cy="34002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n w="57150">
                <a:solidFill>
                  <a:schemeClr val="tx1"/>
                </a:solidFill>
              </a:ln>
              <a:solidFill>
                <a:schemeClr val="tx1"/>
              </a:solidFill>
            </a:endParaRPr>
          </a:p>
        </p:txBody>
      </p:sp>
      <p:sp>
        <p:nvSpPr>
          <p:cNvPr id="13" name="Title 2"/>
          <p:cNvSpPr>
            <a:spLocks noGrp="1"/>
          </p:cNvSpPr>
          <p:nvPr>
            <p:ph type="title"/>
          </p:nvPr>
        </p:nvSpPr>
        <p:spPr>
          <a:xfrm>
            <a:off x="115367" y="82340"/>
            <a:ext cx="6996687" cy="615553"/>
          </a:xfrm>
        </p:spPr>
        <p:txBody>
          <a:bodyPr/>
          <a:lstStyle/>
          <a:p>
            <a:r>
              <a:rPr lang="en-US" dirty="0"/>
              <a:t>ZED model has been provided a framework equivalent to </a:t>
            </a:r>
            <a:br>
              <a:rPr lang="en-US" dirty="0"/>
            </a:br>
            <a:r>
              <a:rPr lang="en-US" dirty="0"/>
              <a:t>PDCA to ensure international equivalency</a:t>
            </a:r>
            <a:endParaRPr lang="en-IN" dirty="0"/>
          </a:p>
        </p:txBody>
      </p:sp>
    </p:spTree>
    <p:custDataLst>
      <p:tags r:id="rId1"/>
    </p:custDataLst>
    <p:extLst>
      <p:ext uri="{BB962C8B-B14F-4D97-AF65-F5344CB8AC3E}">
        <p14:creationId xmlns:p14="http://schemas.microsoft.com/office/powerpoint/2010/main" val="79387660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827" name="Rectangle 3"/>
          <p:cNvSpPr>
            <a:spLocks noGrp="1" noChangeArrowheads="1"/>
          </p:cNvSpPr>
          <p:nvPr>
            <p:ph idx="1"/>
          </p:nvPr>
        </p:nvSpPr>
        <p:spPr>
          <a:xfrm>
            <a:off x="533975" y="1627956"/>
            <a:ext cx="7877908" cy="4924425"/>
          </a:xfrm>
        </p:spPr>
        <p:txBody>
          <a:bodyPr/>
          <a:lstStyle/>
          <a:p>
            <a:pPr lvl="1"/>
            <a:r>
              <a:rPr lang="en-US" altLang="en-US" sz="2400" dirty="0"/>
              <a:t>LEADING QUESTIONS LIKE </a:t>
            </a:r>
          </a:p>
          <a:p>
            <a:pPr lvl="2">
              <a:spcBef>
                <a:spcPct val="0"/>
              </a:spcBef>
              <a:buFont typeface="Wingdings" panose="05000000000000000000" pitchFamily="2" charset="2"/>
              <a:buNone/>
            </a:pPr>
            <a:r>
              <a:rPr lang="en-US" altLang="en-US" sz="2400" dirty="0"/>
              <a:t>	DO YOU?…………DON’T YOU ?</a:t>
            </a:r>
          </a:p>
          <a:p>
            <a:pPr lvl="2">
              <a:spcBef>
                <a:spcPct val="0"/>
              </a:spcBef>
              <a:buFont typeface="Wingdings" panose="05000000000000000000" pitchFamily="2" charset="2"/>
              <a:buNone/>
            </a:pPr>
            <a:endParaRPr lang="en-US" altLang="en-US" sz="1800" dirty="0"/>
          </a:p>
          <a:p>
            <a:pPr lvl="1"/>
            <a:r>
              <a:rPr lang="en-US" altLang="en-US" sz="2400" dirty="0"/>
              <a:t>CLOSED QUESTIONS LIKE</a:t>
            </a:r>
          </a:p>
          <a:p>
            <a:pPr lvl="2">
              <a:spcBef>
                <a:spcPct val="0"/>
              </a:spcBef>
              <a:buFont typeface="Wingdings" panose="05000000000000000000" pitchFamily="2" charset="2"/>
              <a:buNone/>
            </a:pPr>
            <a:r>
              <a:rPr lang="en-US" altLang="en-US" sz="2400" dirty="0"/>
              <a:t>	DO YOU………..  ?</a:t>
            </a:r>
          </a:p>
          <a:p>
            <a:pPr lvl="2">
              <a:spcBef>
                <a:spcPct val="0"/>
              </a:spcBef>
              <a:buFont typeface="Wingdings" panose="05000000000000000000" pitchFamily="2" charset="2"/>
              <a:buNone/>
            </a:pPr>
            <a:r>
              <a:rPr lang="en-US" altLang="en-US" sz="2400" dirty="0"/>
              <a:t>	CAN YOU ………  ?</a:t>
            </a:r>
          </a:p>
          <a:p>
            <a:pPr lvl="2">
              <a:spcBef>
                <a:spcPct val="0"/>
              </a:spcBef>
              <a:buFont typeface="Wingdings" panose="05000000000000000000" pitchFamily="2" charset="2"/>
              <a:buNone/>
            </a:pPr>
            <a:r>
              <a:rPr lang="en-US" altLang="en-US" sz="2400" dirty="0"/>
              <a:t>	WILL YOU ……….  ?</a:t>
            </a:r>
          </a:p>
          <a:p>
            <a:pPr lvl="2">
              <a:spcBef>
                <a:spcPct val="0"/>
              </a:spcBef>
              <a:buFont typeface="Wingdings" panose="05000000000000000000" pitchFamily="2" charset="2"/>
              <a:buNone/>
            </a:pPr>
            <a:endParaRPr lang="en-US" altLang="en-US" sz="1800" dirty="0"/>
          </a:p>
          <a:p>
            <a:pPr lvl="1"/>
            <a:r>
              <a:rPr lang="en-US" altLang="en-US" sz="2400" dirty="0"/>
              <a:t>OPEN QUESTIONS LIKE THOSE</a:t>
            </a:r>
          </a:p>
          <a:p>
            <a:pPr lvl="2">
              <a:spcBef>
                <a:spcPct val="0"/>
              </a:spcBef>
              <a:buFont typeface="Wingdings" panose="05000000000000000000" pitchFamily="2" charset="2"/>
              <a:buNone/>
            </a:pPr>
            <a:r>
              <a:rPr lang="en-US" altLang="en-US" sz="2400" dirty="0"/>
              <a:t>WHAT, WHEN, WHERE, WHO, WHY, HOW AND “SHOW ME”</a:t>
            </a:r>
          </a:p>
          <a:p>
            <a:pPr lvl="2">
              <a:spcBef>
                <a:spcPct val="0"/>
              </a:spcBef>
              <a:buFont typeface="Wingdings" panose="05000000000000000000" pitchFamily="2" charset="2"/>
              <a:buNone/>
            </a:pPr>
            <a:endParaRPr lang="en-US" altLang="en-US" sz="1800" dirty="0"/>
          </a:p>
          <a:p>
            <a:pPr lvl="1"/>
            <a:r>
              <a:rPr lang="en-US" altLang="en-US" sz="2400" dirty="0"/>
              <a:t>ONE QUESTION AT A TIME</a:t>
            </a:r>
          </a:p>
          <a:p>
            <a:pPr lvl="1"/>
            <a:endParaRPr lang="en-US" altLang="en-US" sz="1800" dirty="0"/>
          </a:p>
          <a:p>
            <a:pPr lvl="1"/>
            <a:r>
              <a:rPr lang="en-US" altLang="en-US" sz="2400" dirty="0"/>
              <a:t>QUESTIONS RELEVANT TO THE ACTIVITY BEING AUDITED.</a:t>
            </a:r>
          </a:p>
        </p:txBody>
      </p:sp>
      <p:sp>
        <p:nvSpPr>
          <p:cNvPr id="8" name="Rectangle 2" descr="Parchment"/>
          <p:cNvSpPr txBox="1">
            <a:spLocks noChangeArrowheads="1"/>
          </p:cNvSpPr>
          <p:nvPr/>
        </p:nvSpPr>
        <p:spPr bwMode="auto">
          <a:xfrm>
            <a:off x="533975" y="933386"/>
            <a:ext cx="7174523"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r>
              <a:rPr lang="en-US" altLang="en-US" sz="2800" kern="0" dirty="0"/>
              <a:t>QUESTIONING SKILLS</a:t>
            </a:r>
          </a:p>
        </p:txBody>
      </p:sp>
      <p:sp>
        <p:nvSpPr>
          <p:cNvPr id="9" name="Title 1"/>
          <p:cNvSpPr txBox="1">
            <a:spLocks/>
          </p:cNvSpPr>
          <p:nvPr/>
        </p:nvSpPr>
        <p:spPr bwMode="auto">
          <a:xfrm>
            <a:off x="172517" y="177260"/>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(5): FACT FINDING</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353654390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7875" name="Rectangle 3"/>
          <p:cNvSpPr>
            <a:spLocks noGrp="1" noChangeArrowheads="1"/>
          </p:cNvSpPr>
          <p:nvPr>
            <p:ph idx="1"/>
          </p:nvPr>
        </p:nvSpPr>
        <p:spPr>
          <a:xfrm>
            <a:off x="420566" y="1884386"/>
            <a:ext cx="8371742" cy="4600170"/>
          </a:xfrm>
        </p:spPr>
        <p:txBody>
          <a:bodyPr/>
          <a:lstStyle/>
          <a:p>
            <a:pPr>
              <a:spcBef>
                <a:spcPct val="25000"/>
              </a:spcBef>
              <a:spcAft>
                <a:spcPct val="25000"/>
              </a:spcAft>
            </a:pPr>
            <a:r>
              <a:rPr lang="en-US" altLang="en-US" sz="2400" dirty="0"/>
              <a:t>BARRIERS TO LISTENING</a:t>
            </a:r>
          </a:p>
          <a:p>
            <a:pPr>
              <a:spcBef>
                <a:spcPct val="25000"/>
              </a:spcBef>
              <a:spcAft>
                <a:spcPct val="25000"/>
              </a:spcAft>
              <a:buFontTx/>
              <a:buNone/>
            </a:pPr>
            <a:endParaRPr lang="en-US" altLang="en-US" sz="462" i="1" dirty="0"/>
          </a:p>
          <a:p>
            <a:pPr lvl="1">
              <a:spcBef>
                <a:spcPct val="25000"/>
              </a:spcBef>
              <a:spcAft>
                <a:spcPct val="20000"/>
              </a:spcAft>
            </a:pPr>
            <a:r>
              <a:rPr lang="en-US" altLang="en-US" sz="2000" dirty="0"/>
              <a:t>DECIDING IN ADVANCE THAT THE SUBJECT IS NOT INTERESTING</a:t>
            </a:r>
          </a:p>
          <a:p>
            <a:pPr lvl="1">
              <a:spcBef>
                <a:spcPct val="25000"/>
              </a:spcBef>
              <a:spcAft>
                <a:spcPct val="20000"/>
              </a:spcAft>
            </a:pPr>
            <a:r>
              <a:rPr lang="en-US" altLang="en-US" sz="2000" dirty="0"/>
              <a:t>EVALUATING THE SPEAKER</a:t>
            </a:r>
          </a:p>
          <a:p>
            <a:pPr lvl="1">
              <a:spcBef>
                <a:spcPct val="25000"/>
              </a:spcBef>
              <a:spcAft>
                <a:spcPct val="20000"/>
              </a:spcAft>
            </a:pPr>
            <a:r>
              <a:rPr lang="en-US" altLang="en-US" sz="2000" dirty="0"/>
              <a:t>BECOMING EMOTIONALLY INVOLVED</a:t>
            </a:r>
          </a:p>
          <a:p>
            <a:pPr lvl="1">
              <a:spcBef>
                <a:spcPct val="25000"/>
              </a:spcBef>
              <a:spcAft>
                <a:spcPct val="20000"/>
              </a:spcAft>
            </a:pPr>
            <a:r>
              <a:rPr lang="en-US" altLang="en-US" sz="2000" dirty="0"/>
              <a:t>LISTENING FOR FACTS, NOT IDEAS</a:t>
            </a:r>
          </a:p>
          <a:p>
            <a:pPr lvl="1">
              <a:spcBef>
                <a:spcPct val="25000"/>
              </a:spcBef>
              <a:spcAft>
                <a:spcPct val="20000"/>
              </a:spcAft>
            </a:pPr>
            <a:r>
              <a:rPr lang="en-US" altLang="en-US" sz="2000" dirty="0"/>
              <a:t>TAKING COPIOUS NOTES</a:t>
            </a:r>
          </a:p>
          <a:p>
            <a:pPr lvl="1">
              <a:spcBef>
                <a:spcPct val="25000"/>
              </a:spcBef>
              <a:spcAft>
                <a:spcPct val="20000"/>
              </a:spcAft>
            </a:pPr>
            <a:r>
              <a:rPr lang="en-US" altLang="en-US" sz="2000" dirty="0"/>
              <a:t>FAKING ATTENTION</a:t>
            </a:r>
          </a:p>
          <a:p>
            <a:pPr lvl="1">
              <a:spcBef>
                <a:spcPct val="25000"/>
              </a:spcBef>
              <a:spcAft>
                <a:spcPct val="20000"/>
              </a:spcAft>
            </a:pPr>
            <a:r>
              <a:rPr lang="en-US" altLang="en-US" sz="2000" dirty="0"/>
              <a:t>GETTING DISTRACTED</a:t>
            </a:r>
          </a:p>
          <a:p>
            <a:pPr lvl="1">
              <a:spcBef>
                <a:spcPct val="25000"/>
              </a:spcBef>
              <a:spcAft>
                <a:spcPct val="20000"/>
              </a:spcAft>
            </a:pPr>
            <a:r>
              <a:rPr lang="en-US" altLang="en-US" sz="2000" dirty="0"/>
              <a:t>AVOIDS DIFFICULT LISTENING</a:t>
            </a:r>
          </a:p>
          <a:p>
            <a:pPr lvl="1">
              <a:spcBef>
                <a:spcPct val="25000"/>
              </a:spcBef>
              <a:spcAft>
                <a:spcPct val="20000"/>
              </a:spcAft>
            </a:pPr>
            <a:r>
              <a:rPr lang="en-US" altLang="en-US" sz="2000" dirty="0"/>
              <a:t>FAILING TO CAPITALIZE ON “THOUGHT SPEED”</a:t>
            </a:r>
          </a:p>
        </p:txBody>
      </p:sp>
      <p:sp>
        <p:nvSpPr>
          <p:cNvPr id="8" name="Rectangle 2" descr="Parchment"/>
          <p:cNvSpPr txBox="1">
            <a:spLocks noChangeArrowheads="1"/>
          </p:cNvSpPr>
          <p:nvPr/>
        </p:nvSpPr>
        <p:spPr bwMode="auto">
          <a:xfrm>
            <a:off x="533975" y="933386"/>
            <a:ext cx="7174523"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r>
              <a:rPr lang="en-US" altLang="en-US" sz="2800" kern="0" dirty="0"/>
              <a:t>LISTENING SKILLS</a:t>
            </a:r>
          </a:p>
        </p:txBody>
      </p:sp>
      <p:sp>
        <p:nvSpPr>
          <p:cNvPr id="9" name="Title 1"/>
          <p:cNvSpPr txBox="1">
            <a:spLocks/>
          </p:cNvSpPr>
          <p:nvPr/>
        </p:nvSpPr>
        <p:spPr bwMode="auto">
          <a:xfrm>
            <a:off x="172517" y="177260"/>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(6): FACT FINDING</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1706847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87875">
                                            <p:txEl>
                                              <p:pRg st="0" end="0"/>
                                            </p:txEl>
                                          </p:spTgt>
                                        </p:tgtEl>
                                        <p:attrNameLst>
                                          <p:attrName>style.visibility</p:attrName>
                                        </p:attrNameLst>
                                      </p:cBhvr>
                                      <p:to>
                                        <p:strVal val="visible"/>
                                      </p:to>
                                    </p:set>
                                    <p:anim calcmode="lin" valueType="num">
                                      <p:cBhvr additive="base">
                                        <p:cTn id="7" dur="500" fill="hold"/>
                                        <p:tgtEl>
                                          <p:spTgt spid="14878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878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87875">
                                            <p:txEl>
                                              <p:pRg st="2" end="2"/>
                                            </p:txEl>
                                          </p:spTgt>
                                        </p:tgtEl>
                                        <p:attrNameLst>
                                          <p:attrName>style.visibility</p:attrName>
                                        </p:attrNameLst>
                                      </p:cBhvr>
                                      <p:to>
                                        <p:strVal val="visible"/>
                                      </p:to>
                                    </p:set>
                                    <p:anim calcmode="lin" valueType="num">
                                      <p:cBhvr additive="base">
                                        <p:cTn id="13" dur="500" fill="hold"/>
                                        <p:tgtEl>
                                          <p:spTgt spid="148787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878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87875">
                                            <p:txEl>
                                              <p:pRg st="3" end="3"/>
                                            </p:txEl>
                                          </p:spTgt>
                                        </p:tgtEl>
                                        <p:attrNameLst>
                                          <p:attrName>style.visibility</p:attrName>
                                        </p:attrNameLst>
                                      </p:cBhvr>
                                      <p:to>
                                        <p:strVal val="visible"/>
                                      </p:to>
                                    </p:set>
                                    <p:anim calcmode="lin" valueType="num">
                                      <p:cBhvr additive="base">
                                        <p:cTn id="19" dur="500" fill="hold"/>
                                        <p:tgtEl>
                                          <p:spTgt spid="148787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8787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87875">
                                            <p:txEl>
                                              <p:pRg st="4" end="4"/>
                                            </p:txEl>
                                          </p:spTgt>
                                        </p:tgtEl>
                                        <p:attrNameLst>
                                          <p:attrName>style.visibility</p:attrName>
                                        </p:attrNameLst>
                                      </p:cBhvr>
                                      <p:to>
                                        <p:strVal val="visible"/>
                                      </p:to>
                                    </p:set>
                                    <p:anim calcmode="lin" valueType="num">
                                      <p:cBhvr additive="base">
                                        <p:cTn id="25" dur="500" fill="hold"/>
                                        <p:tgtEl>
                                          <p:spTgt spid="148787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8787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87875">
                                            <p:txEl>
                                              <p:pRg st="5" end="5"/>
                                            </p:txEl>
                                          </p:spTgt>
                                        </p:tgtEl>
                                        <p:attrNameLst>
                                          <p:attrName>style.visibility</p:attrName>
                                        </p:attrNameLst>
                                      </p:cBhvr>
                                      <p:to>
                                        <p:strVal val="visible"/>
                                      </p:to>
                                    </p:set>
                                    <p:anim calcmode="lin" valueType="num">
                                      <p:cBhvr additive="base">
                                        <p:cTn id="31" dur="500" fill="hold"/>
                                        <p:tgtEl>
                                          <p:spTgt spid="1487875">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8787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87875">
                                            <p:txEl>
                                              <p:pRg st="6" end="6"/>
                                            </p:txEl>
                                          </p:spTgt>
                                        </p:tgtEl>
                                        <p:attrNameLst>
                                          <p:attrName>style.visibility</p:attrName>
                                        </p:attrNameLst>
                                      </p:cBhvr>
                                      <p:to>
                                        <p:strVal val="visible"/>
                                      </p:to>
                                    </p:set>
                                    <p:anim calcmode="lin" valueType="num">
                                      <p:cBhvr additive="base">
                                        <p:cTn id="37" dur="500" fill="hold"/>
                                        <p:tgtEl>
                                          <p:spTgt spid="148787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8787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87875">
                                            <p:txEl>
                                              <p:pRg st="7" end="7"/>
                                            </p:txEl>
                                          </p:spTgt>
                                        </p:tgtEl>
                                        <p:attrNameLst>
                                          <p:attrName>style.visibility</p:attrName>
                                        </p:attrNameLst>
                                      </p:cBhvr>
                                      <p:to>
                                        <p:strVal val="visible"/>
                                      </p:to>
                                    </p:set>
                                    <p:anim calcmode="lin" valueType="num">
                                      <p:cBhvr additive="base">
                                        <p:cTn id="43" dur="500" fill="hold"/>
                                        <p:tgtEl>
                                          <p:spTgt spid="1487875">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8787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87875">
                                            <p:txEl>
                                              <p:pRg st="8" end="8"/>
                                            </p:txEl>
                                          </p:spTgt>
                                        </p:tgtEl>
                                        <p:attrNameLst>
                                          <p:attrName>style.visibility</p:attrName>
                                        </p:attrNameLst>
                                      </p:cBhvr>
                                      <p:to>
                                        <p:strVal val="visible"/>
                                      </p:to>
                                    </p:set>
                                    <p:anim calcmode="lin" valueType="num">
                                      <p:cBhvr additive="base">
                                        <p:cTn id="49" dur="500" fill="hold"/>
                                        <p:tgtEl>
                                          <p:spTgt spid="1487875">
                                            <p:txEl>
                                              <p:pRg st="8" end="8"/>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8787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487875">
                                            <p:txEl>
                                              <p:pRg st="9" end="9"/>
                                            </p:txEl>
                                          </p:spTgt>
                                        </p:tgtEl>
                                        <p:attrNameLst>
                                          <p:attrName>style.visibility</p:attrName>
                                        </p:attrNameLst>
                                      </p:cBhvr>
                                      <p:to>
                                        <p:strVal val="visible"/>
                                      </p:to>
                                    </p:set>
                                    <p:anim calcmode="lin" valueType="num">
                                      <p:cBhvr additive="base">
                                        <p:cTn id="55" dur="500" fill="hold"/>
                                        <p:tgtEl>
                                          <p:spTgt spid="1487875">
                                            <p:txEl>
                                              <p:pRg st="9" end="9"/>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487875">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487875">
                                            <p:txEl>
                                              <p:pRg st="10" end="10"/>
                                            </p:txEl>
                                          </p:spTgt>
                                        </p:tgtEl>
                                        <p:attrNameLst>
                                          <p:attrName>style.visibility</p:attrName>
                                        </p:attrNameLst>
                                      </p:cBhvr>
                                      <p:to>
                                        <p:strVal val="visible"/>
                                      </p:to>
                                    </p:set>
                                    <p:anim calcmode="lin" valueType="num">
                                      <p:cBhvr additive="base">
                                        <p:cTn id="61" dur="500" fill="hold"/>
                                        <p:tgtEl>
                                          <p:spTgt spid="1487875">
                                            <p:txEl>
                                              <p:pRg st="10" end="1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48787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7875" grpId="0" build="p" bldLvl="2" autoUpdateAnimBg="0"/>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9923" name="Rectangle 3"/>
          <p:cNvSpPr>
            <a:spLocks noGrp="1" noChangeArrowheads="1"/>
          </p:cNvSpPr>
          <p:nvPr>
            <p:ph idx="1"/>
          </p:nvPr>
        </p:nvSpPr>
        <p:spPr>
          <a:xfrm>
            <a:off x="844062" y="1582616"/>
            <a:ext cx="7806104" cy="4875181"/>
          </a:xfrm>
        </p:spPr>
        <p:txBody>
          <a:bodyPr/>
          <a:lstStyle/>
          <a:p>
            <a:pPr>
              <a:lnSpc>
                <a:spcPct val="120000"/>
              </a:lnSpc>
            </a:pPr>
            <a:r>
              <a:rPr lang="en-US" altLang="en-US" sz="2400" dirty="0"/>
              <a:t>AVERAGE PERSON SPEAKS ABOUT 120 WORDS PER MINUTE; WHILE  BRAIN CAN PROCESS 450-500 WORDS PER MINUTE.</a:t>
            </a:r>
          </a:p>
          <a:p>
            <a:pPr>
              <a:lnSpc>
                <a:spcPct val="120000"/>
              </a:lnSpc>
            </a:pPr>
            <a:endParaRPr lang="en-US" altLang="en-US" sz="2400" dirty="0"/>
          </a:p>
          <a:p>
            <a:pPr>
              <a:lnSpc>
                <a:spcPct val="120000"/>
              </a:lnSpc>
            </a:pPr>
            <a:r>
              <a:rPr lang="en-US" altLang="en-US" sz="2400" dirty="0"/>
              <a:t>A GOOD LISTENER USES THIS EXCESS CAPACITY TO:</a:t>
            </a:r>
          </a:p>
          <a:p>
            <a:pPr>
              <a:lnSpc>
                <a:spcPct val="120000"/>
              </a:lnSpc>
            </a:pPr>
            <a:endParaRPr lang="en-US" altLang="en-US" sz="2400" dirty="0"/>
          </a:p>
          <a:p>
            <a:pPr marL="420576" lvl="1" indent="-419110">
              <a:lnSpc>
                <a:spcPct val="120000"/>
              </a:lnSpc>
            </a:pPr>
            <a:r>
              <a:rPr lang="en-US" altLang="en-US" sz="2400" dirty="0"/>
              <a:t>ANTICIPATE WHAT THE PERSON IS GOING TO SAY</a:t>
            </a:r>
          </a:p>
          <a:p>
            <a:pPr marL="420576" lvl="1" indent="-419110">
              <a:lnSpc>
                <a:spcPct val="120000"/>
              </a:lnSpc>
            </a:pPr>
            <a:r>
              <a:rPr lang="en-US" altLang="en-US" sz="2400" dirty="0"/>
              <a:t>ANALYZE WHAT HE IS SAYING</a:t>
            </a:r>
          </a:p>
          <a:p>
            <a:pPr marL="420576" lvl="1" indent="-419110">
              <a:lnSpc>
                <a:spcPct val="120000"/>
              </a:lnSpc>
            </a:pPr>
            <a:r>
              <a:rPr lang="en-US" altLang="en-US" sz="2400" dirty="0"/>
              <a:t>SUMMARISE  WHAT HAS BEEN SAID</a:t>
            </a:r>
          </a:p>
          <a:p>
            <a:pPr marL="420576" lvl="1" indent="-419110">
              <a:lnSpc>
                <a:spcPct val="120000"/>
              </a:lnSpc>
            </a:pPr>
            <a:r>
              <a:rPr lang="en-US" altLang="en-US" sz="2400" dirty="0"/>
              <a:t>MENTALLY FRAME THE NEXT QUESTION</a:t>
            </a:r>
          </a:p>
          <a:p>
            <a:pPr marL="420576" lvl="1" indent="-419110">
              <a:lnSpc>
                <a:spcPct val="120000"/>
              </a:lnSpc>
            </a:pPr>
            <a:r>
              <a:rPr lang="en-US" altLang="en-US" sz="2400" dirty="0"/>
              <a:t>UNDERSTAND ANY EMPHASIS BEING MADE</a:t>
            </a:r>
          </a:p>
          <a:p>
            <a:pPr marL="420576" lvl="1" indent="-419110">
              <a:lnSpc>
                <a:spcPct val="120000"/>
              </a:lnSpc>
            </a:pPr>
            <a:r>
              <a:rPr lang="en-US" altLang="en-US" sz="2400" dirty="0"/>
              <a:t>UNDERSTAND BODY LANGUAGE</a:t>
            </a:r>
          </a:p>
        </p:txBody>
      </p:sp>
      <p:sp>
        <p:nvSpPr>
          <p:cNvPr id="8" name="Title 1"/>
          <p:cNvSpPr txBox="1">
            <a:spLocks/>
          </p:cNvSpPr>
          <p:nvPr/>
        </p:nvSpPr>
        <p:spPr bwMode="auto">
          <a:xfrm>
            <a:off x="172517" y="177260"/>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(7): FACT FINDING</a:t>
            </a:r>
            <a:endParaRPr lang="en-IN" sz="2400" b="0" kern="1200" dirty="0">
              <a:solidFill>
                <a:schemeClr val="tx1"/>
              </a:solidFill>
              <a:latin typeface="+mn-lt"/>
              <a:ea typeface="+mn-ea"/>
              <a:cs typeface="+mn-cs"/>
            </a:endParaRPr>
          </a:p>
        </p:txBody>
      </p:sp>
      <p:sp>
        <p:nvSpPr>
          <p:cNvPr id="9" name="Rectangle 2" descr="Parchment"/>
          <p:cNvSpPr txBox="1">
            <a:spLocks noChangeArrowheads="1"/>
          </p:cNvSpPr>
          <p:nvPr/>
        </p:nvSpPr>
        <p:spPr bwMode="auto">
          <a:xfrm>
            <a:off x="533975" y="933386"/>
            <a:ext cx="7174523"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r>
              <a:rPr lang="en-US" altLang="en-US" sz="2800" kern="0" dirty="0"/>
              <a:t>THOUGHT SPEED</a:t>
            </a:r>
          </a:p>
        </p:txBody>
      </p:sp>
    </p:spTree>
    <p:extLst>
      <p:ext uri="{BB962C8B-B14F-4D97-AF65-F5344CB8AC3E}">
        <p14:creationId xmlns:p14="http://schemas.microsoft.com/office/powerpoint/2010/main" val="326094943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1" name="Rectangle 3"/>
          <p:cNvSpPr>
            <a:spLocks noGrp="1" noChangeArrowheads="1"/>
          </p:cNvSpPr>
          <p:nvPr>
            <p:ph idx="1"/>
          </p:nvPr>
        </p:nvSpPr>
        <p:spPr>
          <a:xfrm>
            <a:off x="600845" y="1658652"/>
            <a:ext cx="6963508" cy="3877985"/>
          </a:xfrm>
        </p:spPr>
        <p:txBody>
          <a:bodyPr/>
          <a:lstStyle/>
          <a:p>
            <a:pPr lvl="1">
              <a:lnSpc>
                <a:spcPct val="150000"/>
              </a:lnSpc>
            </a:pPr>
            <a:r>
              <a:rPr lang="en-US" altLang="en-US" sz="2400" dirty="0"/>
              <a:t>  EYE CONTACT</a:t>
            </a:r>
          </a:p>
          <a:p>
            <a:pPr lvl="1">
              <a:lnSpc>
                <a:spcPct val="150000"/>
              </a:lnSpc>
            </a:pPr>
            <a:r>
              <a:rPr lang="en-US" altLang="en-US" sz="2400" dirty="0"/>
              <a:t>  CLENCHED FISTS</a:t>
            </a:r>
          </a:p>
          <a:p>
            <a:pPr lvl="1">
              <a:lnSpc>
                <a:spcPct val="150000"/>
              </a:lnSpc>
            </a:pPr>
            <a:r>
              <a:rPr lang="en-US" altLang="en-US" sz="2400" dirty="0"/>
              <a:t>  CROSSED ARMS AND LEGS</a:t>
            </a:r>
          </a:p>
          <a:p>
            <a:pPr lvl="1">
              <a:lnSpc>
                <a:spcPct val="150000"/>
              </a:lnSpc>
            </a:pPr>
            <a:r>
              <a:rPr lang="en-US" altLang="en-US" sz="2400" dirty="0"/>
              <a:t>  DIRECTION OF FEET AND LEGS</a:t>
            </a:r>
          </a:p>
          <a:p>
            <a:pPr lvl="1">
              <a:lnSpc>
                <a:spcPct val="150000"/>
              </a:lnSpc>
            </a:pPr>
            <a:r>
              <a:rPr lang="en-US" altLang="en-US" sz="2400" dirty="0"/>
              <a:t>  CARE ABOUT PERSONAL SPACE</a:t>
            </a:r>
          </a:p>
          <a:p>
            <a:pPr lvl="1">
              <a:lnSpc>
                <a:spcPct val="150000"/>
              </a:lnSpc>
            </a:pPr>
            <a:r>
              <a:rPr lang="en-US" altLang="en-US" sz="2400" dirty="0"/>
              <a:t>  SILENCE AT THE END OF A QUESTION</a:t>
            </a:r>
          </a:p>
          <a:p>
            <a:pPr lvl="1">
              <a:lnSpc>
                <a:spcPct val="150000"/>
              </a:lnSpc>
            </a:pPr>
            <a:r>
              <a:rPr lang="en-US" altLang="en-US" sz="2400" dirty="0"/>
              <a:t>  and, MANY MORE</a:t>
            </a:r>
          </a:p>
        </p:txBody>
      </p:sp>
      <p:sp>
        <p:nvSpPr>
          <p:cNvPr id="8" name="Title 1"/>
          <p:cNvSpPr txBox="1">
            <a:spLocks/>
          </p:cNvSpPr>
          <p:nvPr/>
        </p:nvSpPr>
        <p:spPr bwMode="auto">
          <a:xfrm>
            <a:off x="172517" y="177260"/>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(8): FACT FINDING</a:t>
            </a:r>
            <a:endParaRPr lang="en-IN" sz="2400" b="0" kern="1200" dirty="0">
              <a:solidFill>
                <a:schemeClr val="tx1"/>
              </a:solidFill>
              <a:latin typeface="+mn-lt"/>
              <a:ea typeface="+mn-ea"/>
              <a:cs typeface="+mn-cs"/>
            </a:endParaRPr>
          </a:p>
        </p:txBody>
      </p:sp>
      <p:sp>
        <p:nvSpPr>
          <p:cNvPr id="9" name="Rectangle 2" descr="Parchment"/>
          <p:cNvSpPr txBox="1">
            <a:spLocks noChangeArrowheads="1"/>
          </p:cNvSpPr>
          <p:nvPr/>
        </p:nvSpPr>
        <p:spPr bwMode="auto">
          <a:xfrm>
            <a:off x="533975" y="933386"/>
            <a:ext cx="7174523"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r>
              <a:rPr lang="en-US" altLang="en-US" sz="2800" kern="0" dirty="0"/>
              <a:t>BODY LANGUAGE</a:t>
            </a:r>
          </a:p>
        </p:txBody>
      </p:sp>
    </p:spTree>
    <p:extLst>
      <p:ext uri="{BB962C8B-B14F-4D97-AF65-F5344CB8AC3E}">
        <p14:creationId xmlns:p14="http://schemas.microsoft.com/office/powerpoint/2010/main" val="400866395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itle 1"/>
          <p:cNvSpPr>
            <a:spLocks noGrp="1"/>
          </p:cNvSpPr>
          <p:nvPr>
            <p:ph type="title"/>
          </p:nvPr>
        </p:nvSpPr>
        <p:spPr>
          <a:xfrm>
            <a:off x="450762" y="972912"/>
            <a:ext cx="7014658" cy="430887"/>
          </a:xfrm>
        </p:spPr>
        <p:txBody>
          <a:bodyPr/>
          <a:lstStyle/>
          <a:p>
            <a:pPr defTabSz="914400">
              <a:spcBef>
                <a:spcPct val="40000"/>
              </a:spcBef>
              <a:buFont typeface="Arial" panose="020B0604020202020204" pitchFamily="34" charset="0"/>
              <a:tabLst>
                <a:tab pos="4114800" algn="l"/>
              </a:tabLst>
              <a:defRPr/>
            </a:pPr>
            <a:r>
              <a:rPr lang="en-IN" sz="2800" dirty="0">
                <a:ln/>
                <a:solidFill>
                  <a:schemeClr val="tx1"/>
                </a:solidFill>
              </a:rPr>
              <a:t>TIME MANAGEMENT SKILLS</a:t>
            </a:r>
            <a:endParaRPr lang="en-IN" sz="2800" b="0" kern="1200" dirty="0">
              <a:solidFill>
                <a:schemeClr val="tx1"/>
              </a:solidFill>
              <a:latin typeface="+mn-lt"/>
              <a:ea typeface="+mn-ea"/>
              <a:cs typeface="+mn-cs"/>
            </a:endParaRPr>
          </a:p>
        </p:txBody>
      </p:sp>
      <p:sp>
        <p:nvSpPr>
          <p:cNvPr id="1477635" name="Rectangle 3"/>
          <p:cNvSpPr>
            <a:spLocks noGrp="1" noChangeArrowheads="1"/>
          </p:cNvSpPr>
          <p:nvPr>
            <p:ph idx="1"/>
          </p:nvPr>
        </p:nvSpPr>
        <p:spPr>
          <a:xfrm>
            <a:off x="405684" y="1648498"/>
            <a:ext cx="7948246" cy="4018209"/>
          </a:xfrm>
        </p:spPr>
        <p:txBody>
          <a:bodyPr/>
          <a:lstStyle/>
          <a:p>
            <a:pPr lvl="1">
              <a:lnSpc>
                <a:spcPct val="150000"/>
              </a:lnSpc>
            </a:pPr>
            <a:r>
              <a:rPr lang="en-US" altLang="en-US" sz="2400" dirty="0"/>
              <a:t> PLANNING AND PREPARATION</a:t>
            </a:r>
          </a:p>
          <a:p>
            <a:pPr lvl="1">
              <a:lnSpc>
                <a:spcPct val="150000"/>
              </a:lnSpc>
            </a:pPr>
            <a:r>
              <a:rPr lang="en-US" altLang="en-US" sz="2400" dirty="0"/>
              <a:t> PUNCTUALITY</a:t>
            </a:r>
          </a:p>
          <a:p>
            <a:pPr lvl="1">
              <a:lnSpc>
                <a:spcPct val="150000"/>
              </a:lnSpc>
            </a:pPr>
            <a:r>
              <a:rPr lang="en-US" altLang="en-US" sz="2400" dirty="0"/>
              <a:t> CONSCIOUSNESS ON TIME WASTERS</a:t>
            </a:r>
          </a:p>
          <a:p>
            <a:pPr lvl="2"/>
            <a:r>
              <a:rPr lang="en-US" altLang="en-US" sz="2400" dirty="0"/>
              <a:t> </a:t>
            </a:r>
            <a:r>
              <a:rPr lang="en-US" altLang="en-US" sz="2200" dirty="0"/>
              <a:t>INTRODUCTION / PRESENTATION</a:t>
            </a:r>
          </a:p>
          <a:p>
            <a:pPr lvl="2"/>
            <a:r>
              <a:rPr lang="en-US" altLang="en-US" sz="2200" dirty="0"/>
              <a:t> WALK ROUND THE PLANT</a:t>
            </a:r>
          </a:p>
          <a:p>
            <a:pPr lvl="2"/>
            <a:r>
              <a:rPr lang="en-US" altLang="en-US" sz="2200" dirty="0"/>
              <a:t> LUNCH / TEA / COFFEE</a:t>
            </a:r>
          </a:p>
          <a:p>
            <a:pPr lvl="2"/>
            <a:r>
              <a:rPr lang="en-US" altLang="en-US" sz="2200" dirty="0"/>
              <a:t> FALSE TRAILS</a:t>
            </a:r>
          </a:p>
          <a:p>
            <a:pPr lvl="2"/>
            <a:r>
              <a:rPr lang="en-US" altLang="en-US" sz="2200" dirty="0"/>
              <a:t> UNIMPORTANT ISSUES</a:t>
            </a:r>
          </a:p>
          <a:p>
            <a:pPr lvl="2"/>
            <a:r>
              <a:rPr lang="en-US" altLang="en-US" sz="2200" dirty="0"/>
              <a:t> FRIENDLY TALKS</a:t>
            </a:r>
          </a:p>
          <a:p>
            <a:pPr lvl="2"/>
            <a:r>
              <a:rPr lang="en-US" altLang="en-US" sz="2200" dirty="0"/>
              <a:t> TOP BRASS </a:t>
            </a:r>
          </a:p>
        </p:txBody>
      </p:sp>
      <p:sp>
        <p:nvSpPr>
          <p:cNvPr id="8" name="Title 1"/>
          <p:cNvSpPr txBox="1">
            <a:spLocks/>
          </p:cNvSpPr>
          <p:nvPr/>
        </p:nvSpPr>
        <p:spPr bwMode="auto">
          <a:xfrm>
            <a:off x="172517" y="177260"/>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ASSESSOR SKILLS (9): </a:t>
            </a:r>
            <a:r>
              <a:rPr lang="en-IN" sz="2800" kern="0" dirty="0">
                <a:ln/>
                <a:solidFill>
                  <a:schemeClr val="tx1"/>
                </a:solidFill>
              </a:rPr>
              <a:t>TIME MANAGEMENT</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2177790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77635">
                                            <p:txEl>
                                              <p:pRg st="0" end="0"/>
                                            </p:txEl>
                                          </p:spTgt>
                                        </p:tgtEl>
                                        <p:attrNameLst>
                                          <p:attrName>style.visibility</p:attrName>
                                        </p:attrNameLst>
                                      </p:cBhvr>
                                      <p:to>
                                        <p:strVal val="visible"/>
                                      </p:to>
                                    </p:set>
                                    <p:anim calcmode="lin" valueType="num">
                                      <p:cBhvr additive="base">
                                        <p:cTn id="7" dur="500" fill="hold"/>
                                        <p:tgtEl>
                                          <p:spTgt spid="14776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776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77635">
                                            <p:txEl>
                                              <p:pRg st="1" end="1"/>
                                            </p:txEl>
                                          </p:spTgt>
                                        </p:tgtEl>
                                        <p:attrNameLst>
                                          <p:attrName>style.visibility</p:attrName>
                                        </p:attrNameLst>
                                      </p:cBhvr>
                                      <p:to>
                                        <p:strVal val="visible"/>
                                      </p:to>
                                    </p:set>
                                    <p:anim calcmode="lin" valueType="num">
                                      <p:cBhvr additive="base">
                                        <p:cTn id="13" dur="500" fill="hold"/>
                                        <p:tgtEl>
                                          <p:spTgt spid="14776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776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77635">
                                            <p:txEl>
                                              <p:pRg st="2" end="2"/>
                                            </p:txEl>
                                          </p:spTgt>
                                        </p:tgtEl>
                                        <p:attrNameLst>
                                          <p:attrName>style.visibility</p:attrName>
                                        </p:attrNameLst>
                                      </p:cBhvr>
                                      <p:to>
                                        <p:strVal val="visible"/>
                                      </p:to>
                                    </p:set>
                                    <p:anim calcmode="lin" valueType="num">
                                      <p:cBhvr additive="base">
                                        <p:cTn id="19" dur="500" fill="hold"/>
                                        <p:tgtEl>
                                          <p:spTgt spid="147763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776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77635">
                                            <p:txEl>
                                              <p:pRg st="3" end="3"/>
                                            </p:txEl>
                                          </p:spTgt>
                                        </p:tgtEl>
                                        <p:attrNameLst>
                                          <p:attrName>style.visibility</p:attrName>
                                        </p:attrNameLst>
                                      </p:cBhvr>
                                      <p:to>
                                        <p:strVal val="visible"/>
                                      </p:to>
                                    </p:set>
                                    <p:anim calcmode="lin" valueType="num">
                                      <p:cBhvr additive="base">
                                        <p:cTn id="25" dur="500" fill="hold"/>
                                        <p:tgtEl>
                                          <p:spTgt spid="147763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7763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77635">
                                            <p:txEl>
                                              <p:pRg st="4" end="4"/>
                                            </p:txEl>
                                          </p:spTgt>
                                        </p:tgtEl>
                                        <p:attrNameLst>
                                          <p:attrName>style.visibility</p:attrName>
                                        </p:attrNameLst>
                                      </p:cBhvr>
                                      <p:to>
                                        <p:strVal val="visible"/>
                                      </p:to>
                                    </p:set>
                                    <p:anim calcmode="lin" valueType="num">
                                      <p:cBhvr additive="base">
                                        <p:cTn id="31" dur="500" fill="hold"/>
                                        <p:tgtEl>
                                          <p:spTgt spid="147763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7763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77635">
                                            <p:txEl>
                                              <p:pRg st="5" end="5"/>
                                            </p:txEl>
                                          </p:spTgt>
                                        </p:tgtEl>
                                        <p:attrNameLst>
                                          <p:attrName>style.visibility</p:attrName>
                                        </p:attrNameLst>
                                      </p:cBhvr>
                                      <p:to>
                                        <p:strVal val="visible"/>
                                      </p:to>
                                    </p:set>
                                    <p:anim calcmode="lin" valueType="num">
                                      <p:cBhvr additive="base">
                                        <p:cTn id="37" dur="500" fill="hold"/>
                                        <p:tgtEl>
                                          <p:spTgt spid="147763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7763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77635">
                                            <p:txEl>
                                              <p:pRg st="6" end="6"/>
                                            </p:txEl>
                                          </p:spTgt>
                                        </p:tgtEl>
                                        <p:attrNameLst>
                                          <p:attrName>style.visibility</p:attrName>
                                        </p:attrNameLst>
                                      </p:cBhvr>
                                      <p:to>
                                        <p:strVal val="visible"/>
                                      </p:to>
                                    </p:set>
                                    <p:anim calcmode="lin" valueType="num">
                                      <p:cBhvr additive="base">
                                        <p:cTn id="43" dur="500" fill="hold"/>
                                        <p:tgtEl>
                                          <p:spTgt spid="147763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7763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77635">
                                            <p:txEl>
                                              <p:pRg st="7" end="7"/>
                                            </p:txEl>
                                          </p:spTgt>
                                        </p:tgtEl>
                                        <p:attrNameLst>
                                          <p:attrName>style.visibility</p:attrName>
                                        </p:attrNameLst>
                                      </p:cBhvr>
                                      <p:to>
                                        <p:strVal val="visible"/>
                                      </p:to>
                                    </p:set>
                                    <p:anim calcmode="lin" valueType="num">
                                      <p:cBhvr additive="base">
                                        <p:cTn id="49" dur="500" fill="hold"/>
                                        <p:tgtEl>
                                          <p:spTgt spid="147763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7763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477635">
                                            <p:txEl>
                                              <p:pRg st="8" end="8"/>
                                            </p:txEl>
                                          </p:spTgt>
                                        </p:tgtEl>
                                        <p:attrNameLst>
                                          <p:attrName>style.visibility</p:attrName>
                                        </p:attrNameLst>
                                      </p:cBhvr>
                                      <p:to>
                                        <p:strVal val="visible"/>
                                      </p:to>
                                    </p:set>
                                    <p:anim calcmode="lin" valueType="num">
                                      <p:cBhvr additive="base">
                                        <p:cTn id="55" dur="500" fill="hold"/>
                                        <p:tgtEl>
                                          <p:spTgt spid="1477635">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47763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477635">
                                            <p:txEl>
                                              <p:pRg st="9" end="9"/>
                                            </p:txEl>
                                          </p:spTgt>
                                        </p:tgtEl>
                                        <p:attrNameLst>
                                          <p:attrName>style.visibility</p:attrName>
                                        </p:attrNameLst>
                                      </p:cBhvr>
                                      <p:to>
                                        <p:strVal val="visible"/>
                                      </p:to>
                                    </p:set>
                                    <p:anim calcmode="lin" valueType="num">
                                      <p:cBhvr additive="base">
                                        <p:cTn id="61" dur="500" fill="hold"/>
                                        <p:tgtEl>
                                          <p:spTgt spid="1477635">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1477635">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7635" grpId="0" build="p" bldLvl="5" autoUpdateAnimBg="0"/>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ROLES &amp; RESPONSIBILITIES OF ASSESSOR,  </a:t>
            </a:r>
            <a:br>
              <a:rPr lang="en-IN" b="1" dirty="0">
                <a:ln/>
                <a:solidFill>
                  <a:schemeClr val="tx1"/>
                </a:solidFill>
              </a:rPr>
            </a:br>
            <a:r>
              <a:rPr lang="en-IN" b="1" dirty="0">
                <a:ln/>
                <a:solidFill>
                  <a:schemeClr val="tx1"/>
                </a:solidFill>
              </a:rPr>
              <a:t> TEAM LEADER AND TECHNICAL EXPERTS</a:t>
            </a:r>
          </a:p>
        </p:txBody>
      </p:sp>
    </p:spTree>
    <p:extLst>
      <p:ext uri="{BB962C8B-B14F-4D97-AF65-F5344CB8AC3E}">
        <p14:creationId xmlns:p14="http://schemas.microsoft.com/office/powerpoint/2010/main" val="744727162"/>
      </p:ext>
    </p:extLst>
  </p:cSld>
  <p:clrMapOvr>
    <a:masterClrMapping/>
  </p:clrMapOvr>
  <p:transition spd="slow">
    <p:wipe dir="r"/>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106" name="Rectangle 2" descr="Parchment"/>
          <p:cNvSpPr>
            <a:spLocks noGrp="1" noChangeArrowheads="1"/>
          </p:cNvSpPr>
          <p:nvPr>
            <p:ph type="title"/>
          </p:nvPr>
        </p:nvSpPr>
        <p:spPr>
          <a:xfrm>
            <a:off x="457200" y="933387"/>
            <a:ext cx="8229600" cy="430887"/>
          </a:xfrm>
        </p:spPr>
        <p:txBody>
          <a:bodyPr/>
          <a:lstStyle/>
          <a:p>
            <a:r>
              <a:rPr lang="en-US" altLang="en-US" sz="2800" dirty="0">
                <a:latin typeface="+mn-lt"/>
              </a:rPr>
              <a:t>WHO ARE INVOLVED IN A ZED ASSESSMENT</a:t>
            </a:r>
          </a:p>
        </p:txBody>
      </p:sp>
      <p:sp>
        <p:nvSpPr>
          <p:cNvPr id="1327107" name="Rectangle 3"/>
          <p:cNvSpPr>
            <a:spLocks noGrp="1" noChangeArrowheads="1"/>
          </p:cNvSpPr>
          <p:nvPr>
            <p:ph idx="1"/>
          </p:nvPr>
        </p:nvSpPr>
        <p:spPr>
          <a:xfrm>
            <a:off x="457200" y="1700007"/>
            <a:ext cx="8192966" cy="4774769"/>
          </a:xfrm>
        </p:spPr>
        <p:txBody>
          <a:bodyPr/>
          <a:lstStyle/>
          <a:p>
            <a:pPr>
              <a:spcBef>
                <a:spcPts val="0"/>
              </a:spcBef>
            </a:pPr>
            <a:r>
              <a:rPr lang="en-US" altLang="en-US" dirty="0"/>
              <a:t> </a:t>
            </a:r>
            <a:r>
              <a:rPr lang="en-US" altLang="en-US" sz="2800" dirty="0"/>
              <a:t>ASSESSOR:</a:t>
            </a:r>
          </a:p>
          <a:p>
            <a:pPr lvl="1">
              <a:lnSpc>
                <a:spcPct val="125000"/>
              </a:lnSpc>
              <a:buNone/>
            </a:pPr>
            <a:r>
              <a:rPr lang="en-US" altLang="en-US" sz="2400" dirty="0"/>
              <a:t>	A PERSON WHO IS COMPETENT AND IS AUTHORISED TO PERFORM ALL OR ANY PORTION OF THE ZED ASSESSMENT</a:t>
            </a:r>
          </a:p>
          <a:p>
            <a:pPr lvl="1">
              <a:lnSpc>
                <a:spcPct val="125000"/>
              </a:lnSpc>
              <a:buFont typeface="Wingdings" panose="05000000000000000000" pitchFamily="2" charset="2"/>
              <a:buNone/>
            </a:pPr>
            <a:endParaRPr lang="en-US" altLang="en-US" sz="1846" dirty="0"/>
          </a:p>
          <a:p>
            <a:pPr>
              <a:spcBef>
                <a:spcPts val="0"/>
              </a:spcBef>
            </a:pPr>
            <a:r>
              <a:rPr lang="en-US" altLang="en-US" dirty="0"/>
              <a:t> </a:t>
            </a:r>
            <a:r>
              <a:rPr lang="en-US" altLang="en-US" sz="2800" dirty="0"/>
              <a:t>TEAM LEADER:</a:t>
            </a:r>
          </a:p>
          <a:p>
            <a:pPr lvl="1">
              <a:lnSpc>
                <a:spcPct val="125000"/>
              </a:lnSpc>
              <a:buFont typeface="Wingdings" panose="05000000000000000000" pitchFamily="2" charset="2"/>
              <a:buNone/>
            </a:pPr>
            <a:r>
              <a:rPr lang="en-US" altLang="en-US" dirty="0"/>
              <a:t>	</a:t>
            </a:r>
            <a:r>
              <a:rPr lang="en-US" altLang="en-US" sz="2400" dirty="0"/>
              <a:t>AN ASSESSOR WHO IS COMPETENT AND IS AUTHORIZED TO MANAGE THE ZED ASSESSMENT</a:t>
            </a:r>
          </a:p>
          <a:p>
            <a:pPr lvl="1">
              <a:lnSpc>
                <a:spcPct val="125000"/>
              </a:lnSpc>
              <a:buFont typeface="Wingdings" panose="05000000000000000000" pitchFamily="2" charset="2"/>
              <a:buNone/>
            </a:pPr>
            <a:endParaRPr lang="en-US" altLang="en-US" sz="2400" dirty="0"/>
          </a:p>
          <a:p>
            <a:pPr marL="1215" lvl="1" indent="0">
              <a:spcAft>
                <a:spcPct val="10000"/>
              </a:spcAft>
              <a:buNone/>
            </a:pPr>
            <a:r>
              <a:rPr lang="en-US" altLang="en-US" sz="2800" dirty="0"/>
              <a:t>TECHNICAL EXPERT:</a:t>
            </a:r>
          </a:p>
          <a:p>
            <a:pPr marL="1215" lvl="1" indent="0">
              <a:spcAft>
                <a:spcPct val="10000"/>
              </a:spcAft>
              <a:buNone/>
            </a:pPr>
            <a:r>
              <a:rPr lang="en-US" altLang="en-US" sz="2400" dirty="0"/>
              <a:t>  A PERSON WHO PROVIDES SPECIFIC KNOWLEDGE OR EXPERTISE</a:t>
            </a:r>
          </a:p>
          <a:p>
            <a:pPr marL="1215" lvl="1" indent="0">
              <a:spcAft>
                <a:spcPct val="10000"/>
              </a:spcAft>
              <a:buNone/>
            </a:pPr>
            <a:r>
              <a:rPr lang="en-US" altLang="en-US" sz="2400" dirty="0"/>
              <a:t>  TO THE ZED ASSESSMENT TEAM: </a:t>
            </a:r>
            <a:r>
              <a:rPr lang="en-US" altLang="en-US" sz="2400" b="1" dirty="0">
                <a:solidFill>
                  <a:srgbClr val="C00000"/>
                </a:solidFill>
              </a:rPr>
              <a:t>Does not act as ASSESSOR</a:t>
            </a:r>
          </a:p>
        </p:txBody>
      </p:sp>
      <p:sp>
        <p:nvSpPr>
          <p:cNvPr id="9" name="Title 1"/>
          <p:cNvSpPr txBox="1">
            <a:spLocks/>
          </p:cNvSpPr>
          <p:nvPr/>
        </p:nvSpPr>
        <p:spPr bwMode="auto">
          <a:xfrm>
            <a:off x="172517" y="177261"/>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ASSESSMENT TEAM ROLES (1)</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43775381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Title 1"/>
          <p:cNvSpPr txBox="1">
            <a:spLocks/>
          </p:cNvSpPr>
          <p:nvPr/>
        </p:nvSpPr>
        <p:spPr bwMode="auto">
          <a:xfrm>
            <a:off x="172517" y="177261"/>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ASSESSMENT TEAM ROLES (2)</a:t>
            </a:r>
            <a:endParaRPr lang="en-IN" sz="2400" b="0" kern="1200" dirty="0">
              <a:solidFill>
                <a:schemeClr val="tx1"/>
              </a:solidFill>
              <a:latin typeface="+mn-lt"/>
              <a:ea typeface="+mn-ea"/>
              <a:cs typeface="+mn-cs"/>
            </a:endParaRPr>
          </a:p>
        </p:txBody>
      </p:sp>
      <p:sp>
        <p:nvSpPr>
          <p:cNvPr id="13" name="Rectangle 3"/>
          <p:cNvSpPr txBox="1">
            <a:spLocks noChangeArrowheads="1"/>
          </p:cNvSpPr>
          <p:nvPr/>
        </p:nvSpPr>
        <p:spPr bwMode="auto">
          <a:xfrm>
            <a:off x="457200" y="1094694"/>
            <a:ext cx="8192966" cy="5570756"/>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685145" rtl="0" eaLnBrk="1" fontAlgn="base" hangingPunct="1">
              <a:spcBef>
                <a:spcPct val="0"/>
              </a:spcBef>
              <a:spcAft>
                <a:spcPct val="0"/>
              </a:spcAft>
              <a:buClr>
                <a:schemeClr val="tx2"/>
              </a:buClr>
              <a:defRPr sz="1200" baseline="0">
                <a:solidFill>
                  <a:schemeClr val="tx1"/>
                </a:solidFill>
                <a:latin typeface="+mn-lt"/>
                <a:ea typeface="Arial Unicode MS" pitchFamily="34" charset="-128"/>
                <a:cs typeface="Arial Unicode MS" pitchFamily="34" charset="-128"/>
              </a:defRPr>
            </a:lvl1pPr>
            <a:lvl2pPr marL="148205" indent="-146990" algn="l" defTabSz="685145" rtl="0" eaLnBrk="1" fontAlgn="base" hangingPunct="1">
              <a:spcBef>
                <a:spcPct val="0"/>
              </a:spcBef>
              <a:spcAft>
                <a:spcPct val="0"/>
              </a:spcAft>
              <a:buClr>
                <a:schemeClr val="tx2"/>
              </a:buClr>
              <a:buSzPct val="125000"/>
              <a:buFont typeface="Arial" charset="0"/>
              <a:buChar char="▪"/>
              <a:defRPr sz="1200" baseline="0">
                <a:solidFill>
                  <a:schemeClr val="tx1"/>
                </a:solidFill>
                <a:latin typeface="+mn-lt"/>
                <a:ea typeface="Arial Unicode MS" pitchFamily="34" charset="-128"/>
                <a:cs typeface="Arial Unicode MS" pitchFamily="34" charset="-128"/>
              </a:defRPr>
            </a:lvl2pPr>
            <a:lvl3pPr marL="349861" indent="-200441" algn="l" defTabSz="685145" rtl="0" eaLnBrk="1" fontAlgn="base" hangingPunct="1">
              <a:spcBef>
                <a:spcPct val="0"/>
              </a:spcBef>
              <a:spcAft>
                <a:spcPct val="0"/>
              </a:spcAft>
              <a:buClr>
                <a:schemeClr val="tx2"/>
              </a:buClr>
              <a:buSzPct val="120000"/>
              <a:buFont typeface="Arial" charset="0"/>
              <a:buChar char="–"/>
              <a:defRPr sz="1200" baseline="0">
                <a:solidFill>
                  <a:schemeClr val="tx1"/>
                </a:solidFill>
                <a:latin typeface="+mn-lt"/>
                <a:ea typeface="Arial Unicode MS" pitchFamily="34" charset="-128"/>
                <a:cs typeface="Arial Unicode MS" pitchFamily="34" charset="-128"/>
              </a:defRPr>
            </a:lvl3pPr>
            <a:lvl4pPr marL="470126" indent="-119050" algn="l" defTabSz="685145" rtl="0" eaLnBrk="1" fontAlgn="base" hangingPunct="1">
              <a:spcBef>
                <a:spcPct val="0"/>
              </a:spcBef>
              <a:spcAft>
                <a:spcPct val="0"/>
              </a:spcAft>
              <a:buClr>
                <a:schemeClr val="tx2"/>
              </a:buClr>
              <a:buSzPct val="120000"/>
              <a:buFont typeface="Arial" charset="0"/>
              <a:buChar char="▫"/>
              <a:defRPr sz="1200" baseline="0">
                <a:solidFill>
                  <a:schemeClr val="tx1"/>
                </a:solidFill>
                <a:latin typeface="+mn-lt"/>
                <a:ea typeface="Arial Unicode MS" pitchFamily="34" charset="-128"/>
                <a:cs typeface="Arial Unicode MS" pitchFamily="34" charset="-128"/>
              </a:defRPr>
            </a:lvl4pPr>
            <a:lvl5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ea typeface="Arial Unicode MS" pitchFamily="34" charset="-128"/>
                <a:cs typeface="Arial Unicode MS" pitchFamily="34" charset="-128"/>
              </a:defRPr>
            </a:lvl5pPr>
            <a:lvl6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6pPr>
            <a:lvl7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7pPr>
            <a:lvl8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8pPr>
            <a:lvl9pPr marL="573772" indent="-99614" algn="l" defTabSz="685145"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9pPr>
          </a:lstStyle>
          <a:p>
            <a:pPr>
              <a:spcBef>
                <a:spcPts val="0"/>
              </a:spcBef>
            </a:pPr>
            <a:r>
              <a:rPr lang="en-US" altLang="en-US" kern="0" dirty="0"/>
              <a:t> </a:t>
            </a:r>
            <a:r>
              <a:rPr lang="en-US" altLang="en-US" sz="2800" kern="0" dirty="0"/>
              <a:t>TEAM LEADER:</a:t>
            </a:r>
          </a:p>
          <a:p>
            <a:pPr>
              <a:spcBef>
                <a:spcPts val="0"/>
              </a:spcBef>
            </a:pPr>
            <a:endParaRPr lang="en-US" altLang="en-US" sz="1400" kern="0" dirty="0"/>
          </a:p>
          <a:p>
            <a:pPr>
              <a:lnSpc>
                <a:spcPct val="150000"/>
              </a:lnSpc>
            </a:pPr>
            <a:r>
              <a:rPr lang="en-US" altLang="en-US" sz="2000" dirty="0"/>
              <a:t>-  LEAD THE TEAM OF ASSESSORS</a:t>
            </a:r>
          </a:p>
          <a:p>
            <a:pPr>
              <a:lnSpc>
                <a:spcPct val="150000"/>
              </a:lnSpc>
            </a:pPr>
            <a:r>
              <a:rPr lang="en-US" altLang="en-US" sz="2000" dirty="0"/>
              <a:t>-  REPRESENT THE DESKTOP ASSESSMENT BODY / RATING AGENCY</a:t>
            </a:r>
          </a:p>
          <a:p>
            <a:pPr>
              <a:lnSpc>
                <a:spcPct val="150000"/>
              </a:lnSpc>
            </a:pPr>
            <a:r>
              <a:rPr lang="en-US" altLang="en-US" sz="2000" dirty="0"/>
              <a:t>-  MANAGE THE ASSESSMENT ACTIVITIES</a:t>
            </a:r>
          </a:p>
          <a:p>
            <a:pPr>
              <a:lnSpc>
                <a:spcPct val="150000"/>
              </a:lnSpc>
            </a:pPr>
            <a:r>
              <a:rPr lang="en-US" altLang="en-US" sz="2000" dirty="0"/>
              <a:t>-  REPORT ASSESSMENT FINDINGS TO QCI</a:t>
            </a:r>
          </a:p>
          <a:p>
            <a:pPr>
              <a:lnSpc>
                <a:spcPct val="150000"/>
              </a:lnSpc>
              <a:spcAft>
                <a:spcPct val="20000"/>
              </a:spcAft>
            </a:pPr>
            <a:r>
              <a:rPr lang="en-US" altLang="en-US" sz="2000" dirty="0"/>
              <a:t>-  PLANNING THE ASSESSMENT</a:t>
            </a:r>
          </a:p>
          <a:p>
            <a:pPr>
              <a:lnSpc>
                <a:spcPct val="150000"/>
              </a:lnSpc>
              <a:spcAft>
                <a:spcPct val="20000"/>
              </a:spcAft>
            </a:pPr>
            <a:r>
              <a:rPr lang="en-US" altLang="en-US" sz="2000" dirty="0"/>
              <a:t>-  REVIEW OF ASSESSMENT TEAM’S WORK</a:t>
            </a:r>
          </a:p>
          <a:p>
            <a:pPr>
              <a:lnSpc>
                <a:spcPct val="150000"/>
              </a:lnSpc>
              <a:spcAft>
                <a:spcPct val="20000"/>
              </a:spcAft>
            </a:pPr>
            <a:r>
              <a:rPr lang="en-US" altLang="en-US" sz="2000" dirty="0"/>
              <a:t>-  PREVENT &amp; RESOLVE CONFLICTS</a:t>
            </a:r>
          </a:p>
          <a:p>
            <a:pPr>
              <a:lnSpc>
                <a:spcPct val="150000"/>
              </a:lnSpc>
              <a:spcAft>
                <a:spcPct val="20000"/>
              </a:spcAft>
            </a:pPr>
            <a:r>
              <a:rPr lang="en-US" altLang="en-US" sz="2000" dirty="0"/>
              <a:t>-  LEAD THE ASSESSMENT TEAM TO REACH CONCLUSIONS</a:t>
            </a:r>
          </a:p>
          <a:p>
            <a:pPr>
              <a:lnSpc>
                <a:spcPct val="150000"/>
              </a:lnSpc>
              <a:spcAft>
                <a:spcPct val="20000"/>
              </a:spcAft>
            </a:pPr>
            <a:r>
              <a:rPr lang="en-US" altLang="en-US" sz="2000" dirty="0"/>
              <a:t>-  CONTROL OF THE OPENING AND CLOSING MEETINGS</a:t>
            </a:r>
          </a:p>
          <a:p>
            <a:pPr>
              <a:lnSpc>
                <a:spcPct val="150000"/>
              </a:lnSpc>
              <a:spcAft>
                <a:spcPct val="20000"/>
              </a:spcAft>
            </a:pPr>
            <a:r>
              <a:rPr lang="en-US" altLang="en-US" sz="2000" dirty="0"/>
              <a:t>-  PREPARATION AND SUBMISSION OF THE REPORT</a:t>
            </a:r>
          </a:p>
        </p:txBody>
      </p:sp>
    </p:spTree>
    <p:extLst>
      <p:ext uri="{BB962C8B-B14F-4D97-AF65-F5344CB8AC3E}">
        <p14:creationId xmlns:p14="http://schemas.microsoft.com/office/powerpoint/2010/main" val="133146917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4275" name="Rectangle 3"/>
          <p:cNvSpPr>
            <a:spLocks noGrp="1" noChangeArrowheads="1"/>
          </p:cNvSpPr>
          <p:nvPr>
            <p:ph idx="1"/>
          </p:nvPr>
        </p:nvSpPr>
        <p:spPr>
          <a:xfrm>
            <a:off x="422031" y="1143493"/>
            <a:ext cx="8490149" cy="4215000"/>
          </a:xfrm>
        </p:spPr>
        <p:txBody>
          <a:bodyPr/>
          <a:lstStyle/>
          <a:p>
            <a:pPr marL="1215" lvl="1" indent="0">
              <a:spcAft>
                <a:spcPct val="20000"/>
              </a:spcAft>
              <a:buNone/>
            </a:pPr>
            <a:r>
              <a:rPr lang="en-US" altLang="en-US" sz="2000" dirty="0"/>
              <a:t> </a:t>
            </a:r>
            <a:r>
              <a:rPr lang="en-US" altLang="en-US" sz="2800" dirty="0"/>
              <a:t>ASSESSOR:</a:t>
            </a:r>
          </a:p>
          <a:p>
            <a:pPr lvl="1">
              <a:spcAft>
                <a:spcPct val="20000"/>
              </a:spcAft>
            </a:pPr>
            <a:endParaRPr lang="en-US" altLang="en-US" sz="1846" dirty="0"/>
          </a:p>
          <a:p>
            <a:pPr lvl="1">
              <a:spcAft>
                <a:spcPct val="20000"/>
              </a:spcAft>
            </a:pPr>
            <a:endParaRPr lang="en-US" altLang="en-US" sz="1846" dirty="0"/>
          </a:p>
          <a:p>
            <a:pPr lvl="1">
              <a:lnSpc>
                <a:spcPct val="150000"/>
              </a:lnSpc>
              <a:spcAft>
                <a:spcPct val="20000"/>
              </a:spcAft>
            </a:pPr>
            <a:r>
              <a:rPr lang="en-US" altLang="en-US" sz="2000" dirty="0"/>
              <a:t>COMMUNICATING AUDIT REQUIREMENTS TO THE ASSESSEE REPRESENTATIVES</a:t>
            </a:r>
          </a:p>
          <a:p>
            <a:pPr lvl="1">
              <a:lnSpc>
                <a:spcPct val="150000"/>
              </a:lnSpc>
              <a:spcAft>
                <a:spcPct val="20000"/>
              </a:spcAft>
            </a:pPr>
            <a:r>
              <a:rPr lang="en-US" altLang="en-US" sz="2000" dirty="0"/>
              <a:t>CONDUCTING THE ASSESSMENT</a:t>
            </a:r>
          </a:p>
          <a:p>
            <a:pPr lvl="1">
              <a:lnSpc>
                <a:spcPct val="150000"/>
              </a:lnSpc>
              <a:spcAft>
                <a:spcPct val="20000"/>
              </a:spcAft>
            </a:pPr>
            <a:r>
              <a:rPr lang="en-US" altLang="en-US" sz="2000" dirty="0"/>
              <a:t>DOCUMENTING OBSERVATIONS WITH EVIDENCE</a:t>
            </a:r>
          </a:p>
          <a:p>
            <a:pPr lvl="1">
              <a:lnSpc>
                <a:spcPct val="150000"/>
              </a:lnSpc>
              <a:spcAft>
                <a:spcPct val="20000"/>
              </a:spcAft>
            </a:pPr>
            <a:r>
              <a:rPr lang="en-US" altLang="en-US" sz="2000" dirty="0"/>
              <a:t>REPORTING RESULTS TO THE TEAM LEADER</a:t>
            </a:r>
          </a:p>
          <a:p>
            <a:pPr lvl="1">
              <a:lnSpc>
                <a:spcPct val="150000"/>
              </a:lnSpc>
              <a:spcAft>
                <a:spcPct val="20000"/>
              </a:spcAft>
            </a:pPr>
            <a:r>
              <a:rPr lang="en-US" altLang="en-US" sz="2000" dirty="0"/>
              <a:t>CO-OPERATING WITH AND ASSISTING THE TEAM LEADER IN THE EFFECTIVE CONDUCT OF THE ASSESSMENT</a:t>
            </a:r>
          </a:p>
        </p:txBody>
      </p:sp>
    </p:spTree>
    <p:extLst>
      <p:ext uri="{BB962C8B-B14F-4D97-AF65-F5344CB8AC3E}">
        <p14:creationId xmlns:p14="http://schemas.microsoft.com/office/powerpoint/2010/main" val="302440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34275">
                                            <p:txEl>
                                              <p:pRg st="0" end="0"/>
                                            </p:txEl>
                                          </p:spTgt>
                                        </p:tgtEl>
                                        <p:attrNameLst>
                                          <p:attrName>style.visibility</p:attrName>
                                        </p:attrNameLst>
                                      </p:cBhvr>
                                      <p:to>
                                        <p:strVal val="visible"/>
                                      </p:to>
                                    </p:set>
                                    <p:anim calcmode="lin" valueType="num">
                                      <p:cBhvr additive="base">
                                        <p:cTn id="7" dur="500" fill="hold"/>
                                        <p:tgtEl>
                                          <p:spTgt spid="13342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342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34275">
                                            <p:txEl>
                                              <p:pRg st="3" end="3"/>
                                            </p:txEl>
                                          </p:spTgt>
                                        </p:tgtEl>
                                        <p:attrNameLst>
                                          <p:attrName>style.visibility</p:attrName>
                                        </p:attrNameLst>
                                      </p:cBhvr>
                                      <p:to>
                                        <p:strVal val="visible"/>
                                      </p:to>
                                    </p:set>
                                    <p:anim calcmode="lin" valueType="num">
                                      <p:cBhvr additive="base">
                                        <p:cTn id="13" dur="500" fill="hold"/>
                                        <p:tgtEl>
                                          <p:spTgt spid="1334275">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3427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34275">
                                            <p:txEl>
                                              <p:pRg st="4" end="4"/>
                                            </p:txEl>
                                          </p:spTgt>
                                        </p:tgtEl>
                                        <p:attrNameLst>
                                          <p:attrName>style.visibility</p:attrName>
                                        </p:attrNameLst>
                                      </p:cBhvr>
                                      <p:to>
                                        <p:strVal val="visible"/>
                                      </p:to>
                                    </p:set>
                                    <p:anim calcmode="lin" valueType="num">
                                      <p:cBhvr additive="base">
                                        <p:cTn id="19" dur="500" fill="hold"/>
                                        <p:tgtEl>
                                          <p:spTgt spid="1334275">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3427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34275">
                                            <p:txEl>
                                              <p:pRg st="5" end="5"/>
                                            </p:txEl>
                                          </p:spTgt>
                                        </p:tgtEl>
                                        <p:attrNameLst>
                                          <p:attrName>style.visibility</p:attrName>
                                        </p:attrNameLst>
                                      </p:cBhvr>
                                      <p:to>
                                        <p:strVal val="visible"/>
                                      </p:to>
                                    </p:set>
                                    <p:anim calcmode="lin" valueType="num">
                                      <p:cBhvr additive="base">
                                        <p:cTn id="25" dur="500" fill="hold"/>
                                        <p:tgtEl>
                                          <p:spTgt spid="1334275">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3427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34275">
                                            <p:txEl>
                                              <p:pRg st="6" end="6"/>
                                            </p:txEl>
                                          </p:spTgt>
                                        </p:tgtEl>
                                        <p:attrNameLst>
                                          <p:attrName>style.visibility</p:attrName>
                                        </p:attrNameLst>
                                      </p:cBhvr>
                                      <p:to>
                                        <p:strVal val="visible"/>
                                      </p:to>
                                    </p:set>
                                    <p:anim calcmode="lin" valueType="num">
                                      <p:cBhvr additive="base">
                                        <p:cTn id="31" dur="500" fill="hold"/>
                                        <p:tgtEl>
                                          <p:spTgt spid="1334275">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33427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34275">
                                            <p:txEl>
                                              <p:pRg st="7" end="7"/>
                                            </p:txEl>
                                          </p:spTgt>
                                        </p:tgtEl>
                                        <p:attrNameLst>
                                          <p:attrName>style.visibility</p:attrName>
                                        </p:attrNameLst>
                                      </p:cBhvr>
                                      <p:to>
                                        <p:strVal val="visible"/>
                                      </p:to>
                                    </p:set>
                                    <p:anim calcmode="lin" valueType="num">
                                      <p:cBhvr additive="base">
                                        <p:cTn id="37" dur="500" fill="hold"/>
                                        <p:tgtEl>
                                          <p:spTgt spid="1334275">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33427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275" grpId="0" build="p" bldLvl="2" autoUpdateAnimBg="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 ASSESSMENT TEAM COMPETENCE</a:t>
            </a:r>
          </a:p>
        </p:txBody>
      </p:sp>
    </p:spTree>
    <p:extLst>
      <p:ext uri="{BB962C8B-B14F-4D97-AF65-F5344CB8AC3E}">
        <p14:creationId xmlns:p14="http://schemas.microsoft.com/office/powerpoint/2010/main" val="1888319299"/>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sz="3200" b="1" dirty="0">
                <a:solidFill>
                  <a:schemeClr val="tx1"/>
                </a:solidFill>
              </a:rPr>
              <a:t>PRODUCTION MANAGEMENT</a:t>
            </a:r>
          </a:p>
        </p:txBody>
      </p:sp>
    </p:spTree>
    <p:custDataLst>
      <p:tags r:id="rId1"/>
    </p:custDataLst>
  </p:cSld>
  <p:clrMapOvr>
    <a:masterClrMapping/>
  </p:clrMapOvr>
  <p:transition spd="slow">
    <p:wipe dir="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46663"/>
            <a:ext cx="8819034" cy="6647974"/>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Font typeface="Arial" charset="0"/>
              <a:buNone/>
            </a:pPr>
            <a:r>
              <a:rPr lang="en-US" sz="2800" b="1" dirty="0">
                <a:solidFill>
                  <a:srgbClr val="000000"/>
                </a:solidFill>
              </a:rPr>
              <a:t>Assessor Competence</a:t>
            </a:r>
          </a:p>
          <a:p>
            <a:pPr lvl="0"/>
            <a:r>
              <a:rPr lang="en-US" b="1" dirty="0"/>
              <a:t>Education</a:t>
            </a:r>
          </a:p>
          <a:p>
            <a:r>
              <a:rPr lang="en-US" dirty="0"/>
              <a:t>Graduates in Engineering/Diploma (3 years) or Masters (in Science or Technology) qualification.</a:t>
            </a:r>
          </a:p>
          <a:p>
            <a:endParaRPr lang="en-US" dirty="0"/>
          </a:p>
          <a:p>
            <a:pPr lvl="0"/>
            <a:r>
              <a:rPr lang="en-US" b="1" dirty="0"/>
              <a:t>Working Experience</a:t>
            </a:r>
            <a:endParaRPr lang="en-US" dirty="0"/>
          </a:p>
          <a:p>
            <a:r>
              <a:rPr lang="en-US" dirty="0"/>
              <a:t>Minimum 5 years for </a:t>
            </a:r>
            <a:r>
              <a:rPr lang="en-US" dirty="0" err="1"/>
              <a:t>B.Tech</a:t>
            </a:r>
            <a:r>
              <a:rPr lang="en-US" dirty="0"/>
              <a:t> / </a:t>
            </a:r>
            <a:r>
              <a:rPr lang="en-US" dirty="0" err="1"/>
              <a:t>M.Sc</a:t>
            </a:r>
            <a:r>
              <a:rPr lang="en-US" dirty="0"/>
              <a:t> with  at least two years  in relevant Zed Sector</a:t>
            </a:r>
          </a:p>
          <a:p>
            <a:r>
              <a:rPr lang="en-US" dirty="0"/>
              <a:t>Minimum 8 years for Diploma with  at least two years  in relevant Zed Sector</a:t>
            </a:r>
          </a:p>
          <a:p>
            <a:r>
              <a:rPr lang="en-US" dirty="0"/>
              <a:t>Or</a:t>
            </a:r>
          </a:p>
          <a:p>
            <a:r>
              <a:rPr lang="en-US" dirty="0"/>
              <a:t> 50 man-days of consulting/certification auditing/maturity model assessment/accreditation assessment experience in any of the ZED relevant sectors.</a:t>
            </a:r>
          </a:p>
          <a:p>
            <a:endParaRPr lang="en-US" dirty="0"/>
          </a:p>
          <a:p>
            <a:r>
              <a:rPr lang="en-US" b="1" dirty="0"/>
              <a:t>Maturity Assessment Experience</a:t>
            </a:r>
          </a:p>
          <a:p>
            <a:r>
              <a:rPr lang="en-US" dirty="0"/>
              <a:t>at least one maturity assessment model assessment or one complete ZED on-site assessment as an observer. </a:t>
            </a:r>
          </a:p>
          <a:p>
            <a:r>
              <a:rPr lang="en-US" dirty="0"/>
              <a:t>Assessor having any maturity model assessment experience with ZED Assessor Training may be considered suitable for onsite assessment.</a:t>
            </a:r>
          </a:p>
          <a:p>
            <a:pPr marL="1526" lvl="1" indent="0" defTabSz="860347" fontAlgn="base">
              <a:spcBef>
                <a:spcPct val="0"/>
              </a:spcBef>
              <a:spcAft>
                <a:spcPct val="0"/>
              </a:spcAft>
              <a:buClr>
                <a:srgbClr val="000000"/>
              </a:buClr>
              <a:buFont typeface="Arial" charset="0"/>
              <a:buNone/>
            </a:pPr>
            <a:endParaRPr lang="en-US" sz="3600" b="1" dirty="0">
              <a:solidFill>
                <a:srgbClr val="000000"/>
              </a:solidFill>
            </a:endParaRPr>
          </a:p>
          <a:p>
            <a:pPr marL="1526" lvl="1" indent="0" defTabSz="860347" fontAlgn="base">
              <a:spcBef>
                <a:spcPct val="0"/>
              </a:spcBef>
              <a:spcAft>
                <a:spcPct val="0"/>
              </a:spcAft>
              <a:buClr>
                <a:srgbClr val="000000"/>
              </a:buClr>
              <a:buFont typeface="Arial" charset="0"/>
              <a:buNone/>
            </a:pPr>
            <a:endParaRPr lang="en-US" sz="3600" b="1" dirty="0">
              <a:solidFill>
                <a:srgbClr val="000000"/>
              </a:solidFill>
            </a:endParaRPr>
          </a:p>
          <a:p>
            <a:pPr marL="1526" lvl="1" indent="0" defTabSz="860347" fontAlgn="base">
              <a:spcBef>
                <a:spcPct val="0"/>
              </a:spcBef>
              <a:spcAft>
                <a:spcPct val="0"/>
              </a:spcAft>
              <a:buClr>
                <a:srgbClr val="000000"/>
              </a:buClr>
              <a:buFont typeface="Arial" charset="0"/>
              <a:buNone/>
            </a:pPr>
            <a:endParaRPr lang="en-US" sz="3600" b="1" dirty="0">
              <a:solidFill>
                <a:srgbClr val="000000"/>
              </a:solidFill>
            </a:endParaRPr>
          </a:p>
        </p:txBody>
      </p:sp>
      <p:sp>
        <p:nvSpPr>
          <p:cNvPr id="9" name="Title 1"/>
          <p:cNvSpPr>
            <a:spLocks noGrp="1"/>
          </p:cNvSpPr>
          <p:nvPr>
            <p:ph type="title"/>
          </p:nvPr>
        </p:nvSpPr>
        <p:spPr>
          <a:xfrm>
            <a:off x="172517" y="195927"/>
            <a:ext cx="6996687" cy="492443"/>
          </a:xfrm>
        </p:spPr>
        <p:txBody>
          <a:bodyPr/>
          <a:lstStyle/>
          <a:p>
            <a:r>
              <a:rPr lang="en-IN" sz="3200" dirty="0"/>
              <a:t>ASSESSMENT TEAM COMPETENCE</a:t>
            </a:r>
          </a:p>
        </p:txBody>
      </p:sp>
    </p:spTree>
    <p:extLst>
      <p:ext uri="{BB962C8B-B14F-4D97-AF65-F5344CB8AC3E}">
        <p14:creationId xmlns:p14="http://schemas.microsoft.com/office/powerpoint/2010/main" val="74996711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46663"/>
            <a:ext cx="8819034" cy="1261884"/>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Font typeface="Arial" charset="0"/>
              <a:buNone/>
            </a:pPr>
            <a:r>
              <a:rPr lang="en-US" sz="2800" b="1" dirty="0">
                <a:solidFill>
                  <a:srgbClr val="000000"/>
                </a:solidFill>
              </a:rPr>
              <a:t>Assessor Competence</a:t>
            </a:r>
          </a:p>
          <a:p>
            <a:pPr lvl="0"/>
            <a:r>
              <a:rPr lang="en-US" b="1" dirty="0"/>
              <a:t>Knowledge</a:t>
            </a:r>
          </a:p>
          <a:p>
            <a:pPr lvl="0"/>
            <a:r>
              <a:rPr lang="en-US" dirty="0"/>
              <a:t>The assessor shall have the following knowledge/expertise in the following </a:t>
            </a:r>
            <a:r>
              <a:rPr lang="en-US" b="1" dirty="0"/>
              <a:t>minimum 5</a:t>
            </a:r>
            <a:r>
              <a:rPr lang="en-US" dirty="0"/>
              <a:t> ZED Disciplines </a:t>
            </a:r>
            <a:endParaRPr lang="en-US" b="1" dirty="0">
              <a:solidFill>
                <a:srgbClr val="000000"/>
              </a:solidFill>
            </a:endParaRPr>
          </a:p>
        </p:txBody>
      </p:sp>
      <p:sp>
        <p:nvSpPr>
          <p:cNvPr id="9" name="Title 1"/>
          <p:cNvSpPr>
            <a:spLocks noGrp="1"/>
          </p:cNvSpPr>
          <p:nvPr>
            <p:ph type="title"/>
          </p:nvPr>
        </p:nvSpPr>
        <p:spPr>
          <a:xfrm>
            <a:off x="172517" y="195927"/>
            <a:ext cx="6996687" cy="492443"/>
          </a:xfrm>
        </p:spPr>
        <p:txBody>
          <a:bodyPr/>
          <a:lstStyle/>
          <a:p>
            <a:r>
              <a:rPr lang="en-IN" sz="3200" dirty="0"/>
              <a:t>ASSESSMENT TEAM COMPETENCE</a:t>
            </a:r>
          </a:p>
        </p:txBody>
      </p:sp>
      <p:graphicFrame>
        <p:nvGraphicFramePr>
          <p:cNvPr id="2" name="Table 1"/>
          <p:cNvGraphicFramePr>
            <a:graphicFrameLocks noGrp="1"/>
          </p:cNvGraphicFramePr>
          <p:nvPr>
            <p:extLst/>
          </p:nvPr>
        </p:nvGraphicFramePr>
        <p:xfrm>
          <a:off x="329381" y="2819400"/>
          <a:ext cx="8686752" cy="1993359"/>
        </p:xfrm>
        <a:graphic>
          <a:graphicData uri="http://schemas.openxmlformats.org/drawingml/2006/table">
            <a:tbl>
              <a:tblPr firstRow="1" firstCol="1" bandRow="1">
                <a:tableStyleId>{5C22544A-7EE6-4342-B048-85BDC9FD1C3A}</a:tableStyleId>
              </a:tblPr>
              <a:tblGrid>
                <a:gridCol w="1133008">
                  <a:extLst>
                    <a:ext uri="{9D8B030D-6E8A-4147-A177-3AD203B41FA5}">
                      <a16:colId xmlns:a16="http://schemas.microsoft.com/office/drawing/2014/main" val="20000"/>
                    </a:ext>
                  </a:extLst>
                </a:gridCol>
                <a:gridCol w="2143592">
                  <a:extLst>
                    <a:ext uri="{9D8B030D-6E8A-4147-A177-3AD203B41FA5}">
                      <a16:colId xmlns:a16="http://schemas.microsoft.com/office/drawing/2014/main" val="20001"/>
                    </a:ext>
                  </a:extLst>
                </a:gridCol>
                <a:gridCol w="5410152">
                  <a:extLst>
                    <a:ext uri="{9D8B030D-6E8A-4147-A177-3AD203B41FA5}">
                      <a16:colId xmlns:a16="http://schemas.microsoft.com/office/drawing/2014/main" val="20002"/>
                    </a:ext>
                  </a:extLst>
                </a:gridCol>
              </a:tblGrid>
              <a:tr h="275811">
                <a:tc>
                  <a:txBody>
                    <a:bodyPr/>
                    <a:lstStyle/>
                    <a:p>
                      <a:pPr marL="0" marR="0">
                        <a:lnSpc>
                          <a:spcPct val="115000"/>
                        </a:lnSpc>
                        <a:spcBef>
                          <a:spcPts val="0"/>
                        </a:spcBef>
                        <a:spcAft>
                          <a:spcPts val="0"/>
                        </a:spcAft>
                      </a:pPr>
                      <a:r>
                        <a:rPr lang="en-IN" sz="1400" dirty="0">
                          <a:solidFill>
                            <a:schemeClr val="tx1"/>
                          </a:solidFill>
                          <a:effectLst/>
                        </a:rPr>
                        <a:t>Group</a:t>
                      </a: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solidFill>
                            <a:schemeClr val="tx1"/>
                          </a:solidFill>
                          <a:effectLst/>
                        </a:rPr>
                        <a:t>ZED Disciplines</a:t>
                      </a:r>
                      <a:endParaRPr lang="en-US" sz="140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dirty="0">
                          <a:solidFill>
                            <a:schemeClr val="tx1"/>
                          </a:solidFill>
                          <a:effectLst/>
                        </a:rPr>
                        <a:t>Area of Knowledge /Expertise</a:t>
                      </a:r>
                      <a:endParaRPr lang="en-US" sz="1400" dirty="0">
                        <a:solidFill>
                          <a:schemeClr val="tx1"/>
                        </a:solidFill>
                        <a:effectLst/>
                        <a:latin typeface="Calibri"/>
                        <a:ea typeface="Calibri"/>
                        <a:cs typeface="Mangal"/>
                      </a:endParaRPr>
                    </a:p>
                  </a:txBody>
                  <a:tcPr marL="15534" marR="15534" marT="0" marB="0" anchor="ctr"/>
                </a:tc>
                <a:extLst>
                  <a:ext uri="{0D108BD9-81ED-4DB2-BD59-A6C34878D82A}">
                    <a16:rowId xmlns:a16="http://schemas.microsoft.com/office/drawing/2014/main" val="10000"/>
                  </a:ext>
                </a:extLst>
              </a:tr>
              <a:tr h="520100">
                <a:tc rowSpan="2">
                  <a:txBody>
                    <a:bodyPr/>
                    <a:lstStyle/>
                    <a:p>
                      <a:pPr marL="0" marR="0">
                        <a:lnSpc>
                          <a:spcPct val="115000"/>
                        </a:lnSpc>
                        <a:spcBef>
                          <a:spcPts val="0"/>
                        </a:spcBef>
                        <a:spcAft>
                          <a:spcPts val="0"/>
                        </a:spcAft>
                      </a:pPr>
                      <a:r>
                        <a:rPr lang="en-IN" sz="1400">
                          <a:solidFill>
                            <a:schemeClr val="tx1"/>
                          </a:solidFill>
                          <a:effectLst/>
                        </a:rPr>
                        <a:t>A</a:t>
                      </a:r>
                      <a:endParaRPr lang="en-US" sz="1400">
                        <a:solidFill>
                          <a:schemeClr val="tx1"/>
                        </a:solidFill>
                        <a:effectLst/>
                      </a:endParaRPr>
                    </a:p>
                    <a:p>
                      <a:pPr marL="0" marR="0">
                        <a:lnSpc>
                          <a:spcPct val="115000"/>
                        </a:lnSpc>
                        <a:spcBef>
                          <a:spcPts val="0"/>
                        </a:spcBef>
                        <a:spcAft>
                          <a:spcPts val="0"/>
                        </a:spcAft>
                      </a:pPr>
                      <a:r>
                        <a:rPr lang="en-IN" sz="1400">
                          <a:solidFill>
                            <a:schemeClr val="tx1"/>
                          </a:solidFill>
                          <a:effectLst/>
                        </a:rPr>
                        <a:t>(minimum 1 required)</a:t>
                      </a:r>
                      <a:endParaRPr lang="en-US" sz="140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effectLst/>
                        </a:rPr>
                        <a:t>QMS</a:t>
                      </a:r>
                      <a:endParaRPr lang="en-US" sz="1400">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effectLst/>
                        </a:rPr>
                        <a:t>Quality Management System: Experience in design, implementing, auditing, maintaining and improving QMS. Including Maturity model implementation and assessment expertise.</a:t>
                      </a:r>
                      <a:endParaRPr lang="en-US" sz="1400">
                        <a:effectLst/>
                        <a:latin typeface="Calibri"/>
                        <a:ea typeface="Calibri"/>
                        <a:cs typeface="Mangal"/>
                      </a:endParaRPr>
                    </a:p>
                  </a:txBody>
                  <a:tcPr marL="15534" marR="15534" marT="0" marB="0" anchor="ctr"/>
                </a:tc>
                <a:extLst>
                  <a:ext uri="{0D108BD9-81ED-4DB2-BD59-A6C34878D82A}">
                    <a16:rowId xmlns:a16="http://schemas.microsoft.com/office/drawing/2014/main" val="10001"/>
                  </a:ext>
                </a:extLst>
              </a:tr>
              <a:tr h="910177">
                <a:tc vMerge="1">
                  <a:txBody>
                    <a:bodyPr/>
                    <a:lstStyle/>
                    <a:p>
                      <a:endParaRPr lang="en-US"/>
                    </a:p>
                  </a:txBody>
                  <a:tcPr/>
                </a:tc>
                <a:tc>
                  <a:txBody>
                    <a:bodyPr/>
                    <a:lstStyle/>
                    <a:p>
                      <a:pPr marL="0" marR="0">
                        <a:lnSpc>
                          <a:spcPct val="115000"/>
                        </a:lnSpc>
                        <a:spcBef>
                          <a:spcPts val="0"/>
                        </a:spcBef>
                        <a:spcAft>
                          <a:spcPts val="0"/>
                        </a:spcAft>
                      </a:pPr>
                      <a:r>
                        <a:rPr lang="en-IN" sz="1400">
                          <a:effectLst/>
                        </a:rPr>
                        <a:t>Environment Management</a:t>
                      </a:r>
                      <a:endParaRPr lang="en-US" sz="1400">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dirty="0">
                          <a:effectLst/>
                        </a:rPr>
                        <a:t>Environment Management System: Expertize of implementing, maintaining, auditing and improving EMS. Aspects &amp; Impacts Analysis and Environment Initiative implementation. Natural Resource Management (NRM) techniques. Maintenance of environment /NRM equipment.</a:t>
                      </a:r>
                      <a:endParaRPr lang="en-US" sz="1400" dirty="0">
                        <a:effectLst/>
                        <a:latin typeface="Calibri"/>
                        <a:ea typeface="Calibri"/>
                        <a:cs typeface="Mangal"/>
                      </a:endParaRPr>
                    </a:p>
                  </a:txBody>
                  <a:tcPr marL="15534" marR="15534"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0262079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46663"/>
            <a:ext cx="8819034" cy="1261884"/>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Font typeface="Arial" charset="0"/>
              <a:buNone/>
            </a:pPr>
            <a:r>
              <a:rPr lang="en-US" sz="2800" b="1" dirty="0">
                <a:solidFill>
                  <a:srgbClr val="000000"/>
                </a:solidFill>
              </a:rPr>
              <a:t>Assessor Competence</a:t>
            </a:r>
          </a:p>
          <a:p>
            <a:pPr lvl="0"/>
            <a:r>
              <a:rPr lang="en-US" b="1" dirty="0"/>
              <a:t>Knowledge</a:t>
            </a:r>
          </a:p>
          <a:p>
            <a:pPr lvl="0"/>
            <a:r>
              <a:rPr lang="en-US" dirty="0"/>
              <a:t>The assessor shall have the following knowledge/expertise in the following </a:t>
            </a:r>
            <a:r>
              <a:rPr lang="en-US" b="1" dirty="0"/>
              <a:t>minimum 5</a:t>
            </a:r>
            <a:r>
              <a:rPr lang="en-US" dirty="0"/>
              <a:t> ZED Disciplines </a:t>
            </a:r>
            <a:endParaRPr lang="en-US" b="1" dirty="0">
              <a:solidFill>
                <a:srgbClr val="000000"/>
              </a:solidFill>
            </a:endParaRPr>
          </a:p>
        </p:txBody>
      </p:sp>
      <p:sp>
        <p:nvSpPr>
          <p:cNvPr id="9" name="Title 1"/>
          <p:cNvSpPr>
            <a:spLocks noGrp="1"/>
          </p:cNvSpPr>
          <p:nvPr>
            <p:ph type="title"/>
          </p:nvPr>
        </p:nvSpPr>
        <p:spPr>
          <a:xfrm>
            <a:off x="172517" y="195927"/>
            <a:ext cx="6996687" cy="492443"/>
          </a:xfrm>
        </p:spPr>
        <p:txBody>
          <a:bodyPr/>
          <a:lstStyle/>
          <a:p>
            <a:r>
              <a:rPr lang="en-IN" sz="3200" dirty="0"/>
              <a:t>ASSESSMENT TEAM COMPETENCE</a:t>
            </a:r>
          </a:p>
        </p:txBody>
      </p:sp>
      <p:graphicFrame>
        <p:nvGraphicFramePr>
          <p:cNvPr id="2" name="Table 1"/>
          <p:cNvGraphicFramePr>
            <a:graphicFrameLocks noGrp="1"/>
          </p:cNvGraphicFramePr>
          <p:nvPr>
            <p:extLst/>
          </p:nvPr>
        </p:nvGraphicFramePr>
        <p:xfrm>
          <a:off x="152448" y="2501597"/>
          <a:ext cx="8839104" cy="4260378"/>
        </p:xfrm>
        <a:graphic>
          <a:graphicData uri="http://schemas.openxmlformats.org/drawingml/2006/table">
            <a:tbl>
              <a:tblPr firstRow="1" firstCol="1" bandRow="1">
                <a:tableStyleId>{5C22544A-7EE6-4342-B048-85BDC9FD1C3A}</a:tableStyleId>
              </a:tblPr>
              <a:tblGrid>
                <a:gridCol w="1152879">
                  <a:extLst>
                    <a:ext uri="{9D8B030D-6E8A-4147-A177-3AD203B41FA5}">
                      <a16:colId xmlns:a16="http://schemas.microsoft.com/office/drawing/2014/main" val="20000"/>
                    </a:ext>
                  </a:extLst>
                </a:gridCol>
                <a:gridCol w="1405823">
                  <a:extLst>
                    <a:ext uri="{9D8B030D-6E8A-4147-A177-3AD203B41FA5}">
                      <a16:colId xmlns:a16="http://schemas.microsoft.com/office/drawing/2014/main" val="20001"/>
                    </a:ext>
                  </a:extLst>
                </a:gridCol>
                <a:gridCol w="6280402">
                  <a:extLst>
                    <a:ext uri="{9D8B030D-6E8A-4147-A177-3AD203B41FA5}">
                      <a16:colId xmlns:a16="http://schemas.microsoft.com/office/drawing/2014/main" val="20002"/>
                    </a:ext>
                  </a:extLst>
                </a:gridCol>
              </a:tblGrid>
              <a:tr h="275811">
                <a:tc>
                  <a:txBody>
                    <a:bodyPr/>
                    <a:lstStyle/>
                    <a:p>
                      <a:pPr marL="0" marR="0">
                        <a:lnSpc>
                          <a:spcPct val="115000"/>
                        </a:lnSpc>
                        <a:spcBef>
                          <a:spcPts val="0"/>
                        </a:spcBef>
                        <a:spcAft>
                          <a:spcPts val="0"/>
                        </a:spcAft>
                      </a:pPr>
                      <a:r>
                        <a:rPr lang="en-IN" sz="1400" dirty="0">
                          <a:solidFill>
                            <a:schemeClr val="tx1"/>
                          </a:solidFill>
                          <a:effectLst/>
                        </a:rPr>
                        <a:t>Group</a:t>
                      </a: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solidFill>
                            <a:schemeClr val="tx1"/>
                          </a:solidFill>
                          <a:effectLst/>
                        </a:rPr>
                        <a:t>ZED Disciplines</a:t>
                      </a:r>
                      <a:endParaRPr lang="en-US" sz="140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dirty="0">
                          <a:solidFill>
                            <a:schemeClr val="tx1"/>
                          </a:solidFill>
                          <a:effectLst/>
                        </a:rPr>
                        <a:t>Area of Knowledge /Expertise</a:t>
                      </a:r>
                      <a:endParaRPr lang="en-US" sz="1400" dirty="0">
                        <a:solidFill>
                          <a:schemeClr val="tx1"/>
                        </a:solidFill>
                        <a:effectLst/>
                        <a:latin typeface="Calibri"/>
                        <a:ea typeface="Calibri"/>
                        <a:cs typeface="Mangal"/>
                      </a:endParaRPr>
                    </a:p>
                  </a:txBody>
                  <a:tcPr marL="15534" marR="15534" marT="0" marB="0" anchor="ctr"/>
                </a:tc>
                <a:extLst>
                  <a:ext uri="{0D108BD9-81ED-4DB2-BD59-A6C34878D82A}">
                    <a16:rowId xmlns:a16="http://schemas.microsoft.com/office/drawing/2014/main" val="10000"/>
                  </a:ext>
                </a:extLst>
              </a:tr>
              <a:tr h="1040199">
                <a:tc>
                  <a:txBody>
                    <a:bodyPr/>
                    <a:lstStyle/>
                    <a:p>
                      <a:pPr marL="0" marR="0">
                        <a:lnSpc>
                          <a:spcPct val="115000"/>
                        </a:lnSpc>
                        <a:spcBef>
                          <a:spcPts val="0"/>
                        </a:spcBef>
                        <a:spcAft>
                          <a:spcPts val="0"/>
                        </a:spcAft>
                      </a:pPr>
                      <a:r>
                        <a:rPr lang="en-IN" sz="1400" dirty="0">
                          <a:solidFill>
                            <a:schemeClr val="tx1"/>
                          </a:solidFill>
                          <a:effectLst/>
                        </a:rPr>
                        <a:t>B</a:t>
                      </a:r>
                      <a:endParaRPr lang="en-US" sz="1400" dirty="0">
                        <a:solidFill>
                          <a:schemeClr val="tx1"/>
                        </a:solidFill>
                        <a:effectLst/>
                      </a:endParaRPr>
                    </a:p>
                    <a:p>
                      <a:pPr marL="0" marR="0">
                        <a:lnSpc>
                          <a:spcPct val="115000"/>
                        </a:lnSpc>
                        <a:spcBef>
                          <a:spcPts val="0"/>
                        </a:spcBef>
                        <a:spcAft>
                          <a:spcPts val="0"/>
                        </a:spcAft>
                      </a:pPr>
                      <a:r>
                        <a:rPr lang="en-IN" sz="1400" dirty="0">
                          <a:solidFill>
                            <a:schemeClr val="tx1"/>
                          </a:solidFill>
                          <a:effectLst/>
                        </a:rPr>
                        <a:t>(minimum 1 required)</a:t>
                      </a: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effectLst/>
                        </a:rPr>
                        <a:t>Best Business Practices</a:t>
                      </a:r>
                      <a:endParaRPr lang="en-US" sz="1400">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dirty="0">
                          <a:effectLst/>
                        </a:rPr>
                        <a:t>Best Business Practices: Balanced Score Card, Periodic Management Review, and Cross Functional Practices for NPD, Waste Reduction, Improvement initiatives and customer complaints etc.</a:t>
                      </a:r>
                      <a:br>
                        <a:rPr lang="en-IN" sz="1400" dirty="0">
                          <a:effectLst/>
                        </a:rPr>
                      </a:br>
                      <a:r>
                        <a:rPr lang="en-IN" sz="1400" dirty="0">
                          <a:effectLst/>
                        </a:rPr>
                        <a:t>Maintenance planning/Autonomous maintenance/Improvement in MTTR/MTBR etc.</a:t>
                      </a:r>
                      <a:endParaRPr lang="en-US" sz="1400" dirty="0">
                        <a:effectLst/>
                        <a:latin typeface="Calibri"/>
                        <a:ea typeface="Calibri"/>
                        <a:cs typeface="Mangal"/>
                      </a:endParaRPr>
                    </a:p>
                  </a:txBody>
                  <a:tcPr marL="15534" marR="15534" marT="0" marB="0" anchor="ctr"/>
                </a:tc>
                <a:extLst>
                  <a:ext uri="{0D108BD9-81ED-4DB2-BD59-A6C34878D82A}">
                    <a16:rowId xmlns:a16="http://schemas.microsoft.com/office/drawing/2014/main" val="10001"/>
                  </a:ext>
                </a:extLst>
              </a:tr>
              <a:tr h="1040199">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solidFill>
                            <a:srgbClr val="333333"/>
                          </a:solidFill>
                          <a:effectLst/>
                          <a:latin typeface="Helvetica"/>
                          <a:ea typeface="Times New Roman"/>
                          <a:cs typeface="Mangal"/>
                        </a:rPr>
                        <a:t>Best Manufacturing Practice</a:t>
                      </a:r>
                      <a:endParaRPr lang="en-US" sz="1400">
                        <a:effectLst/>
                        <a:latin typeface="Calibri"/>
                        <a:ea typeface="Calibri"/>
                        <a:cs typeface="Mangal"/>
                      </a:endParaRPr>
                    </a:p>
                  </a:txBody>
                  <a:tcPr marL="68580" marR="68580" marT="0" marB="0" anchor="ctr"/>
                </a:tc>
                <a:tc>
                  <a:txBody>
                    <a:bodyPr/>
                    <a:lstStyle/>
                    <a:p>
                      <a:pPr marL="0" marR="0">
                        <a:lnSpc>
                          <a:spcPct val="115000"/>
                        </a:lnSpc>
                        <a:spcBef>
                          <a:spcPts val="0"/>
                        </a:spcBef>
                        <a:spcAft>
                          <a:spcPts val="0"/>
                        </a:spcAft>
                      </a:pPr>
                      <a:r>
                        <a:rPr lang="en-IN" sz="1400" dirty="0">
                          <a:solidFill>
                            <a:srgbClr val="333333"/>
                          </a:solidFill>
                          <a:effectLst/>
                          <a:latin typeface="Helvetica"/>
                          <a:ea typeface="Times New Roman"/>
                          <a:cs typeface="Mangal"/>
                        </a:rPr>
                        <a:t>Best Manufacturing Practices : Knowhow of best business practices like Lean Six Sigma / TPS, TQM, TPM, FMEA, SPC, MSA, NPD (APQP &amp; PPAP), Producing Zero Defect, </a:t>
                      </a:r>
                      <a:r>
                        <a:rPr lang="en-IN" sz="1400" dirty="0" err="1">
                          <a:solidFill>
                            <a:srgbClr val="333333"/>
                          </a:solidFill>
                          <a:effectLst/>
                          <a:latin typeface="Helvetica"/>
                          <a:ea typeface="Times New Roman"/>
                          <a:cs typeface="Mangal"/>
                        </a:rPr>
                        <a:t>Pokayoke</a:t>
                      </a:r>
                      <a:r>
                        <a:rPr lang="en-IN" sz="1400" dirty="0">
                          <a:solidFill>
                            <a:srgbClr val="333333"/>
                          </a:solidFill>
                          <a:effectLst/>
                          <a:latin typeface="Helvetica"/>
                          <a:ea typeface="Times New Roman"/>
                          <a:cs typeface="Mangal"/>
                        </a:rPr>
                        <a:t> / mistake proofing, Product and Process Validation Methodologies etc.</a:t>
                      </a:r>
                      <a:endParaRPr lang="en-US" sz="1400" dirty="0">
                        <a:effectLst/>
                        <a:latin typeface="Calibri"/>
                        <a:ea typeface="Calibri"/>
                        <a:cs typeface="Mangal"/>
                      </a:endParaRPr>
                    </a:p>
                    <a:p>
                      <a:pPr marL="0" marR="0">
                        <a:lnSpc>
                          <a:spcPct val="115000"/>
                        </a:lnSpc>
                        <a:spcBef>
                          <a:spcPts val="0"/>
                        </a:spcBef>
                        <a:spcAft>
                          <a:spcPts val="0"/>
                        </a:spcAft>
                      </a:pPr>
                      <a:r>
                        <a:rPr lang="en-IN" sz="1400" dirty="0">
                          <a:solidFill>
                            <a:srgbClr val="333333"/>
                          </a:solidFill>
                          <a:effectLst/>
                          <a:latin typeface="Helvetica"/>
                          <a:ea typeface="Times New Roman"/>
                          <a:cs typeface="Mangal"/>
                        </a:rPr>
                        <a:t> now how, control and improvement expertise of different manufacturing processes.</a:t>
                      </a:r>
                      <a:endParaRPr lang="en-US" sz="1400" dirty="0">
                        <a:effectLst/>
                        <a:latin typeface="Calibri"/>
                        <a:ea typeface="Calibri"/>
                        <a:cs typeface="Mangal"/>
                      </a:endParaRPr>
                    </a:p>
                  </a:txBody>
                  <a:tcPr marL="68580" marR="68580" marT="0" marB="0" anchor="ctr"/>
                </a:tc>
                <a:extLst>
                  <a:ext uri="{0D108BD9-81ED-4DB2-BD59-A6C34878D82A}">
                    <a16:rowId xmlns:a16="http://schemas.microsoft.com/office/drawing/2014/main" val="10002"/>
                  </a:ext>
                </a:extLst>
              </a:tr>
              <a:tr h="1040199">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solidFill>
                            <a:srgbClr val="333333"/>
                          </a:solidFill>
                          <a:effectLst/>
                          <a:latin typeface="Helvetica"/>
                          <a:ea typeface="Times New Roman"/>
                          <a:cs typeface="Mangal"/>
                        </a:rPr>
                        <a:t>Supply Chain Management</a:t>
                      </a:r>
                      <a:endParaRPr lang="en-US" sz="1400">
                        <a:effectLst/>
                        <a:latin typeface="Calibri"/>
                        <a:ea typeface="Calibri"/>
                        <a:cs typeface="Mangal"/>
                      </a:endParaRPr>
                    </a:p>
                  </a:txBody>
                  <a:tcPr marL="68580" marR="68580" marT="0" marB="0" anchor="ctr"/>
                </a:tc>
                <a:tc>
                  <a:txBody>
                    <a:bodyPr/>
                    <a:lstStyle/>
                    <a:p>
                      <a:pPr marL="0" marR="0">
                        <a:lnSpc>
                          <a:spcPct val="115000"/>
                        </a:lnSpc>
                        <a:spcBef>
                          <a:spcPts val="0"/>
                        </a:spcBef>
                        <a:spcAft>
                          <a:spcPts val="0"/>
                        </a:spcAft>
                      </a:pPr>
                      <a:r>
                        <a:rPr lang="en-IN" sz="1400" dirty="0">
                          <a:solidFill>
                            <a:srgbClr val="333333"/>
                          </a:solidFill>
                          <a:effectLst/>
                          <a:latin typeface="Helvetica"/>
                          <a:ea typeface="Times New Roman"/>
                          <a:cs typeface="Mangal"/>
                        </a:rPr>
                        <a:t>Supplier initial evaluation / assessment, feedback and continual development monitoring expertise in manufacturing domain.</a:t>
                      </a:r>
                      <a:endParaRPr lang="en-US" sz="1400" dirty="0">
                        <a:effectLst/>
                        <a:latin typeface="Calibri"/>
                        <a:ea typeface="Calibri"/>
                        <a:cs typeface="Mangal"/>
                      </a:endParaRPr>
                    </a:p>
                    <a:p>
                      <a:pPr marL="0" marR="0">
                        <a:lnSpc>
                          <a:spcPct val="115000"/>
                        </a:lnSpc>
                        <a:spcBef>
                          <a:spcPts val="0"/>
                        </a:spcBef>
                        <a:spcAft>
                          <a:spcPts val="0"/>
                        </a:spcAft>
                      </a:pPr>
                      <a:r>
                        <a:rPr lang="en-IN" sz="1400" dirty="0">
                          <a:solidFill>
                            <a:srgbClr val="333333"/>
                          </a:solidFill>
                          <a:effectLst/>
                          <a:latin typeface="Helvetica"/>
                          <a:ea typeface="Times New Roman"/>
                          <a:cs typeface="Mangal"/>
                        </a:rPr>
                        <a:t> Supply Chain Management, Material Management, Inventory Management, JIT, Material Movement, Storage, Traceability, Packaging and Delivery management. Disposal after use.</a:t>
                      </a:r>
                      <a:endParaRPr lang="en-US" sz="1400" dirty="0">
                        <a:effectLst/>
                        <a:latin typeface="Calibri"/>
                        <a:ea typeface="Calibri"/>
                        <a:cs typeface="Mangal"/>
                      </a:endParaRPr>
                    </a:p>
                    <a:p>
                      <a:pPr marL="0" marR="0">
                        <a:lnSpc>
                          <a:spcPct val="115000"/>
                        </a:lnSpc>
                        <a:spcBef>
                          <a:spcPts val="0"/>
                        </a:spcBef>
                        <a:spcAft>
                          <a:spcPts val="0"/>
                        </a:spcAft>
                      </a:pPr>
                      <a:r>
                        <a:rPr lang="en-IN" sz="1400" dirty="0">
                          <a:solidFill>
                            <a:srgbClr val="333333"/>
                          </a:solidFill>
                          <a:effectLst/>
                          <a:latin typeface="Helvetica"/>
                          <a:ea typeface="Times New Roman"/>
                          <a:cs typeface="Mangal"/>
                        </a:rPr>
                        <a:t> </a:t>
                      </a:r>
                      <a:endParaRPr lang="en-US" sz="1400" dirty="0">
                        <a:effectLst/>
                        <a:latin typeface="Calibri"/>
                        <a:ea typeface="Calibri"/>
                        <a:cs typeface="Mangal"/>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9344447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46663"/>
            <a:ext cx="8819034" cy="1261884"/>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Font typeface="Arial" charset="0"/>
              <a:buNone/>
            </a:pPr>
            <a:r>
              <a:rPr lang="en-US" sz="2800" b="1" dirty="0">
                <a:solidFill>
                  <a:srgbClr val="000000"/>
                </a:solidFill>
              </a:rPr>
              <a:t>Assessor Competence</a:t>
            </a:r>
          </a:p>
          <a:p>
            <a:pPr lvl="0"/>
            <a:r>
              <a:rPr lang="en-US" b="1" dirty="0"/>
              <a:t>Knowledge</a:t>
            </a:r>
          </a:p>
          <a:p>
            <a:pPr lvl="0"/>
            <a:r>
              <a:rPr lang="en-US" dirty="0"/>
              <a:t>The assessor shall have the following knowledge/expertise in the following </a:t>
            </a:r>
            <a:r>
              <a:rPr lang="en-US" b="1" dirty="0"/>
              <a:t>minimum 5</a:t>
            </a:r>
            <a:r>
              <a:rPr lang="en-US" dirty="0"/>
              <a:t> ZED Disciplines </a:t>
            </a:r>
            <a:endParaRPr lang="en-US" b="1" dirty="0">
              <a:solidFill>
                <a:srgbClr val="000000"/>
              </a:solidFill>
            </a:endParaRPr>
          </a:p>
        </p:txBody>
      </p:sp>
      <p:sp>
        <p:nvSpPr>
          <p:cNvPr id="9" name="Title 1"/>
          <p:cNvSpPr>
            <a:spLocks noGrp="1"/>
          </p:cNvSpPr>
          <p:nvPr>
            <p:ph type="title"/>
          </p:nvPr>
        </p:nvSpPr>
        <p:spPr>
          <a:xfrm>
            <a:off x="172517" y="195927"/>
            <a:ext cx="6996687" cy="492443"/>
          </a:xfrm>
        </p:spPr>
        <p:txBody>
          <a:bodyPr/>
          <a:lstStyle/>
          <a:p>
            <a:r>
              <a:rPr lang="en-IN" sz="3200" dirty="0"/>
              <a:t>ASSESSMENT TEAM COMPETENCE</a:t>
            </a:r>
          </a:p>
        </p:txBody>
      </p:sp>
      <p:graphicFrame>
        <p:nvGraphicFramePr>
          <p:cNvPr id="2" name="Table 1"/>
          <p:cNvGraphicFramePr>
            <a:graphicFrameLocks noGrp="1"/>
          </p:cNvGraphicFramePr>
          <p:nvPr>
            <p:extLst/>
          </p:nvPr>
        </p:nvGraphicFramePr>
        <p:xfrm>
          <a:off x="152448" y="2501597"/>
          <a:ext cx="8839104" cy="4229457"/>
        </p:xfrm>
        <a:graphic>
          <a:graphicData uri="http://schemas.openxmlformats.org/drawingml/2006/table">
            <a:tbl>
              <a:tblPr firstRow="1" firstCol="1" bandRow="1">
                <a:tableStyleId>{5C22544A-7EE6-4342-B048-85BDC9FD1C3A}</a:tableStyleId>
              </a:tblPr>
              <a:tblGrid>
                <a:gridCol w="1152879">
                  <a:extLst>
                    <a:ext uri="{9D8B030D-6E8A-4147-A177-3AD203B41FA5}">
                      <a16:colId xmlns:a16="http://schemas.microsoft.com/office/drawing/2014/main" val="20000"/>
                    </a:ext>
                  </a:extLst>
                </a:gridCol>
                <a:gridCol w="1405823">
                  <a:extLst>
                    <a:ext uri="{9D8B030D-6E8A-4147-A177-3AD203B41FA5}">
                      <a16:colId xmlns:a16="http://schemas.microsoft.com/office/drawing/2014/main" val="20001"/>
                    </a:ext>
                  </a:extLst>
                </a:gridCol>
                <a:gridCol w="6280402">
                  <a:extLst>
                    <a:ext uri="{9D8B030D-6E8A-4147-A177-3AD203B41FA5}">
                      <a16:colId xmlns:a16="http://schemas.microsoft.com/office/drawing/2014/main" val="20002"/>
                    </a:ext>
                  </a:extLst>
                </a:gridCol>
              </a:tblGrid>
              <a:tr h="216012">
                <a:tc>
                  <a:txBody>
                    <a:bodyPr/>
                    <a:lstStyle/>
                    <a:p>
                      <a:pPr marL="0" marR="0">
                        <a:lnSpc>
                          <a:spcPct val="115000"/>
                        </a:lnSpc>
                        <a:spcBef>
                          <a:spcPts val="0"/>
                        </a:spcBef>
                        <a:spcAft>
                          <a:spcPts val="0"/>
                        </a:spcAft>
                      </a:pPr>
                      <a:r>
                        <a:rPr lang="en-IN" sz="1400" dirty="0">
                          <a:solidFill>
                            <a:schemeClr val="tx1"/>
                          </a:solidFill>
                          <a:effectLst/>
                        </a:rPr>
                        <a:t>Group</a:t>
                      </a: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solidFill>
                            <a:schemeClr val="tx1"/>
                          </a:solidFill>
                          <a:effectLst/>
                        </a:rPr>
                        <a:t>ZED Disciplines</a:t>
                      </a:r>
                      <a:endParaRPr lang="en-US" sz="140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dirty="0">
                          <a:solidFill>
                            <a:schemeClr val="tx1"/>
                          </a:solidFill>
                          <a:effectLst/>
                        </a:rPr>
                        <a:t>Area of Knowledge /Expertise</a:t>
                      </a:r>
                      <a:endParaRPr lang="en-US" sz="1400" dirty="0">
                        <a:solidFill>
                          <a:schemeClr val="tx1"/>
                        </a:solidFill>
                        <a:effectLst/>
                        <a:latin typeface="Calibri"/>
                        <a:ea typeface="Calibri"/>
                        <a:cs typeface="Mangal"/>
                      </a:endParaRPr>
                    </a:p>
                  </a:txBody>
                  <a:tcPr marL="15534" marR="15534" marT="0" marB="0" anchor="ctr"/>
                </a:tc>
                <a:extLst>
                  <a:ext uri="{0D108BD9-81ED-4DB2-BD59-A6C34878D82A}">
                    <a16:rowId xmlns:a16="http://schemas.microsoft.com/office/drawing/2014/main" val="10000"/>
                  </a:ext>
                </a:extLst>
              </a:tr>
              <a:tr h="1132679">
                <a:tc>
                  <a:txBody>
                    <a:bodyPr/>
                    <a:lstStyle/>
                    <a:p>
                      <a:pPr marL="0" marR="0">
                        <a:lnSpc>
                          <a:spcPct val="115000"/>
                        </a:lnSpc>
                        <a:spcBef>
                          <a:spcPts val="0"/>
                        </a:spcBef>
                        <a:spcAft>
                          <a:spcPts val="0"/>
                        </a:spcAft>
                      </a:pPr>
                      <a:r>
                        <a:rPr lang="en-IN" sz="1400" dirty="0">
                          <a:solidFill>
                            <a:schemeClr val="tx1"/>
                          </a:solidFill>
                          <a:effectLst/>
                        </a:rPr>
                        <a:t>B</a:t>
                      </a:r>
                      <a:endParaRPr lang="en-US" sz="1400" dirty="0">
                        <a:solidFill>
                          <a:schemeClr val="tx1"/>
                        </a:solidFill>
                        <a:effectLst/>
                      </a:endParaRPr>
                    </a:p>
                    <a:p>
                      <a:pPr marL="0" marR="0">
                        <a:lnSpc>
                          <a:spcPct val="115000"/>
                        </a:lnSpc>
                        <a:spcBef>
                          <a:spcPts val="0"/>
                        </a:spcBef>
                        <a:spcAft>
                          <a:spcPts val="0"/>
                        </a:spcAft>
                      </a:pPr>
                      <a:r>
                        <a:rPr lang="en-IN" sz="1400" dirty="0">
                          <a:solidFill>
                            <a:schemeClr val="tx1"/>
                          </a:solidFill>
                          <a:effectLst/>
                        </a:rPr>
                        <a:t>(minimum 1 required)</a:t>
                      </a: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solidFill>
                            <a:srgbClr val="333333"/>
                          </a:solidFill>
                          <a:effectLst/>
                          <a:latin typeface="Helvetica"/>
                          <a:ea typeface="Times New Roman"/>
                          <a:cs typeface="Mangal"/>
                        </a:rPr>
                        <a:t>Continual Improvement</a:t>
                      </a:r>
                      <a:endParaRPr lang="en-US" sz="1400">
                        <a:effectLst/>
                        <a:latin typeface="Calibri"/>
                        <a:ea typeface="Calibri"/>
                        <a:cs typeface="Mangal"/>
                      </a:endParaRPr>
                    </a:p>
                  </a:txBody>
                  <a:tcPr marL="68580" marR="68580" marT="0" marB="0" anchor="ctr"/>
                </a:tc>
                <a:tc>
                  <a:txBody>
                    <a:bodyPr/>
                    <a:lstStyle/>
                    <a:p>
                      <a:pPr marL="0" marR="0">
                        <a:lnSpc>
                          <a:spcPct val="115000"/>
                        </a:lnSpc>
                        <a:spcBef>
                          <a:spcPts val="0"/>
                        </a:spcBef>
                        <a:spcAft>
                          <a:spcPts val="0"/>
                        </a:spcAft>
                      </a:pPr>
                      <a:r>
                        <a:rPr lang="en-IN" sz="1400">
                          <a:solidFill>
                            <a:srgbClr val="333333"/>
                          </a:solidFill>
                          <a:effectLst/>
                          <a:latin typeface="Helvetica"/>
                          <a:ea typeface="Times New Roman"/>
                          <a:cs typeface="Mangal"/>
                        </a:rPr>
                        <a:t>Hands on experience in diagnostic / gap analysis study to identify scope of improvement and roadmap preparation and facilitation for implementation. </a:t>
                      </a:r>
                      <a:br>
                        <a:rPr lang="en-IN" sz="1400">
                          <a:solidFill>
                            <a:srgbClr val="333333"/>
                          </a:solidFill>
                          <a:effectLst/>
                          <a:latin typeface="Helvetica"/>
                          <a:ea typeface="Times New Roman"/>
                          <a:cs typeface="Mangal"/>
                        </a:rPr>
                      </a:br>
                      <a:r>
                        <a:rPr lang="en-IN" sz="1400">
                          <a:solidFill>
                            <a:srgbClr val="333333"/>
                          </a:solidFill>
                          <a:effectLst/>
                          <a:latin typeface="Helvetica"/>
                          <a:ea typeface="Times New Roman"/>
                          <a:cs typeface="Mangal"/>
                        </a:rPr>
                        <a:t>Problem Solving (In-house Rejection, Customer Line / Field &amp; Warranty Rejection, Customer complaints), Contingency Planning and Continual Improvement.</a:t>
                      </a:r>
                      <a:endParaRPr lang="en-US" sz="1400">
                        <a:effectLst/>
                        <a:latin typeface="Calibri"/>
                        <a:ea typeface="Calibri"/>
                        <a:cs typeface="Mangal"/>
                      </a:endParaRPr>
                    </a:p>
                  </a:txBody>
                  <a:tcPr marL="68580" marR="68580" marT="0" marB="0" anchor="ctr"/>
                </a:tc>
                <a:extLst>
                  <a:ext uri="{0D108BD9-81ED-4DB2-BD59-A6C34878D82A}">
                    <a16:rowId xmlns:a16="http://schemas.microsoft.com/office/drawing/2014/main" val="10001"/>
                  </a:ext>
                </a:extLst>
              </a:tr>
              <a:tr h="536793">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L="15534" marR="15534" marT="0" marB="0" anchor="ctr"/>
                </a:tc>
                <a:tc>
                  <a:txBody>
                    <a:bodyPr/>
                    <a:lstStyle/>
                    <a:p>
                      <a:pPr marL="0" marR="0">
                        <a:lnSpc>
                          <a:spcPct val="115000"/>
                        </a:lnSpc>
                        <a:spcBef>
                          <a:spcPts val="0"/>
                        </a:spcBef>
                        <a:spcAft>
                          <a:spcPts val="0"/>
                        </a:spcAft>
                      </a:pPr>
                      <a:r>
                        <a:rPr lang="en-IN" sz="1400">
                          <a:solidFill>
                            <a:srgbClr val="333333"/>
                          </a:solidFill>
                          <a:effectLst/>
                          <a:latin typeface="Helvetica"/>
                          <a:ea typeface="Times New Roman"/>
                          <a:cs typeface="Mangal"/>
                        </a:rPr>
                        <a:t>Energy Management</a:t>
                      </a:r>
                      <a:endParaRPr lang="en-US" sz="1400">
                        <a:effectLst/>
                        <a:latin typeface="Calibri"/>
                        <a:ea typeface="Calibri"/>
                        <a:cs typeface="Mangal"/>
                      </a:endParaRPr>
                    </a:p>
                  </a:txBody>
                  <a:tcPr marL="68580" marR="68580" marT="0" marB="0" anchor="ctr"/>
                </a:tc>
                <a:tc>
                  <a:txBody>
                    <a:bodyPr/>
                    <a:lstStyle/>
                    <a:p>
                      <a:pPr marL="0" marR="0">
                        <a:lnSpc>
                          <a:spcPct val="115000"/>
                        </a:lnSpc>
                        <a:spcBef>
                          <a:spcPts val="0"/>
                        </a:spcBef>
                        <a:spcAft>
                          <a:spcPts val="0"/>
                        </a:spcAft>
                      </a:pPr>
                      <a:r>
                        <a:rPr lang="en-IN" sz="1400" dirty="0">
                          <a:solidFill>
                            <a:srgbClr val="333333"/>
                          </a:solidFill>
                          <a:effectLst/>
                          <a:latin typeface="Helvetica"/>
                          <a:ea typeface="Times New Roman"/>
                          <a:cs typeface="Mangal"/>
                        </a:rPr>
                        <a:t>Energy management and energy saving techniques : Implementation, auditing and improving energy efficient techniques</a:t>
                      </a:r>
                      <a:endParaRPr lang="en-US" sz="1400" dirty="0">
                        <a:effectLst/>
                        <a:latin typeface="Calibri"/>
                        <a:ea typeface="Calibri"/>
                        <a:cs typeface="Mangal"/>
                      </a:endParaRPr>
                    </a:p>
                  </a:txBody>
                  <a:tcPr marL="68580" marR="68580" marT="0" marB="0" anchor="ctr"/>
                </a:tc>
                <a:extLst>
                  <a:ext uri="{0D108BD9-81ED-4DB2-BD59-A6C34878D82A}">
                    <a16:rowId xmlns:a16="http://schemas.microsoft.com/office/drawing/2014/main" val="10002"/>
                  </a:ext>
                </a:extLst>
              </a:tr>
              <a:tr h="740160">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L="15534" marR="15534" marT="0" marB="0" anchor="ctr"/>
                </a:tc>
                <a:tc>
                  <a:txBody>
                    <a:bodyPr/>
                    <a:lstStyle/>
                    <a:p>
                      <a:pPr marL="0" marR="0" algn="l" defTabSz="699722" rtl="0" eaLnBrk="1" latinLnBrk="0" hangingPunct="1">
                        <a:lnSpc>
                          <a:spcPct val="115000"/>
                        </a:lnSpc>
                        <a:spcBef>
                          <a:spcPts val="0"/>
                        </a:spcBef>
                        <a:spcAft>
                          <a:spcPts val="0"/>
                        </a:spcAft>
                      </a:pPr>
                      <a:r>
                        <a:rPr lang="en-IN" sz="1400" kern="1200">
                          <a:solidFill>
                            <a:srgbClr val="333333"/>
                          </a:solidFill>
                          <a:effectLst/>
                          <a:latin typeface="Helvetica"/>
                          <a:ea typeface="Times New Roman"/>
                          <a:cs typeface="Mangal"/>
                        </a:rPr>
                        <a:t>IPR</a:t>
                      </a:r>
                      <a:endParaRPr lang="en-US" sz="1400" kern="1200">
                        <a:solidFill>
                          <a:srgbClr val="333333"/>
                        </a:solidFill>
                        <a:effectLst/>
                        <a:latin typeface="Helvetica"/>
                        <a:ea typeface="Times New Roman"/>
                        <a:cs typeface="Mangal"/>
                      </a:endParaRPr>
                    </a:p>
                  </a:txBody>
                  <a:tcPr marL="68580" marR="68580" marT="0" marB="0" anchor="ctr"/>
                </a:tc>
                <a:tc>
                  <a:txBody>
                    <a:bodyPr/>
                    <a:lstStyle/>
                    <a:p>
                      <a:pPr marL="0" marR="0" algn="l" defTabSz="699722" rtl="0" eaLnBrk="1" latinLnBrk="0" hangingPunct="1">
                        <a:lnSpc>
                          <a:spcPct val="115000"/>
                        </a:lnSpc>
                        <a:spcBef>
                          <a:spcPts val="0"/>
                        </a:spcBef>
                        <a:spcAft>
                          <a:spcPts val="0"/>
                        </a:spcAft>
                      </a:pPr>
                      <a:r>
                        <a:rPr lang="en-IN" sz="1400" kern="1200" dirty="0">
                          <a:solidFill>
                            <a:srgbClr val="333333"/>
                          </a:solidFill>
                          <a:effectLst/>
                          <a:latin typeface="Helvetica"/>
                          <a:ea typeface="Times New Roman"/>
                          <a:cs typeface="Mangal"/>
                        </a:rPr>
                        <a:t>Intellectual Property Rights: Safe guarding innovation &amp; Creativity (Trademark, Patents, Copyright etc.)</a:t>
                      </a:r>
                      <a:endParaRPr lang="en-US" sz="1400" kern="1200" dirty="0">
                        <a:solidFill>
                          <a:srgbClr val="333333"/>
                        </a:solidFill>
                        <a:effectLst/>
                        <a:latin typeface="Helvetica"/>
                        <a:ea typeface="Times New Roman"/>
                        <a:cs typeface="Mangal"/>
                      </a:endParaRPr>
                    </a:p>
                  </a:txBody>
                  <a:tcPr marL="68580" marR="68580" marT="0" marB="0" anchor="ctr"/>
                </a:tc>
                <a:extLst>
                  <a:ext uri="{0D108BD9-81ED-4DB2-BD59-A6C34878D82A}">
                    <a16:rowId xmlns:a16="http://schemas.microsoft.com/office/drawing/2014/main" val="10003"/>
                  </a:ext>
                </a:extLst>
              </a:tr>
              <a:tr h="740160">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L="15534" marR="15534" marT="0" marB="0" anchor="ctr"/>
                </a:tc>
                <a:tc>
                  <a:txBody>
                    <a:bodyPr/>
                    <a:lstStyle/>
                    <a:p>
                      <a:pPr marL="0" marR="0" algn="l" defTabSz="699722" rtl="0" eaLnBrk="1" latinLnBrk="0" hangingPunct="1">
                        <a:lnSpc>
                          <a:spcPct val="115000"/>
                        </a:lnSpc>
                        <a:spcBef>
                          <a:spcPts val="0"/>
                        </a:spcBef>
                        <a:spcAft>
                          <a:spcPts val="0"/>
                        </a:spcAft>
                      </a:pPr>
                      <a:r>
                        <a:rPr lang="en-IN" sz="1400" kern="1200" dirty="0">
                          <a:solidFill>
                            <a:srgbClr val="333333"/>
                          </a:solidFill>
                          <a:effectLst/>
                          <a:latin typeface="Helvetica"/>
                          <a:ea typeface="Times New Roman"/>
                          <a:cs typeface="Mangal"/>
                        </a:rPr>
                        <a:t>HRM</a:t>
                      </a:r>
                      <a:endParaRPr lang="en-US" sz="1400" kern="1200" dirty="0">
                        <a:solidFill>
                          <a:srgbClr val="333333"/>
                        </a:solidFill>
                        <a:effectLst/>
                        <a:latin typeface="Helvetica"/>
                        <a:ea typeface="Times New Roman"/>
                        <a:cs typeface="Mangal"/>
                      </a:endParaRPr>
                    </a:p>
                  </a:txBody>
                  <a:tcPr marL="68580" marR="68580" marT="0" marB="0" anchor="ctr"/>
                </a:tc>
                <a:tc>
                  <a:txBody>
                    <a:bodyPr/>
                    <a:lstStyle/>
                    <a:p>
                      <a:pPr marL="0" marR="0" algn="l" defTabSz="699722" rtl="0" eaLnBrk="1" latinLnBrk="0" hangingPunct="1">
                        <a:lnSpc>
                          <a:spcPct val="115000"/>
                        </a:lnSpc>
                        <a:spcBef>
                          <a:spcPts val="0"/>
                        </a:spcBef>
                        <a:spcAft>
                          <a:spcPts val="0"/>
                        </a:spcAft>
                      </a:pPr>
                      <a:r>
                        <a:rPr lang="en-IN" sz="1400" kern="1200" dirty="0">
                          <a:solidFill>
                            <a:srgbClr val="333333"/>
                          </a:solidFill>
                          <a:effectLst/>
                          <a:latin typeface="Helvetica"/>
                          <a:ea typeface="Times New Roman"/>
                          <a:cs typeface="Mangal"/>
                        </a:rPr>
                        <a:t>Human Resource Development, Competency Mapping, TNI, OJT, Multiskilling, Employee Engagement Techniques experience</a:t>
                      </a:r>
                      <a:endParaRPr lang="en-US" sz="1400" kern="1200" dirty="0">
                        <a:solidFill>
                          <a:srgbClr val="333333"/>
                        </a:solidFill>
                        <a:effectLst/>
                        <a:latin typeface="Helvetica"/>
                        <a:ea typeface="Times New Roman"/>
                        <a:cs typeface="Mangal"/>
                      </a:endParaRPr>
                    </a:p>
                  </a:txBody>
                  <a:tcPr marL="68580" marR="68580" marT="0" marB="0" anchor="ctr"/>
                </a:tc>
                <a:extLst>
                  <a:ext uri="{0D108BD9-81ED-4DB2-BD59-A6C34878D82A}">
                    <a16:rowId xmlns:a16="http://schemas.microsoft.com/office/drawing/2014/main" val="10004"/>
                  </a:ext>
                </a:extLst>
              </a:tr>
              <a:tr h="740160">
                <a:tc>
                  <a:txBody>
                    <a:bodyPr/>
                    <a:lstStyle/>
                    <a:p>
                      <a:pPr marL="0" marR="0">
                        <a:lnSpc>
                          <a:spcPct val="115000"/>
                        </a:lnSpc>
                        <a:spcBef>
                          <a:spcPts val="0"/>
                        </a:spcBef>
                        <a:spcAft>
                          <a:spcPts val="0"/>
                        </a:spcAft>
                      </a:pPr>
                      <a:endParaRPr lang="en-US" sz="1400" dirty="0">
                        <a:solidFill>
                          <a:schemeClr val="tx1"/>
                        </a:solidFill>
                        <a:effectLst/>
                        <a:latin typeface="Calibri"/>
                        <a:ea typeface="Calibri"/>
                        <a:cs typeface="Mangal"/>
                      </a:endParaRPr>
                    </a:p>
                  </a:txBody>
                  <a:tcPr marL="15534" marR="15534" marT="0" marB="0" anchor="ctr"/>
                </a:tc>
                <a:tc>
                  <a:txBody>
                    <a:bodyPr/>
                    <a:lstStyle/>
                    <a:p>
                      <a:pPr marL="0" marR="0" algn="l" defTabSz="699722" rtl="0" eaLnBrk="1" latinLnBrk="0" hangingPunct="1">
                        <a:lnSpc>
                          <a:spcPct val="115000"/>
                        </a:lnSpc>
                        <a:spcBef>
                          <a:spcPts val="0"/>
                        </a:spcBef>
                        <a:spcAft>
                          <a:spcPts val="0"/>
                        </a:spcAft>
                      </a:pPr>
                      <a:r>
                        <a:rPr lang="en-IN" sz="1400" kern="1200" dirty="0">
                          <a:solidFill>
                            <a:srgbClr val="333333"/>
                          </a:solidFill>
                          <a:effectLst/>
                          <a:latin typeface="Helvetica"/>
                          <a:ea typeface="Times New Roman"/>
                          <a:cs typeface="Mangal"/>
                        </a:rPr>
                        <a:t>Finance Management</a:t>
                      </a:r>
                      <a:endParaRPr lang="en-US" sz="1400" kern="1200" dirty="0">
                        <a:solidFill>
                          <a:srgbClr val="333333"/>
                        </a:solidFill>
                        <a:effectLst/>
                        <a:latin typeface="Helvetica"/>
                        <a:ea typeface="Times New Roman"/>
                        <a:cs typeface="Mangal"/>
                      </a:endParaRPr>
                    </a:p>
                  </a:txBody>
                  <a:tcPr marL="68580" marR="68580" marT="0" marB="0" anchor="ctr"/>
                </a:tc>
                <a:tc>
                  <a:txBody>
                    <a:bodyPr/>
                    <a:lstStyle/>
                    <a:p>
                      <a:pPr marL="0" marR="0" algn="l" defTabSz="699722" rtl="0" eaLnBrk="1" latinLnBrk="0" hangingPunct="1">
                        <a:lnSpc>
                          <a:spcPct val="115000"/>
                        </a:lnSpc>
                        <a:spcBef>
                          <a:spcPts val="0"/>
                        </a:spcBef>
                        <a:spcAft>
                          <a:spcPts val="0"/>
                        </a:spcAft>
                      </a:pPr>
                      <a:r>
                        <a:rPr lang="en-IN" sz="1400" kern="1200" dirty="0">
                          <a:solidFill>
                            <a:srgbClr val="333333"/>
                          </a:solidFill>
                          <a:effectLst/>
                          <a:latin typeface="Helvetica"/>
                          <a:ea typeface="Times New Roman"/>
                          <a:cs typeface="Mangal"/>
                        </a:rPr>
                        <a:t>Financial Management, MSME Financial Matrix System</a:t>
                      </a:r>
                      <a:endParaRPr lang="en-US" sz="1400" kern="1200" dirty="0">
                        <a:solidFill>
                          <a:srgbClr val="333333"/>
                        </a:solidFill>
                        <a:effectLst/>
                        <a:latin typeface="Helvetica"/>
                        <a:ea typeface="Times New Roman"/>
                        <a:cs typeface="Mangal"/>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2717151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46663"/>
            <a:ext cx="8819034" cy="5570756"/>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Font typeface="Arial" charset="0"/>
              <a:buNone/>
            </a:pPr>
            <a:r>
              <a:rPr lang="en-US" sz="2800" b="1" dirty="0">
                <a:solidFill>
                  <a:srgbClr val="000000"/>
                </a:solidFill>
              </a:rPr>
              <a:t>Assessor Competence</a:t>
            </a:r>
          </a:p>
          <a:p>
            <a:pPr marL="1526" lvl="1" indent="0" defTabSz="860347" fontAlgn="base">
              <a:spcBef>
                <a:spcPct val="0"/>
              </a:spcBef>
              <a:spcAft>
                <a:spcPct val="0"/>
              </a:spcAft>
              <a:buClr>
                <a:srgbClr val="000000"/>
              </a:buClr>
              <a:buFont typeface="Arial" charset="0"/>
              <a:buNone/>
            </a:pPr>
            <a:endParaRPr lang="en-US" sz="2800" b="1" dirty="0">
              <a:solidFill>
                <a:srgbClr val="000000"/>
              </a:solidFill>
            </a:endParaRPr>
          </a:p>
          <a:p>
            <a:pPr>
              <a:buClr>
                <a:srgbClr val="000000"/>
              </a:buClr>
            </a:pPr>
            <a:r>
              <a:rPr lang="en-US" b="1" dirty="0">
                <a:solidFill>
                  <a:srgbClr val="000000"/>
                </a:solidFill>
              </a:rPr>
              <a:t>Soft skills</a:t>
            </a:r>
          </a:p>
          <a:p>
            <a:pPr marL="285750" lvl="0" indent="-285750">
              <a:buFont typeface="Arial" panose="020B0604020202020204" pitchFamily="34" charset="0"/>
              <a:buChar char="•"/>
            </a:pPr>
            <a:r>
              <a:rPr lang="en-US" dirty="0"/>
              <a:t>Oral communication skills</a:t>
            </a:r>
          </a:p>
          <a:p>
            <a:pPr marL="285750" lvl="0" indent="-285750">
              <a:buFont typeface="Arial" panose="020B0604020202020204" pitchFamily="34" charset="0"/>
              <a:buChar char="•"/>
            </a:pPr>
            <a:r>
              <a:rPr lang="en-US" dirty="0"/>
              <a:t>Written communication skills</a:t>
            </a:r>
          </a:p>
          <a:p>
            <a:pPr marL="285750" lvl="0" indent="-285750">
              <a:buFont typeface="Arial" panose="020B0604020202020204" pitchFamily="34" charset="0"/>
              <a:buChar char="•"/>
            </a:pPr>
            <a:r>
              <a:rPr lang="en-US" dirty="0"/>
              <a:t>Data interpretation &amp; analysis skills</a:t>
            </a:r>
          </a:p>
          <a:p>
            <a:pPr marL="285750" lvl="0" indent="-285750">
              <a:buFont typeface="Arial" panose="020B0604020202020204" pitchFamily="34" charset="0"/>
              <a:buChar char="•"/>
            </a:pPr>
            <a:r>
              <a:rPr lang="en-US" dirty="0"/>
              <a:t>Ability to comprehend collated and tabulated information, and detect trends and patterns</a:t>
            </a:r>
          </a:p>
          <a:p>
            <a:pPr marL="285750" lvl="0" indent="-285750">
              <a:buFont typeface="Arial" panose="020B0604020202020204" pitchFamily="34" charset="0"/>
              <a:buChar char="•"/>
            </a:pPr>
            <a:r>
              <a:rPr lang="en-US" dirty="0"/>
              <a:t>Planning assessments based on audit / time resources</a:t>
            </a:r>
          </a:p>
          <a:p>
            <a:pPr marL="285750" lvl="0" indent="-285750">
              <a:buFont typeface="Arial" panose="020B0604020202020204" pitchFamily="34" charset="0"/>
              <a:buChar char="•"/>
            </a:pPr>
            <a:r>
              <a:rPr lang="en-US" dirty="0"/>
              <a:t>Ability to ask logical, sequential probing questions in an assessment situation</a:t>
            </a:r>
          </a:p>
          <a:p>
            <a:pPr marL="285750" lvl="0" indent="-285750">
              <a:buFont typeface="Arial" panose="020B0604020202020204" pitchFamily="34" charset="0"/>
              <a:buChar char="•"/>
            </a:pPr>
            <a:r>
              <a:rPr lang="en-US" dirty="0"/>
              <a:t>Ability to unambiguously conclude on maturity status through logical audit trails and synthesis of information collected</a:t>
            </a:r>
          </a:p>
          <a:p>
            <a:pPr marL="285750" lvl="0" indent="-285750">
              <a:buFont typeface="Arial" panose="020B0604020202020204" pitchFamily="34" charset="0"/>
              <a:buChar char="•"/>
            </a:pPr>
            <a:r>
              <a:rPr lang="en-US" dirty="0"/>
              <a:t>Ability to handle IT tools used for assessments</a:t>
            </a:r>
          </a:p>
          <a:p>
            <a:pPr>
              <a:buClr>
                <a:srgbClr val="000000"/>
              </a:buClr>
            </a:pPr>
            <a:r>
              <a:rPr lang="en-US" dirty="0">
                <a:solidFill>
                  <a:srgbClr val="000000"/>
                </a:solidFill>
              </a:rPr>
              <a:t>.</a:t>
            </a:r>
          </a:p>
          <a:p>
            <a:pPr marL="1526" lvl="1" indent="0" defTabSz="860347" fontAlgn="base">
              <a:spcBef>
                <a:spcPct val="0"/>
              </a:spcBef>
              <a:spcAft>
                <a:spcPct val="0"/>
              </a:spcAft>
              <a:buClr>
                <a:srgbClr val="000000"/>
              </a:buClr>
              <a:buFont typeface="Arial" charset="0"/>
              <a:buNone/>
            </a:pPr>
            <a:endParaRPr lang="en-US" sz="3600" b="1" dirty="0">
              <a:solidFill>
                <a:srgbClr val="000000"/>
              </a:solidFill>
            </a:endParaRPr>
          </a:p>
          <a:p>
            <a:pPr marL="1526" lvl="1" indent="0" defTabSz="860347" fontAlgn="base">
              <a:spcBef>
                <a:spcPct val="0"/>
              </a:spcBef>
              <a:spcAft>
                <a:spcPct val="0"/>
              </a:spcAft>
              <a:buClr>
                <a:srgbClr val="000000"/>
              </a:buClr>
              <a:buFont typeface="Arial" charset="0"/>
              <a:buNone/>
            </a:pPr>
            <a:endParaRPr lang="en-US" sz="3600" b="1" dirty="0">
              <a:solidFill>
                <a:srgbClr val="000000"/>
              </a:solidFill>
            </a:endParaRPr>
          </a:p>
          <a:p>
            <a:pPr marL="1526" lvl="1" indent="0" defTabSz="860347" fontAlgn="base">
              <a:spcBef>
                <a:spcPct val="0"/>
              </a:spcBef>
              <a:spcAft>
                <a:spcPct val="0"/>
              </a:spcAft>
              <a:buClr>
                <a:srgbClr val="000000"/>
              </a:buClr>
              <a:buFont typeface="Arial" charset="0"/>
              <a:buNone/>
            </a:pPr>
            <a:endParaRPr lang="en-US" sz="3600" b="1" dirty="0">
              <a:solidFill>
                <a:srgbClr val="000000"/>
              </a:solidFill>
            </a:endParaRPr>
          </a:p>
        </p:txBody>
      </p:sp>
      <p:sp>
        <p:nvSpPr>
          <p:cNvPr id="9" name="Title 1"/>
          <p:cNvSpPr>
            <a:spLocks noGrp="1"/>
          </p:cNvSpPr>
          <p:nvPr>
            <p:ph type="title"/>
          </p:nvPr>
        </p:nvSpPr>
        <p:spPr>
          <a:xfrm>
            <a:off x="172517" y="195927"/>
            <a:ext cx="6996687" cy="492443"/>
          </a:xfrm>
        </p:spPr>
        <p:txBody>
          <a:bodyPr/>
          <a:lstStyle/>
          <a:p>
            <a:r>
              <a:rPr lang="en-IN" sz="3200" dirty="0"/>
              <a:t>ASSESSMENT TEAM COMPETENCE</a:t>
            </a:r>
          </a:p>
        </p:txBody>
      </p:sp>
    </p:spTree>
    <p:extLst>
      <p:ext uri="{BB962C8B-B14F-4D97-AF65-F5344CB8AC3E}">
        <p14:creationId xmlns:p14="http://schemas.microsoft.com/office/powerpoint/2010/main" val="110521777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US" sz="2000" dirty="0"/>
              <a:t>ZED SECTORS</a:t>
            </a:r>
          </a:p>
        </p:txBody>
      </p:sp>
      <p:graphicFrame>
        <p:nvGraphicFramePr>
          <p:cNvPr id="3" name="Table 2"/>
          <p:cNvGraphicFramePr>
            <a:graphicFrameLocks noGrp="1"/>
          </p:cNvGraphicFramePr>
          <p:nvPr>
            <p:extLst/>
          </p:nvPr>
        </p:nvGraphicFramePr>
        <p:xfrm>
          <a:off x="0" y="838201"/>
          <a:ext cx="9144000" cy="5714998"/>
        </p:xfrm>
        <a:graphic>
          <a:graphicData uri="http://schemas.openxmlformats.org/drawingml/2006/table">
            <a:tbl>
              <a:tblPr>
                <a:tableStyleId>{5C22544A-7EE6-4342-B048-85BDC9FD1C3A}</a:tableStyleId>
              </a:tblPr>
              <a:tblGrid>
                <a:gridCol w="881486">
                  <a:extLst>
                    <a:ext uri="{9D8B030D-6E8A-4147-A177-3AD203B41FA5}">
                      <a16:colId xmlns:a16="http://schemas.microsoft.com/office/drawing/2014/main" val="20000"/>
                    </a:ext>
                  </a:extLst>
                </a:gridCol>
                <a:gridCol w="2123238">
                  <a:extLst>
                    <a:ext uri="{9D8B030D-6E8A-4147-A177-3AD203B41FA5}">
                      <a16:colId xmlns:a16="http://schemas.microsoft.com/office/drawing/2014/main" val="20001"/>
                    </a:ext>
                  </a:extLst>
                </a:gridCol>
                <a:gridCol w="775408">
                  <a:extLst>
                    <a:ext uri="{9D8B030D-6E8A-4147-A177-3AD203B41FA5}">
                      <a16:colId xmlns:a16="http://schemas.microsoft.com/office/drawing/2014/main" val="20002"/>
                    </a:ext>
                  </a:extLst>
                </a:gridCol>
                <a:gridCol w="2101282">
                  <a:extLst>
                    <a:ext uri="{9D8B030D-6E8A-4147-A177-3AD203B41FA5}">
                      <a16:colId xmlns:a16="http://schemas.microsoft.com/office/drawing/2014/main" val="20003"/>
                    </a:ext>
                  </a:extLst>
                </a:gridCol>
                <a:gridCol w="793705">
                  <a:extLst>
                    <a:ext uri="{9D8B030D-6E8A-4147-A177-3AD203B41FA5}">
                      <a16:colId xmlns:a16="http://schemas.microsoft.com/office/drawing/2014/main" val="20004"/>
                    </a:ext>
                  </a:extLst>
                </a:gridCol>
                <a:gridCol w="2468881">
                  <a:extLst>
                    <a:ext uri="{9D8B030D-6E8A-4147-A177-3AD203B41FA5}">
                      <a16:colId xmlns:a16="http://schemas.microsoft.com/office/drawing/2014/main" val="20005"/>
                    </a:ext>
                  </a:extLst>
                </a:gridCol>
              </a:tblGrid>
              <a:tr h="801620">
                <a:tc>
                  <a:txBody>
                    <a:bodyPr/>
                    <a:lstStyle/>
                    <a:p>
                      <a:pPr marL="0" marR="0">
                        <a:lnSpc>
                          <a:spcPct val="107000"/>
                        </a:lnSpc>
                        <a:spcBef>
                          <a:spcPts val="0"/>
                        </a:spcBef>
                        <a:spcAft>
                          <a:spcPts val="800"/>
                        </a:spcAft>
                      </a:pPr>
                      <a:r>
                        <a:rPr lang="en-US" sz="1400">
                          <a:effectLst/>
                        </a:rPr>
                        <a:t>NIC </a:t>
                      </a:r>
                    </a:p>
                    <a:p>
                      <a:pPr marL="0" marR="0">
                        <a:lnSpc>
                          <a:spcPct val="107000"/>
                        </a:lnSpc>
                        <a:spcBef>
                          <a:spcPts val="0"/>
                        </a:spcBef>
                        <a:spcAft>
                          <a:spcPts val="800"/>
                        </a:spcAft>
                      </a:pPr>
                      <a:r>
                        <a:rPr lang="en-US" sz="1400">
                          <a:effectLst/>
                        </a:rPr>
                        <a:t>Code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Sector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NIC </a:t>
                      </a:r>
                    </a:p>
                    <a:p>
                      <a:pPr marL="0" marR="0">
                        <a:lnSpc>
                          <a:spcPct val="107000"/>
                        </a:lnSpc>
                        <a:spcBef>
                          <a:spcPts val="0"/>
                        </a:spcBef>
                        <a:spcAft>
                          <a:spcPts val="800"/>
                        </a:spcAft>
                      </a:pPr>
                      <a:r>
                        <a:rPr lang="en-US" sz="1400">
                          <a:effectLst/>
                        </a:rPr>
                        <a:t>Code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Sector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NIC </a:t>
                      </a:r>
                    </a:p>
                    <a:p>
                      <a:pPr marL="0" marR="0">
                        <a:lnSpc>
                          <a:spcPct val="107000"/>
                        </a:lnSpc>
                        <a:spcBef>
                          <a:spcPts val="0"/>
                        </a:spcBef>
                        <a:spcAft>
                          <a:spcPts val="800"/>
                        </a:spcAft>
                      </a:pPr>
                      <a:r>
                        <a:rPr lang="en-US" sz="1400">
                          <a:effectLst/>
                        </a:rPr>
                        <a:t>Code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Sector </a:t>
                      </a:r>
                      <a:endParaRPr lang="en-US" sz="1400">
                        <a:effectLst/>
                        <a:latin typeface="Calibri"/>
                        <a:ea typeface="Calibri"/>
                        <a:cs typeface="Mangal"/>
                      </a:endParaRPr>
                    </a:p>
                  </a:txBody>
                  <a:tcPr marL="8692" marR="8692" marT="0" marB="0"/>
                </a:tc>
                <a:extLst>
                  <a:ext uri="{0D108BD9-81ED-4DB2-BD59-A6C34878D82A}">
                    <a16:rowId xmlns:a16="http://schemas.microsoft.com/office/drawing/2014/main" val="10000"/>
                  </a:ext>
                </a:extLst>
              </a:tr>
              <a:tr h="1501312">
                <a:tc>
                  <a:txBody>
                    <a:bodyPr/>
                    <a:lstStyle/>
                    <a:p>
                      <a:pPr marL="0" marR="0">
                        <a:lnSpc>
                          <a:spcPct val="107000"/>
                        </a:lnSpc>
                        <a:spcBef>
                          <a:spcPts val="0"/>
                        </a:spcBef>
                        <a:spcAft>
                          <a:spcPts val="800"/>
                        </a:spcAft>
                      </a:pPr>
                      <a:r>
                        <a:rPr lang="en-US" sz="1400">
                          <a:effectLst/>
                        </a:rPr>
                        <a:t>10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food products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16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wood and products of wood and cork, except furniture; manufacture of articles of straw and plaiting materials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22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rubber and plastics products </a:t>
                      </a:r>
                      <a:endParaRPr lang="en-US" sz="1400">
                        <a:effectLst/>
                        <a:latin typeface="Calibri"/>
                        <a:ea typeface="Calibri"/>
                        <a:cs typeface="Mangal"/>
                      </a:endParaRPr>
                    </a:p>
                  </a:txBody>
                  <a:tcPr marL="8692" marR="8692" marT="0" marB="0"/>
                </a:tc>
                <a:extLst>
                  <a:ext uri="{0D108BD9-81ED-4DB2-BD59-A6C34878D82A}">
                    <a16:rowId xmlns:a16="http://schemas.microsoft.com/office/drawing/2014/main" val="10001"/>
                  </a:ext>
                </a:extLst>
              </a:tr>
              <a:tr h="545930">
                <a:tc>
                  <a:txBody>
                    <a:bodyPr/>
                    <a:lstStyle/>
                    <a:p>
                      <a:pPr marL="0" marR="0">
                        <a:lnSpc>
                          <a:spcPct val="107000"/>
                        </a:lnSpc>
                        <a:spcBef>
                          <a:spcPts val="0"/>
                        </a:spcBef>
                        <a:spcAft>
                          <a:spcPts val="800"/>
                        </a:spcAft>
                      </a:pPr>
                      <a:r>
                        <a:rPr lang="en-US" sz="1400">
                          <a:effectLst/>
                        </a:rPr>
                        <a:t>11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beverages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17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paper and paper products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23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other non-metallic mineral products </a:t>
                      </a:r>
                      <a:endParaRPr lang="en-US" sz="1400">
                        <a:effectLst/>
                        <a:latin typeface="Calibri"/>
                        <a:ea typeface="Calibri"/>
                        <a:cs typeface="Mangal"/>
                      </a:endParaRPr>
                    </a:p>
                  </a:txBody>
                  <a:tcPr marL="8692" marR="8692" marT="0" marB="0"/>
                </a:tc>
                <a:extLst>
                  <a:ext uri="{0D108BD9-81ED-4DB2-BD59-A6C34878D82A}">
                    <a16:rowId xmlns:a16="http://schemas.microsoft.com/office/drawing/2014/main" val="10002"/>
                  </a:ext>
                </a:extLst>
              </a:tr>
              <a:tr h="545930">
                <a:tc>
                  <a:txBody>
                    <a:bodyPr/>
                    <a:lstStyle/>
                    <a:p>
                      <a:pPr marL="0" marR="0">
                        <a:lnSpc>
                          <a:spcPct val="107000"/>
                        </a:lnSpc>
                        <a:spcBef>
                          <a:spcPts val="0"/>
                        </a:spcBef>
                        <a:spcAft>
                          <a:spcPts val="800"/>
                        </a:spcAft>
                      </a:pPr>
                      <a:r>
                        <a:rPr lang="en-US" sz="1400">
                          <a:effectLst/>
                        </a:rPr>
                        <a:t>12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tobacco products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18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Printing and reproduction of recorded media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24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basic metals </a:t>
                      </a:r>
                      <a:endParaRPr lang="en-US" sz="1400">
                        <a:effectLst/>
                        <a:latin typeface="Calibri"/>
                        <a:ea typeface="Calibri"/>
                        <a:cs typeface="Mangal"/>
                      </a:endParaRPr>
                    </a:p>
                  </a:txBody>
                  <a:tcPr marL="8692" marR="8692" marT="0" marB="0"/>
                </a:tc>
                <a:extLst>
                  <a:ext uri="{0D108BD9-81ED-4DB2-BD59-A6C34878D82A}">
                    <a16:rowId xmlns:a16="http://schemas.microsoft.com/office/drawing/2014/main" val="10003"/>
                  </a:ext>
                </a:extLst>
              </a:tr>
              <a:tr h="818895">
                <a:tc>
                  <a:txBody>
                    <a:bodyPr/>
                    <a:lstStyle/>
                    <a:p>
                      <a:pPr marL="0" marR="0">
                        <a:lnSpc>
                          <a:spcPct val="107000"/>
                        </a:lnSpc>
                        <a:spcBef>
                          <a:spcPts val="0"/>
                        </a:spcBef>
                        <a:spcAft>
                          <a:spcPts val="800"/>
                        </a:spcAft>
                      </a:pPr>
                      <a:r>
                        <a:rPr lang="en-US" sz="1400">
                          <a:effectLst/>
                        </a:rPr>
                        <a:t>13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textiles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19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coke and refined petroleum products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25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fabricated metal products, except machinery and equipment </a:t>
                      </a:r>
                      <a:endParaRPr lang="en-US" sz="1400">
                        <a:effectLst/>
                        <a:latin typeface="Calibri"/>
                        <a:ea typeface="Calibri"/>
                        <a:cs typeface="Mangal"/>
                      </a:endParaRPr>
                    </a:p>
                  </a:txBody>
                  <a:tcPr marL="8692" marR="8692" marT="0" marB="0"/>
                </a:tc>
                <a:extLst>
                  <a:ext uri="{0D108BD9-81ED-4DB2-BD59-A6C34878D82A}">
                    <a16:rowId xmlns:a16="http://schemas.microsoft.com/office/drawing/2014/main" val="10004"/>
                  </a:ext>
                </a:extLst>
              </a:tr>
              <a:tr h="545930">
                <a:tc>
                  <a:txBody>
                    <a:bodyPr/>
                    <a:lstStyle/>
                    <a:p>
                      <a:pPr marL="0" marR="0">
                        <a:lnSpc>
                          <a:spcPct val="107000"/>
                        </a:lnSpc>
                        <a:spcBef>
                          <a:spcPts val="0"/>
                        </a:spcBef>
                        <a:spcAft>
                          <a:spcPts val="800"/>
                        </a:spcAft>
                      </a:pPr>
                      <a:r>
                        <a:rPr lang="en-US" sz="1400">
                          <a:effectLst/>
                        </a:rPr>
                        <a:t>14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wearing apparel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20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chemicals and chemical products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26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computer, electronic and optical products </a:t>
                      </a:r>
                      <a:endParaRPr lang="en-US" sz="1400">
                        <a:effectLst/>
                        <a:latin typeface="Calibri"/>
                        <a:ea typeface="Calibri"/>
                        <a:cs typeface="Mangal"/>
                      </a:endParaRPr>
                    </a:p>
                  </a:txBody>
                  <a:tcPr marL="8692" marR="8692" marT="0" marB="0"/>
                </a:tc>
                <a:extLst>
                  <a:ext uri="{0D108BD9-81ED-4DB2-BD59-A6C34878D82A}">
                    <a16:rowId xmlns:a16="http://schemas.microsoft.com/office/drawing/2014/main" val="10005"/>
                  </a:ext>
                </a:extLst>
              </a:tr>
              <a:tr h="955381">
                <a:tc>
                  <a:txBody>
                    <a:bodyPr/>
                    <a:lstStyle/>
                    <a:p>
                      <a:pPr marL="0" marR="0">
                        <a:lnSpc>
                          <a:spcPct val="107000"/>
                        </a:lnSpc>
                        <a:spcBef>
                          <a:spcPts val="0"/>
                        </a:spcBef>
                        <a:spcAft>
                          <a:spcPts val="800"/>
                        </a:spcAft>
                      </a:pPr>
                      <a:r>
                        <a:rPr lang="en-US" sz="1400">
                          <a:effectLst/>
                        </a:rPr>
                        <a:t>15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leather and related products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21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Manufacture of pharmaceuticals, medicinal chemical and botanical products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27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dirty="0">
                          <a:effectLst/>
                        </a:rPr>
                        <a:t>Manufacture of electrical equipment </a:t>
                      </a:r>
                      <a:endParaRPr lang="en-US" sz="1400" dirty="0">
                        <a:effectLst/>
                        <a:latin typeface="Calibri"/>
                        <a:ea typeface="Calibri"/>
                        <a:cs typeface="Mangal"/>
                      </a:endParaRPr>
                    </a:p>
                  </a:txBody>
                  <a:tcPr marL="8692" marR="8692"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35220564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US" sz="2000" dirty="0"/>
              <a:t>ZED SECTORS</a:t>
            </a:r>
          </a:p>
        </p:txBody>
      </p:sp>
      <p:graphicFrame>
        <p:nvGraphicFramePr>
          <p:cNvPr id="3" name="Table 2"/>
          <p:cNvGraphicFramePr>
            <a:graphicFrameLocks noGrp="1"/>
          </p:cNvGraphicFramePr>
          <p:nvPr>
            <p:extLst/>
          </p:nvPr>
        </p:nvGraphicFramePr>
        <p:xfrm>
          <a:off x="0" y="1219200"/>
          <a:ext cx="9144000" cy="3900910"/>
        </p:xfrm>
        <a:graphic>
          <a:graphicData uri="http://schemas.openxmlformats.org/drawingml/2006/table">
            <a:tbl>
              <a:tblPr>
                <a:tableStyleId>{5C22544A-7EE6-4342-B048-85BDC9FD1C3A}</a:tableStyleId>
              </a:tblPr>
              <a:tblGrid>
                <a:gridCol w="881486">
                  <a:extLst>
                    <a:ext uri="{9D8B030D-6E8A-4147-A177-3AD203B41FA5}">
                      <a16:colId xmlns:a16="http://schemas.microsoft.com/office/drawing/2014/main" val="20000"/>
                    </a:ext>
                  </a:extLst>
                </a:gridCol>
                <a:gridCol w="2123238">
                  <a:extLst>
                    <a:ext uri="{9D8B030D-6E8A-4147-A177-3AD203B41FA5}">
                      <a16:colId xmlns:a16="http://schemas.microsoft.com/office/drawing/2014/main" val="20001"/>
                    </a:ext>
                  </a:extLst>
                </a:gridCol>
                <a:gridCol w="775408">
                  <a:extLst>
                    <a:ext uri="{9D8B030D-6E8A-4147-A177-3AD203B41FA5}">
                      <a16:colId xmlns:a16="http://schemas.microsoft.com/office/drawing/2014/main" val="20002"/>
                    </a:ext>
                  </a:extLst>
                </a:gridCol>
                <a:gridCol w="2101282">
                  <a:extLst>
                    <a:ext uri="{9D8B030D-6E8A-4147-A177-3AD203B41FA5}">
                      <a16:colId xmlns:a16="http://schemas.microsoft.com/office/drawing/2014/main" val="20003"/>
                    </a:ext>
                  </a:extLst>
                </a:gridCol>
                <a:gridCol w="793705">
                  <a:extLst>
                    <a:ext uri="{9D8B030D-6E8A-4147-A177-3AD203B41FA5}">
                      <a16:colId xmlns:a16="http://schemas.microsoft.com/office/drawing/2014/main" val="20004"/>
                    </a:ext>
                  </a:extLst>
                </a:gridCol>
                <a:gridCol w="2468881">
                  <a:extLst>
                    <a:ext uri="{9D8B030D-6E8A-4147-A177-3AD203B41FA5}">
                      <a16:colId xmlns:a16="http://schemas.microsoft.com/office/drawing/2014/main" val="20005"/>
                    </a:ext>
                  </a:extLst>
                </a:gridCol>
              </a:tblGrid>
              <a:tr h="801620">
                <a:tc>
                  <a:txBody>
                    <a:bodyPr/>
                    <a:lstStyle/>
                    <a:p>
                      <a:pPr marL="0" marR="0">
                        <a:lnSpc>
                          <a:spcPct val="107000"/>
                        </a:lnSpc>
                        <a:spcBef>
                          <a:spcPts val="0"/>
                        </a:spcBef>
                        <a:spcAft>
                          <a:spcPts val="800"/>
                        </a:spcAft>
                      </a:pPr>
                      <a:r>
                        <a:rPr lang="en-US" sz="1400" dirty="0">
                          <a:effectLst/>
                        </a:rPr>
                        <a:t>NIC </a:t>
                      </a:r>
                    </a:p>
                    <a:p>
                      <a:pPr marL="0" marR="0">
                        <a:lnSpc>
                          <a:spcPct val="107000"/>
                        </a:lnSpc>
                        <a:spcBef>
                          <a:spcPts val="0"/>
                        </a:spcBef>
                        <a:spcAft>
                          <a:spcPts val="800"/>
                        </a:spcAft>
                      </a:pPr>
                      <a:r>
                        <a:rPr lang="en-US" sz="1400" dirty="0">
                          <a:effectLst/>
                        </a:rPr>
                        <a:t>Code </a:t>
                      </a:r>
                      <a:endParaRPr lang="en-US" sz="1400" dirty="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Sector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NIC </a:t>
                      </a:r>
                    </a:p>
                    <a:p>
                      <a:pPr marL="0" marR="0">
                        <a:lnSpc>
                          <a:spcPct val="107000"/>
                        </a:lnSpc>
                        <a:spcBef>
                          <a:spcPts val="0"/>
                        </a:spcBef>
                        <a:spcAft>
                          <a:spcPts val="800"/>
                        </a:spcAft>
                      </a:pPr>
                      <a:r>
                        <a:rPr lang="en-US" sz="1400">
                          <a:effectLst/>
                        </a:rPr>
                        <a:t>Code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Sector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NIC </a:t>
                      </a:r>
                    </a:p>
                    <a:p>
                      <a:pPr marL="0" marR="0">
                        <a:lnSpc>
                          <a:spcPct val="107000"/>
                        </a:lnSpc>
                        <a:spcBef>
                          <a:spcPts val="0"/>
                        </a:spcBef>
                        <a:spcAft>
                          <a:spcPts val="800"/>
                        </a:spcAft>
                      </a:pPr>
                      <a:r>
                        <a:rPr lang="en-US" sz="1400">
                          <a:effectLst/>
                        </a:rPr>
                        <a:t>Code </a:t>
                      </a:r>
                      <a:endParaRPr lang="en-US" sz="1400">
                        <a:effectLst/>
                        <a:latin typeface="Calibri"/>
                        <a:ea typeface="Calibri"/>
                        <a:cs typeface="Mangal"/>
                      </a:endParaRPr>
                    </a:p>
                  </a:txBody>
                  <a:tcPr marL="8692" marR="8692" marT="0" marB="0"/>
                </a:tc>
                <a:tc>
                  <a:txBody>
                    <a:bodyPr/>
                    <a:lstStyle/>
                    <a:p>
                      <a:pPr marL="0" marR="0">
                        <a:lnSpc>
                          <a:spcPct val="107000"/>
                        </a:lnSpc>
                        <a:spcBef>
                          <a:spcPts val="0"/>
                        </a:spcBef>
                        <a:spcAft>
                          <a:spcPts val="800"/>
                        </a:spcAft>
                      </a:pPr>
                      <a:r>
                        <a:rPr lang="en-US" sz="1400">
                          <a:effectLst/>
                        </a:rPr>
                        <a:t>Sector </a:t>
                      </a:r>
                      <a:endParaRPr lang="en-US" sz="1400">
                        <a:effectLst/>
                        <a:latin typeface="Calibri"/>
                        <a:ea typeface="Calibri"/>
                        <a:cs typeface="Mangal"/>
                      </a:endParaRPr>
                    </a:p>
                  </a:txBody>
                  <a:tcPr marL="8692" marR="8692" marT="0" marB="0"/>
                </a:tc>
                <a:extLst>
                  <a:ext uri="{0D108BD9-81ED-4DB2-BD59-A6C34878D82A}">
                    <a16:rowId xmlns:a16="http://schemas.microsoft.com/office/drawing/2014/main" val="10000"/>
                  </a:ext>
                </a:extLst>
              </a:tr>
              <a:tr h="1501312">
                <a:tc>
                  <a:txBody>
                    <a:bodyPr/>
                    <a:lstStyle/>
                    <a:p>
                      <a:pPr marL="0" marR="0">
                        <a:lnSpc>
                          <a:spcPct val="107000"/>
                        </a:lnSpc>
                        <a:spcBef>
                          <a:spcPts val="0"/>
                        </a:spcBef>
                        <a:spcAft>
                          <a:spcPts val="800"/>
                        </a:spcAft>
                      </a:pPr>
                      <a:r>
                        <a:rPr lang="en-US" sz="1400" b="1">
                          <a:effectLst/>
                          <a:latin typeface="Verdana"/>
                          <a:ea typeface="Calibri"/>
                          <a:cs typeface="Arial"/>
                        </a:rPr>
                        <a:t>28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Manufacture of machinery and equipment n.e.c.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b="1">
                          <a:effectLst/>
                          <a:latin typeface="Verdana"/>
                          <a:ea typeface="Calibri"/>
                          <a:cs typeface="Arial"/>
                        </a:rPr>
                        <a:t>31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Manufacture of furniture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b="1">
                          <a:effectLst/>
                          <a:latin typeface="Verdana"/>
                          <a:ea typeface="Calibri"/>
                          <a:cs typeface="Arial"/>
                        </a:rPr>
                        <a:t>35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Electricity, gas, steam and air conditioning supply </a:t>
                      </a:r>
                      <a:endParaRPr lang="en-US" sz="1400">
                        <a:effectLst/>
                        <a:latin typeface="Calibri"/>
                        <a:ea typeface="Calibri"/>
                        <a:cs typeface="Mangal"/>
                      </a:endParaRPr>
                    </a:p>
                  </a:txBody>
                  <a:tcPr marL="68580" marR="68580" marT="0" marB="0"/>
                </a:tc>
                <a:extLst>
                  <a:ext uri="{0D108BD9-81ED-4DB2-BD59-A6C34878D82A}">
                    <a16:rowId xmlns:a16="http://schemas.microsoft.com/office/drawing/2014/main" val="10001"/>
                  </a:ext>
                </a:extLst>
              </a:tr>
              <a:tr h="545930">
                <a:tc>
                  <a:txBody>
                    <a:bodyPr/>
                    <a:lstStyle/>
                    <a:p>
                      <a:pPr marL="0" marR="0">
                        <a:lnSpc>
                          <a:spcPct val="107000"/>
                        </a:lnSpc>
                        <a:spcBef>
                          <a:spcPts val="0"/>
                        </a:spcBef>
                        <a:spcAft>
                          <a:spcPts val="800"/>
                        </a:spcAft>
                      </a:pPr>
                      <a:r>
                        <a:rPr lang="en-US" sz="1400" b="1">
                          <a:effectLst/>
                          <a:latin typeface="Verdana"/>
                          <a:ea typeface="Calibri"/>
                          <a:cs typeface="Arial"/>
                        </a:rPr>
                        <a:t>29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Manufacture of motor vehicles, trailers and semi-trailers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b="1">
                          <a:effectLst/>
                          <a:latin typeface="Verdana"/>
                          <a:ea typeface="Calibri"/>
                          <a:cs typeface="Arial"/>
                        </a:rPr>
                        <a:t>32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Other manufacturing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b="1">
                          <a:effectLst/>
                          <a:latin typeface="Verdana"/>
                          <a:ea typeface="Calibri"/>
                          <a:cs typeface="Arial"/>
                        </a:rPr>
                        <a:t>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 </a:t>
                      </a:r>
                      <a:endParaRPr lang="en-US" sz="1400">
                        <a:effectLst/>
                        <a:latin typeface="Calibri"/>
                        <a:ea typeface="Calibri"/>
                        <a:cs typeface="Mangal"/>
                      </a:endParaRPr>
                    </a:p>
                  </a:txBody>
                  <a:tcPr marL="68580" marR="68580" marT="0" marB="0"/>
                </a:tc>
                <a:extLst>
                  <a:ext uri="{0D108BD9-81ED-4DB2-BD59-A6C34878D82A}">
                    <a16:rowId xmlns:a16="http://schemas.microsoft.com/office/drawing/2014/main" val="10002"/>
                  </a:ext>
                </a:extLst>
              </a:tr>
              <a:tr h="545930">
                <a:tc>
                  <a:txBody>
                    <a:bodyPr/>
                    <a:lstStyle/>
                    <a:p>
                      <a:pPr marL="0" marR="0">
                        <a:lnSpc>
                          <a:spcPct val="107000"/>
                        </a:lnSpc>
                        <a:spcBef>
                          <a:spcPts val="0"/>
                        </a:spcBef>
                        <a:spcAft>
                          <a:spcPts val="800"/>
                        </a:spcAft>
                      </a:pPr>
                      <a:r>
                        <a:rPr lang="en-US" sz="1400" b="1">
                          <a:effectLst/>
                          <a:latin typeface="Verdana"/>
                          <a:ea typeface="Calibri"/>
                          <a:cs typeface="Arial"/>
                        </a:rPr>
                        <a:t>30</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Manufacture of other transport equipment</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b="1">
                          <a:effectLst/>
                          <a:latin typeface="Verdana"/>
                          <a:ea typeface="Calibri"/>
                          <a:cs typeface="Arial"/>
                        </a:rPr>
                        <a:t>33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a:effectLst/>
                          <a:latin typeface="Verdana"/>
                          <a:ea typeface="Calibri"/>
                          <a:cs typeface="Arial"/>
                        </a:rPr>
                        <a:t>Repair and installation of machinery and equipment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b="1">
                          <a:effectLst/>
                          <a:latin typeface="Verdana"/>
                          <a:ea typeface="Calibri"/>
                          <a:cs typeface="Arial"/>
                        </a:rPr>
                        <a:t> </a:t>
                      </a:r>
                      <a:endParaRPr lang="en-US" sz="1400">
                        <a:effectLst/>
                        <a:latin typeface="Calibri"/>
                        <a:ea typeface="Calibri"/>
                        <a:cs typeface="Mangal"/>
                      </a:endParaRPr>
                    </a:p>
                  </a:txBody>
                  <a:tcPr marL="68580" marR="68580" marT="0" marB="0"/>
                </a:tc>
                <a:tc>
                  <a:txBody>
                    <a:bodyPr/>
                    <a:lstStyle/>
                    <a:p>
                      <a:pPr marL="0" marR="0">
                        <a:lnSpc>
                          <a:spcPct val="107000"/>
                        </a:lnSpc>
                        <a:spcBef>
                          <a:spcPts val="0"/>
                        </a:spcBef>
                        <a:spcAft>
                          <a:spcPts val="800"/>
                        </a:spcAft>
                      </a:pPr>
                      <a:r>
                        <a:rPr lang="en-US" sz="1400" dirty="0">
                          <a:effectLst/>
                          <a:latin typeface="Verdana"/>
                          <a:ea typeface="Calibri"/>
                          <a:cs typeface="Arial"/>
                        </a:rPr>
                        <a:t> </a:t>
                      </a:r>
                      <a:endParaRPr lang="en-US" sz="1400" dirty="0">
                        <a:effectLst/>
                        <a:latin typeface="Calibri"/>
                        <a:ea typeface="Calibri"/>
                        <a:cs typeface="Mangal"/>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53282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457200" y="1905000"/>
            <a:ext cx="8229600" cy="3416320"/>
          </a:xfrm>
          <a:prstGeom prst="rect">
            <a:avLst/>
          </a:prstGeom>
          <a:noFill/>
        </p:spPr>
        <p:txBody>
          <a:bodyPr wrap="square" rtlCol="0">
            <a:spAutoFit/>
          </a:bodyPr>
          <a:lstStyle/>
          <a:p>
            <a:r>
              <a:rPr lang="en-US" b="1" dirty="0"/>
              <a:t>Grant of new Discipline/industry sector</a:t>
            </a:r>
            <a:endParaRPr lang="en-US" dirty="0"/>
          </a:p>
          <a:p>
            <a:r>
              <a:rPr lang="en-US" dirty="0"/>
              <a:t>For extension to a new ZED Discipline within the same Industry sector for which an assessor is approved, the Rating Agency shall demonstrate that the assessor has the required competence through relevant training in the new ZED Discipline, and either</a:t>
            </a:r>
          </a:p>
          <a:p>
            <a:endParaRPr lang="en-US" dirty="0"/>
          </a:p>
          <a:p>
            <a:pPr lvl="0"/>
            <a:r>
              <a:rPr lang="en-US" dirty="0"/>
              <a:t>One year of work experience in the new ZED Competency Discipline or 15 man-days of inspection/audit/consulting/accreditation assessment/maturity model assessment experience in the industry sector.</a:t>
            </a:r>
          </a:p>
          <a:p>
            <a:r>
              <a:rPr lang="en-US" dirty="0"/>
              <a:t> or</a:t>
            </a:r>
          </a:p>
          <a:p>
            <a:endParaRPr lang="en-US" dirty="0"/>
          </a:p>
          <a:p>
            <a:r>
              <a:rPr lang="en-US" dirty="0"/>
              <a:t>four Rating assessments under the supervision of a qualified assessor in the new ZED Competency Discipline</a:t>
            </a:r>
          </a:p>
        </p:txBody>
      </p:sp>
    </p:spTree>
    <p:extLst>
      <p:ext uri="{BB962C8B-B14F-4D97-AF65-F5344CB8AC3E}">
        <p14:creationId xmlns:p14="http://schemas.microsoft.com/office/powerpoint/2010/main" val="41014123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533400" y="1905000"/>
            <a:ext cx="8153400" cy="1754326"/>
          </a:xfrm>
          <a:prstGeom prst="rect">
            <a:avLst/>
          </a:prstGeom>
          <a:noFill/>
        </p:spPr>
        <p:txBody>
          <a:bodyPr wrap="square" rtlCol="0">
            <a:spAutoFit/>
          </a:bodyPr>
          <a:lstStyle/>
          <a:p>
            <a:r>
              <a:rPr lang="en-US" b="1" dirty="0"/>
              <a:t>Maintaining Assessor Qualification</a:t>
            </a:r>
          </a:p>
          <a:p>
            <a:endParaRPr lang="en-US" dirty="0"/>
          </a:p>
          <a:p>
            <a:r>
              <a:rPr lang="en-US" dirty="0"/>
              <a:t>For maintaining the qualification of the assessor, the Rating Agency shall ensure that assessors have performed either a minimum of five assessments or ten assessment days per year, under the ZED Maturity Model. </a:t>
            </a:r>
          </a:p>
          <a:p>
            <a:endParaRPr lang="en-US" dirty="0"/>
          </a:p>
        </p:txBody>
      </p:sp>
    </p:spTree>
    <p:extLst>
      <p:ext uri="{BB962C8B-B14F-4D97-AF65-F5344CB8AC3E}">
        <p14:creationId xmlns:p14="http://schemas.microsoft.com/office/powerpoint/2010/main" val="363658520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br>
              <a:rPr lang="en-IN" b="1" dirty="0">
                <a:ln/>
                <a:solidFill>
                  <a:schemeClr val="tx1"/>
                </a:solidFill>
              </a:rPr>
            </a:br>
            <a:r>
              <a:rPr lang="en-IN" b="1" dirty="0">
                <a:ln/>
                <a:solidFill>
                  <a:schemeClr val="tx1"/>
                </a:solidFill>
              </a:rPr>
              <a:t>ASSESSMENT TOOLS &amp; TECHNIQUES</a:t>
            </a:r>
          </a:p>
        </p:txBody>
      </p:sp>
    </p:spTree>
    <p:extLst>
      <p:ext uri="{BB962C8B-B14F-4D97-AF65-F5344CB8AC3E}">
        <p14:creationId xmlns:p14="http://schemas.microsoft.com/office/powerpoint/2010/main" val="311302017"/>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nvPr>
        </p:nvGraphicFramePr>
        <p:xfrm>
          <a:off x="968829" y="1591240"/>
          <a:ext cx="7284658" cy="4853940"/>
        </p:xfrm>
        <a:graphic>
          <a:graphicData uri="http://schemas.openxmlformats.org/drawingml/2006/table">
            <a:tbl>
              <a:tblPr firstRow="1" bandRow="1">
                <a:tableStyleId>{72833802-FEF1-4C79-8D5D-14CF1EAF98D9}</a:tableStyleId>
              </a:tblPr>
              <a:tblGrid>
                <a:gridCol w="455337">
                  <a:extLst>
                    <a:ext uri="{9D8B030D-6E8A-4147-A177-3AD203B41FA5}">
                      <a16:colId xmlns:a16="http://schemas.microsoft.com/office/drawing/2014/main" val="20000"/>
                    </a:ext>
                  </a:extLst>
                </a:gridCol>
                <a:gridCol w="1325358">
                  <a:extLst>
                    <a:ext uri="{9D8B030D-6E8A-4147-A177-3AD203B41FA5}">
                      <a16:colId xmlns:a16="http://schemas.microsoft.com/office/drawing/2014/main" val="20001"/>
                    </a:ext>
                  </a:extLst>
                </a:gridCol>
                <a:gridCol w="5503963">
                  <a:extLst>
                    <a:ext uri="{9D8B030D-6E8A-4147-A177-3AD203B41FA5}">
                      <a16:colId xmlns:a16="http://schemas.microsoft.com/office/drawing/2014/main" val="20002"/>
                    </a:ext>
                  </a:extLst>
                </a:gridCol>
              </a:tblGrid>
              <a:tr h="0">
                <a:tc>
                  <a:txBody>
                    <a:bodyPr/>
                    <a:lstStyle/>
                    <a:p>
                      <a:pPr marL="0" algn="ctr" defTabSz="699135" rtl="0" eaLnBrk="1" latinLnBrk="0" hangingPunct="1"/>
                      <a:r>
                        <a:rPr lang="en-US" sz="1800" b="1" kern="1200" dirty="0">
                          <a:solidFill>
                            <a:schemeClr val="tx1"/>
                          </a:solidFill>
                          <a:latin typeface="Century Gothic" panose="020B0502020202020204" pitchFamily="34" charset="0"/>
                          <a:ea typeface="+mn-ea"/>
                          <a:cs typeface="+mn-cs"/>
                        </a:rPr>
                        <a:t>#</a:t>
                      </a:r>
                      <a:endParaRPr lang="en-IN" sz="1800" b="1"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b="1" kern="1200" dirty="0">
                          <a:solidFill>
                            <a:schemeClr val="tx1"/>
                          </a:solidFill>
                          <a:latin typeface="Century Gothic" panose="020B0502020202020204" pitchFamily="34" charset="0"/>
                          <a:ea typeface="+mn-ea"/>
                          <a:cs typeface="+mn-cs"/>
                        </a:rPr>
                        <a:t>Clause</a:t>
                      </a:r>
                      <a:endParaRPr lang="en-IN" sz="1800" b="1"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800" b="1" kern="1200" dirty="0">
                          <a:solidFill>
                            <a:schemeClr val="tx1"/>
                          </a:solidFill>
                          <a:latin typeface="Century Gothic" panose="020B0502020202020204" pitchFamily="34" charset="0"/>
                          <a:ea typeface="+mn-ea"/>
                          <a:cs typeface="+mn-cs"/>
                        </a:rPr>
                        <a:t>Topic</a:t>
                      </a:r>
                      <a:endParaRPr lang="en-IN" sz="1800" b="1"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4" action="ppaction://hlinksldjump"/>
                        </a:rPr>
                        <a:t>A-4</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4" action="ppaction://hlinksldjump"/>
                        </a:rPr>
                        <a:t>Waste Management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2</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5" action="ppaction://hlinksldjump"/>
                        </a:rPr>
                        <a:t>C-1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5" action="ppaction://hlinksldjump"/>
                        </a:rPr>
                        <a:t>Swachh Workplace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3</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6" action="ppaction://hlinksldjump"/>
                        </a:rPr>
                        <a:t>C-2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6" action="ppaction://hlinksldjump"/>
                        </a:rPr>
                        <a:t>Daily Work Management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4</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7" action="ppaction://hlinksldjump"/>
                        </a:rPr>
                        <a:t>A-1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7" action="ppaction://hlinksldjump"/>
                        </a:rPr>
                        <a:t>Technology Upgradation</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5</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8" action="ppaction://hlinksldjump"/>
                        </a:rPr>
                        <a:t>A-3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8" action="ppaction://hlinksldjump"/>
                        </a:rPr>
                        <a:t>Low Cost Automation</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6</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9" action="ppaction://hlinksldjump"/>
                        </a:rPr>
                        <a:t>C-3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9" action="ppaction://hlinksldjump"/>
                        </a:rPr>
                        <a:t>Planned Maintenance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7</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0" action="ppaction://hlinksldjump"/>
                        </a:rPr>
                        <a:t>P-4</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0" action="ppaction://hlinksldjump"/>
                        </a:rPr>
                        <a:t>OEE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8</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1" action="ppaction://hlinksldjump"/>
                        </a:rPr>
                        <a:t>K-1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1" action="ppaction://hlinksldjump"/>
                        </a:rPr>
                        <a:t>Plant Layout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9</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2" action="ppaction://hlinksldjump"/>
                        </a:rPr>
                        <a:t>K-2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2" action="ppaction://hlinksldjump"/>
                        </a:rPr>
                        <a:t>Materials Management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10</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3" action="ppaction://hlinksldjump"/>
                        </a:rPr>
                        <a:t>K-3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3" action="ppaction://hlinksldjump"/>
                        </a:rPr>
                        <a:t>Material Handling</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11</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4" action="ppaction://hlinksldjump"/>
                        </a:rPr>
                        <a:t>B-2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4" action="ppaction://hlinksldjump"/>
                        </a:rPr>
                        <a:t>Supplier Development</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12</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5" action="ppaction://hlinksldjump"/>
                        </a:rPr>
                        <a:t>M-1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5" action="ppaction://hlinksldjump"/>
                        </a:rPr>
                        <a:t>Outsourcing</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13</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6" action="ppaction://hlinksldjump"/>
                        </a:rPr>
                        <a:t>E-1</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6" action="ppaction://hlinksldjump"/>
                        </a:rPr>
                        <a:t>Transport &amp; Storage</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14</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7" action="ppaction://hlinksldjump"/>
                        </a:rPr>
                        <a:t>E-2</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7" action="ppaction://hlinksldjump"/>
                        </a:rPr>
                        <a:t>Timely Delivery</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15</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8" action="ppaction://hlinksldjump"/>
                        </a:rPr>
                        <a:t>E-3</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8" action="ppaction://hlinksldjump"/>
                        </a:rPr>
                        <a:t>Customer Education</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rPr>
                        <a:t>16</a:t>
                      </a:r>
                      <a:endParaRPr lang="en-IN" sz="1400" kern="1200" dirty="0">
                        <a:solidFill>
                          <a:schemeClr val="tx1"/>
                        </a:solidFill>
                        <a:latin typeface="Century Gothic" panose="020B0502020202020204" pitchFamily="34"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9" action="ppaction://hlinksldjump"/>
                        </a:rPr>
                        <a:t>E-4</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699135" rtl="0" eaLnBrk="1" latinLnBrk="0" hangingPunct="1"/>
                      <a:r>
                        <a:rPr lang="en-US" sz="1400" kern="1200" dirty="0">
                          <a:solidFill>
                            <a:schemeClr val="tx1"/>
                          </a:solidFill>
                          <a:latin typeface="Century Gothic" panose="020B0502020202020204" pitchFamily="34" charset="0"/>
                          <a:ea typeface="+mn-ea"/>
                          <a:cs typeface="+mn-cs"/>
                          <a:hlinkClick r:id="rId19" action="ppaction://hlinksldjump"/>
                        </a:rPr>
                        <a:t>Customer Servicing</a:t>
                      </a:r>
                      <a:endParaRPr lang="en-IN" sz="1400" kern="1200" dirty="0">
                        <a:solidFill>
                          <a:schemeClr val="tx1"/>
                        </a:solidFill>
                        <a:latin typeface="Century Gothic" panose="020B0502020202020204"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6" name="Title 1"/>
          <p:cNvSpPr txBox="1"/>
          <p:nvPr/>
        </p:nvSpPr>
        <p:spPr bwMode="auto">
          <a:xfrm>
            <a:off x="1907657" y="1007949"/>
            <a:ext cx="5636144" cy="430887"/>
          </a:xfrm>
          <a:prstGeom prst="rect">
            <a:avLst/>
          </a:prstGeom>
          <a:ln>
            <a:noFill/>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anchor="b" anchorCtr="0" compatLnSpc="1">
            <a:spAutoFit/>
            <a:scene3d>
              <a:camera prst="orthographicFront"/>
              <a:lightRig rig="soft" dir="t">
                <a:rot lat="0" lon="0" rev="15600000"/>
              </a:lightRig>
            </a:scene3d>
            <a:sp3d extrusionH="57150" prstMaterial="softEdge">
              <a:bevelT w="25400" h="38100"/>
            </a:sp3d>
          </a:bodyPr>
          <a:lstStyle>
            <a:lvl1pPr algn="l" defTabSz="684530" rtl="0" eaLnBrk="1" fontAlgn="base" hangingPunct="1">
              <a:spcBef>
                <a:spcPct val="0"/>
              </a:spcBef>
              <a:spcAft>
                <a:spcPct val="0"/>
              </a:spcAft>
              <a:tabLst>
                <a:tab pos="206375" algn="l"/>
              </a:tabLst>
              <a:defRPr sz="1425" b="1" baseline="0">
                <a:solidFill>
                  <a:schemeClr val="dk1"/>
                </a:solidFill>
                <a:latin typeface="+mn-lt"/>
                <a:ea typeface="+mn-ea"/>
                <a:cs typeface="+mn-cs"/>
              </a:defRPr>
            </a:lvl1pPr>
            <a:lvl2pPr algn="l" defTabSz="684530" rtl="0" eaLnBrk="1" fontAlgn="base" hangingPunct="1">
              <a:spcBef>
                <a:spcPct val="0"/>
              </a:spcBef>
              <a:spcAft>
                <a:spcPct val="0"/>
              </a:spcAft>
              <a:defRPr sz="1425" b="1">
                <a:solidFill>
                  <a:schemeClr val="dk1"/>
                </a:solidFill>
                <a:latin typeface="+mn-lt"/>
                <a:ea typeface="+mn-ea"/>
                <a:cs typeface="+mn-cs"/>
              </a:defRPr>
            </a:lvl2pPr>
            <a:lvl3pPr algn="l" defTabSz="684530" rtl="0" eaLnBrk="1" fontAlgn="base" hangingPunct="1">
              <a:spcBef>
                <a:spcPct val="0"/>
              </a:spcBef>
              <a:spcAft>
                <a:spcPct val="0"/>
              </a:spcAft>
              <a:defRPr sz="1425" b="1">
                <a:solidFill>
                  <a:schemeClr val="dk1"/>
                </a:solidFill>
                <a:latin typeface="+mn-lt"/>
                <a:ea typeface="+mn-ea"/>
                <a:cs typeface="+mn-cs"/>
              </a:defRPr>
            </a:lvl3pPr>
            <a:lvl4pPr algn="l" defTabSz="684530" rtl="0" eaLnBrk="1" fontAlgn="base" hangingPunct="1">
              <a:spcBef>
                <a:spcPct val="0"/>
              </a:spcBef>
              <a:spcAft>
                <a:spcPct val="0"/>
              </a:spcAft>
              <a:defRPr sz="1425" b="1">
                <a:solidFill>
                  <a:schemeClr val="dk1"/>
                </a:solidFill>
                <a:latin typeface="+mn-lt"/>
                <a:ea typeface="+mn-ea"/>
                <a:cs typeface="+mn-cs"/>
              </a:defRPr>
            </a:lvl4pPr>
            <a:lvl5pPr algn="l" defTabSz="684530" rtl="0" eaLnBrk="1" fontAlgn="base" hangingPunct="1">
              <a:spcBef>
                <a:spcPct val="0"/>
              </a:spcBef>
              <a:spcAft>
                <a:spcPct val="0"/>
              </a:spcAft>
              <a:defRPr sz="1425" b="1">
                <a:solidFill>
                  <a:schemeClr val="dk1"/>
                </a:solidFill>
                <a:latin typeface="+mn-lt"/>
                <a:ea typeface="+mn-ea"/>
                <a:cs typeface="+mn-cs"/>
              </a:defRPr>
            </a:lvl5pPr>
            <a:lvl6pPr marL="349885" algn="l" defTabSz="684530" rtl="0" eaLnBrk="1" fontAlgn="base" hangingPunct="1">
              <a:spcBef>
                <a:spcPct val="0"/>
              </a:spcBef>
              <a:spcAft>
                <a:spcPct val="0"/>
              </a:spcAft>
              <a:defRPr sz="1425" b="1">
                <a:solidFill>
                  <a:schemeClr val="dk1"/>
                </a:solidFill>
                <a:latin typeface="+mn-lt"/>
                <a:ea typeface="+mn-ea"/>
                <a:cs typeface="+mn-cs"/>
              </a:defRPr>
            </a:lvl6pPr>
            <a:lvl7pPr marL="699770" algn="l" defTabSz="684530" rtl="0" eaLnBrk="1" fontAlgn="base" hangingPunct="1">
              <a:spcBef>
                <a:spcPct val="0"/>
              </a:spcBef>
              <a:spcAft>
                <a:spcPct val="0"/>
              </a:spcAft>
              <a:defRPr sz="1425" b="1">
                <a:solidFill>
                  <a:schemeClr val="dk1"/>
                </a:solidFill>
                <a:latin typeface="+mn-lt"/>
                <a:ea typeface="+mn-ea"/>
                <a:cs typeface="+mn-cs"/>
              </a:defRPr>
            </a:lvl7pPr>
            <a:lvl8pPr marL="1049655" algn="l" defTabSz="684530" rtl="0" eaLnBrk="1" fontAlgn="base" hangingPunct="1">
              <a:spcBef>
                <a:spcPct val="0"/>
              </a:spcBef>
              <a:spcAft>
                <a:spcPct val="0"/>
              </a:spcAft>
              <a:defRPr sz="1425" b="1">
                <a:solidFill>
                  <a:schemeClr val="dk1"/>
                </a:solidFill>
                <a:latin typeface="+mn-lt"/>
                <a:ea typeface="+mn-ea"/>
                <a:cs typeface="+mn-cs"/>
              </a:defRPr>
            </a:lvl8pPr>
            <a:lvl9pPr marL="1399540" algn="l" defTabSz="684530" rtl="0" eaLnBrk="1" fontAlgn="base" hangingPunct="1">
              <a:spcBef>
                <a:spcPct val="0"/>
              </a:spcBef>
              <a:spcAft>
                <a:spcPct val="0"/>
              </a:spcAft>
              <a:defRPr sz="1425" b="1">
                <a:solidFill>
                  <a:schemeClr val="dk1"/>
                </a:solidFill>
                <a:latin typeface="+mn-lt"/>
                <a:ea typeface="+mn-ea"/>
                <a:cs typeface="+mn-cs"/>
              </a:defRPr>
            </a:lvl9pPr>
          </a:lstStyle>
          <a:p>
            <a:pPr algn="ctr"/>
            <a:r>
              <a:rPr lang="en-US" sz="2800" dirty="0"/>
              <a:t>Production Management</a:t>
            </a:r>
            <a:endParaRPr lang="en-IN" sz="2800" kern="0" dirty="0">
              <a:solidFill>
                <a:schemeClr val="tx1"/>
              </a:solidFill>
            </a:endParaRPr>
          </a:p>
        </p:txBody>
      </p:sp>
    </p:spTree>
    <p:custDataLst>
      <p:tags r:id="rId1"/>
    </p:custData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72517" y="177259"/>
            <a:ext cx="6996687" cy="492443"/>
          </a:xfrm>
        </p:spPr>
        <p:txBody>
          <a:bodyPr/>
          <a:lstStyle/>
          <a:p>
            <a:pPr defTabSz="914400">
              <a:spcBef>
                <a:spcPct val="40000"/>
              </a:spcBef>
              <a:buFont typeface="Arial" panose="020B0604020202020204" pitchFamily="34" charset="0"/>
              <a:tabLst>
                <a:tab pos="4114800" algn="l"/>
              </a:tabLst>
              <a:defRPr/>
            </a:pPr>
            <a:r>
              <a:rPr lang="en-IN" sz="3200" dirty="0">
                <a:ln/>
                <a:solidFill>
                  <a:schemeClr val="tx1"/>
                </a:solidFill>
              </a:rPr>
              <a:t>ASSESSMENT PRINCIPLES</a:t>
            </a:r>
            <a:endParaRPr lang="en-IN" sz="2400" b="0" kern="1200" dirty="0">
              <a:solidFill>
                <a:schemeClr val="tx1"/>
              </a:solidFill>
              <a:latin typeface="+mn-lt"/>
              <a:ea typeface="+mn-ea"/>
              <a:cs typeface="+mn-cs"/>
            </a:endParaRPr>
          </a:p>
        </p:txBody>
      </p:sp>
      <p:sp>
        <p:nvSpPr>
          <p:cNvPr id="4" name="Text Box 3"/>
          <p:cNvSpPr txBox="1">
            <a:spLocks noChangeArrowheads="1"/>
          </p:cNvSpPr>
          <p:nvPr/>
        </p:nvSpPr>
        <p:spPr bwMode="auto">
          <a:xfrm>
            <a:off x="515154" y="1112951"/>
            <a:ext cx="8100811" cy="54968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defPPr>
              <a:defRPr lang="en-US"/>
            </a:defPPr>
            <a:lvl1pPr marL="342900" indent="-342900">
              <a:spcBef>
                <a:spcPct val="40000"/>
              </a:spcBef>
              <a:buFont typeface="Arial" panose="020B0604020202020204" pitchFamily="34" charset="0"/>
              <a:buChar char="•"/>
              <a:tabLst>
                <a:tab pos="4114800" algn="l"/>
              </a:tabLst>
              <a:defRPr sz="2400" b="0">
                <a:solidFill>
                  <a:srgbClr val="013A6C"/>
                </a:solidFill>
              </a:defRPr>
            </a:lvl1pPr>
            <a:lvl2pPr marL="895350" indent="-419100">
              <a:tabLst>
                <a:tab pos="4114800" algn="l"/>
              </a:tabLst>
              <a:defRPr sz="2400">
                <a:latin typeface="Times New Roman" pitchFamily="18" charset="0"/>
              </a:defRPr>
            </a:lvl2pPr>
            <a:lvl3pPr>
              <a:tabLst>
                <a:tab pos="4114800" algn="l"/>
              </a:tabLst>
              <a:defRPr sz="2400">
                <a:latin typeface="Times New Roman" pitchFamily="18" charset="0"/>
              </a:defRPr>
            </a:lvl3pPr>
            <a:lvl4pPr>
              <a:tabLst>
                <a:tab pos="4114800" algn="l"/>
              </a:tabLst>
              <a:defRPr sz="2400">
                <a:latin typeface="Times New Roman" pitchFamily="18" charset="0"/>
              </a:defRPr>
            </a:lvl4pPr>
            <a:lvl5pPr>
              <a:tabLst>
                <a:tab pos="4114800" algn="l"/>
              </a:tabLst>
              <a:defRPr sz="2400">
                <a:latin typeface="Times New Roman" pitchFamily="18" charset="0"/>
              </a:defRPr>
            </a:lvl5pPr>
            <a:lvl6pPr eaLnBrk="0" fontAlgn="base" hangingPunct="0">
              <a:spcBef>
                <a:spcPct val="0"/>
              </a:spcBef>
              <a:spcAft>
                <a:spcPct val="0"/>
              </a:spcAft>
              <a:tabLst>
                <a:tab pos="4114800" algn="l"/>
              </a:tabLst>
              <a:defRPr sz="2400">
                <a:latin typeface="Times New Roman" pitchFamily="18" charset="0"/>
              </a:defRPr>
            </a:lvl6pPr>
            <a:lvl7pPr eaLnBrk="0" fontAlgn="base" hangingPunct="0">
              <a:spcBef>
                <a:spcPct val="0"/>
              </a:spcBef>
              <a:spcAft>
                <a:spcPct val="0"/>
              </a:spcAft>
              <a:tabLst>
                <a:tab pos="4114800" algn="l"/>
              </a:tabLst>
              <a:defRPr sz="2400">
                <a:latin typeface="Times New Roman" pitchFamily="18" charset="0"/>
              </a:defRPr>
            </a:lvl7pPr>
            <a:lvl8pPr eaLnBrk="0" fontAlgn="base" hangingPunct="0">
              <a:spcBef>
                <a:spcPct val="0"/>
              </a:spcBef>
              <a:spcAft>
                <a:spcPct val="0"/>
              </a:spcAft>
              <a:tabLst>
                <a:tab pos="4114800" algn="l"/>
              </a:tabLst>
              <a:defRPr sz="2400">
                <a:latin typeface="Times New Roman" pitchFamily="18" charset="0"/>
              </a:defRPr>
            </a:lvl8pPr>
            <a:lvl9pPr eaLnBrk="0" fontAlgn="base" hangingPunct="0">
              <a:spcBef>
                <a:spcPct val="0"/>
              </a:spcBef>
              <a:spcAft>
                <a:spcPct val="0"/>
              </a:spcAft>
              <a:tabLst>
                <a:tab pos="4114800" algn="l"/>
              </a:tabLst>
              <a:defRPr sz="2400">
                <a:latin typeface="Times New Roman" pitchFamily="18" charset="0"/>
              </a:defRPr>
            </a:lvl9pPr>
          </a:lstStyle>
          <a:p>
            <a:pPr marL="0" indent="0">
              <a:buFont typeface="Arial" panose="020B0604020202020204" pitchFamily="34" charset="0"/>
              <a:buNone/>
              <a:defRPr/>
            </a:pPr>
            <a:r>
              <a:rPr lang="en-US" altLang="en-US" sz="2800" b="1" dirty="0">
                <a:solidFill>
                  <a:schemeClr val="tx1"/>
                </a:solidFill>
              </a:rPr>
              <a:t>ASSESSMENT PRINCIPLES</a:t>
            </a:r>
          </a:p>
          <a:p>
            <a:pPr marL="279400" indent="-285750" algn="just">
              <a:spcAft>
                <a:spcPts val="600"/>
              </a:spcAft>
              <a:buClr>
                <a:srgbClr val="003A6C"/>
              </a:buClr>
              <a:defRPr/>
            </a:pPr>
            <a:r>
              <a:rPr lang="en-US" altLang="en-US" dirty="0">
                <a:solidFill>
                  <a:schemeClr val="tx1"/>
                </a:solidFill>
                <a:cs typeface="Arial" panose="020B0604020202020204" pitchFamily="34" charset="0"/>
              </a:rPr>
              <a:t>INTEGRITY</a:t>
            </a:r>
          </a:p>
          <a:p>
            <a:pPr marL="279400" indent="-285750" algn="just">
              <a:spcAft>
                <a:spcPts val="600"/>
              </a:spcAft>
              <a:buClr>
                <a:srgbClr val="003A6C"/>
              </a:buClr>
              <a:defRPr/>
            </a:pPr>
            <a:r>
              <a:rPr lang="en-US" altLang="en-US" dirty="0">
                <a:solidFill>
                  <a:schemeClr val="tx1"/>
                </a:solidFill>
                <a:cs typeface="Arial" panose="020B0604020202020204" pitchFamily="34" charset="0"/>
              </a:rPr>
              <a:t>FAIR PRESENTATION </a:t>
            </a:r>
          </a:p>
          <a:p>
            <a:pPr marL="279400" indent="-285750" algn="just">
              <a:spcAft>
                <a:spcPts val="600"/>
              </a:spcAft>
              <a:buClr>
                <a:srgbClr val="003A6C"/>
              </a:buClr>
              <a:defRPr/>
            </a:pPr>
            <a:r>
              <a:rPr lang="en-US" altLang="en-US" dirty="0">
                <a:solidFill>
                  <a:schemeClr val="tx1"/>
                </a:solidFill>
                <a:cs typeface="Arial" panose="020B0604020202020204" pitchFamily="34" charset="0"/>
              </a:rPr>
              <a:t>DUE PROFESSIONAL CARE</a:t>
            </a:r>
          </a:p>
          <a:p>
            <a:pPr marL="279400" indent="-285750" algn="just">
              <a:spcAft>
                <a:spcPts val="600"/>
              </a:spcAft>
              <a:buClr>
                <a:srgbClr val="003A6C"/>
              </a:buClr>
              <a:defRPr/>
            </a:pPr>
            <a:r>
              <a:rPr lang="en-US" altLang="en-US" dirty="0">
                <a:solidFill>
                  <a:schemeClr val="tx1"/>
                </a:solidFill>
                <a:cs typeface="Arial" panose="020B0604020202020204" pitchFamily="34" charset="0"/>
              </a:rPr>
              <a:t>CONFIDENTIALITY </a:t>
            </a:r>
          </a:p>
          <a:p>
            <a:pPr marL="279400" indent="-285750" algn="just">
              <a:spcAft>
                <a:spcPts val="600"/>
              </a:spcAft>
              <a:buClr>
                <a:srgbClr val="003A6C"/>
              </a:buClr>
              <a:defRPr/>
            </a:pPr>
            <a:r>
              <a:rPr lang="en-US" altLang="en-US" dirty="0">
                <a:solidFill>
                  <a:schemeClr val="tx1"/>
                </a:solidFill>
                <a:cs typeface="Arial" panose="020B0604020202020204" pitchFamily="34" charset="0"/>
              </a:rPr>
              <a:t>INDEPENDANCE</a:t>
            </a:r>
          </a:p>
          <a:p>
            <a:pPr marL="279400" indent="-285750" algn="just">
              <a:spcAft>
                <a:spcPts val="600"/>
              </a:spcAft>
              <a:buClr>
                <a:srgbClr val="003A6C"/>
              </a:buClr>
              <a:defRPr/>
            </a:pPr>
            <a:r>
              <a:rPr lang="en-US" altLang="en-US" dirty="0">
                <a:solidFill>
                  <a:schemeClr val="tx1"/>
                </a:solidFill>
                <a:cs typeface="Arial" panose="020B0604020202020204" pitchFamily="34" charset="0"/>
              </a:rPr>
              <a:t>EVIDENCE BASED APPROACH – OBJECTIVITY</a:t>
            </a:r>
          </a:p>
          <a:p>
            <a:pPr marL="279400" indent="-285750" algn="just">
              <a:spcAft>
                <a:spcPts val="600"/>
              </a:spcAft>
              <a:buClr>
                <a:srgbClr val="003A6C"/>
              </a:buClr>
              <a:defRPr/>
            </a:pPr>
            <a:r>
              <a:rPr lang="en-US" altLang="en-US" dirty="0">
                <a:solidFill>
                  <a:schemeClr val="tx1"/>
                </a:solidFill>
                <a:cs typeface="Arial" panose="020B0604020202020204" pitchFamily="34" charset="0"/>
              </a:rPr>
              <a:t>UNBIASED</a:t>
            </a:r>
            <a:endParaRPr lang="en-US" altLang="en-US" dirty="0">
              <a:solidFill>
                <a:schemeClr val="tx1"/>
              </a:solidFill>
            </a:endParaRPr>
          </a:p>
          <a:p>
            <a:pPr marL="344487" lvl="1" indent="-342900">
              <a:spcAft>
                <a:spcPts val="600"/>
              </a:spcAft>
              <a:buFont typeface="Arial" panose="020B0604020202020204" pitchFamily="34" charset="0"/>
              <a:buChar char="•"/>
              <a:defRPr/>
            </a:pPr>
            <a:endParaRPr lang="en-US" altLang="en-US" dirty="0">
              <a:latin typeface="+mn-lt"/>
            </a:endParaRPr>
          </a:p>
          <a:p>
            <a:pPr marL="1587" lvl="1" indent="0">
              <a:spcAft>
                <a:spcPts val="600"/>
              </a:spcAft>
              <a:defRPr/>
            </a:pPr>
            <a:r>
              <a:rPr lang="en-US" altLang="en-US" dirty="0">
                <a:latin typeface="+mn-lt"/>
              </a:rPr>
              <a:t>Source: ISO 19011:2011</a:t>
            </a:r>
          </a:p>
        </p:txBody>
      </p:sp>
    </p:spTree>
    <p:extLst>
      <p:ext uri="{BB962C8B-B14F-4D97-AF65-F5344CB8AC3E}">
        <p14:creationId xmlns:p14="http://schemas.microsoft.com/office/powerpoint/2010/main" val="255716045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0762" y="972912"/>
            <a:ext cx="7014658" cy="430887"/>
          </a:xfrm>
        </p:spPr>
        <p:txBody>
          <a:bodyPr/>
          <a:lstStyle/>
          <a:p>
            <a:pPr defTabSz="914400">
              <a:spcBef>
                <a:spcPct val="40000"/>
              </a:spcBef>
              <a:buFont typeface="Arial" panose="020B0604020202020204" pitchFamily="34" charset="0"/>
              <a:tabLst>
                <a:tab pos="4114800" algn="l"/>
              </a:tabLst>
              <a:defRPr/>
            </a:pPr>
            <a:r>
              <a:rPr lang="en-IN" sz="2800" dirty="0">
                <a:ln/>
                <a:solidFill>
                  <a:schemeClr val="tx1"/>
                </a:solidFill>
              </a:rPr>
              <a:t>INTERVIEWING</a:t>
            </a:r>
            <a:endParaRPr lang="en-IN" sz="2800" b="0" kern="1200" dirty="0">
              <a:solidFill>
                <a:schemeClr val="tx1"/>
              </a:solidFill>
              <a:latin typeface="+mn-lt"/>
              <a:ea typeface="+mn-ea"/>
              <a:cs typeface="+mn-cs"/>
            </a:endParaRPr>
          </a:p>
        </p:txBody>
      </p:sp>
      <p:sp>
        <p:nvSpPr>
          <p:cNvPr id="1469443" name="Rectangle 3"/>
          <p:cNvSpPr>
            <a:spLocks noGrp="1" noChangeArrowheads="1"/>
          </p:cNvSpPr>
          <p:nvPr>
            <p:ph idx="1"/>
          </p:nvPr>
        </p:nvSpPr>
        <p:spPr>
          <a:xfrm>
            <a:off x="844062" y="1442432"/>
            <a:ext cx="7913572" cy="5466254"/>
          </a:xfrm>
        </p:spPr>
        <p:txBody>
          <a:bodyPr/>
          <a:lstStyle/>
          <a:p>
            <a:pPr lvl="1"/>
            <a:r>
              <a:rPr lang="en-US" altLang="en-US" sz="2400" dirty="0"/>
              <a:t>  HELD WITH PERSONS FROM DIFFERENT LEVELS /FUNCTIONS   (ESPECIALLY WITHIN THE SCOPE OF AUDIT)</a:t>
            </a:r>
          </a:p>
          <a:p>
            <a:pPr lvl="1"/>
            <a:endParaRPr lang="en-US" altLang="en-US" sz="1100" dirty="0"/>
          </a:p>
          <a:p>
            <a:pPr lvl="1"/>
            <a:r>
              <a:rPr lang="en-US" altLang="en-US" sz="2400" dirty="0"/>
              <a:t>  SHOULD BE CONDUCTED DURING NORMAL WORK HOURS AND NORMAL WORK PLACE</a:t>
            </a:r>
          </a:p>
          <a:p>
            <a:endParaRPr lang="en-US" altLang="en-US" sz="1100" dirty="0"/>
          </a:p>
          <a:p>
            <a:pPr lvl="1"/>
            <a:r>
              <a:rPr lang="en-US" altLang="en-US" sz="2400" dirty="0"/>
              <a:t>  PUT THE INTERVIEWED PERSON AT EASE PRIOR TO THE INTERVIEW</a:t>
            </a:r>
          </a:p>
          <a:p>
            <a:pPr lvl="1">
              <a:lnSpc>
                <a:spcPct val="150000"/>
              </a:lnSpc>
            </a:pPr>
            <a:r>
              <a:rPr lang="en-US" altLang="en-US" sz="2400" dirty="0"/>
              <a:t>  REASON FOR INTERVIEW AND NOTE TAKING EXPLAINED</a:t>
            </a:r>
          </a:p>
          <a:p>
            <a:pPr lvl="1">
              <a:lnSpc>
                <a:spcPct val="150000"/>
              </a:lnSpc>
            </a:pPr>
            <a:r>
              <a:rPr lang="en-US" altLang="en-US" sz="2400" dirty="0"/>
              <a:t>  INITIATE BY ASKING DESCRIPTION OF THEIR WORK</a:t>
            </a:r>
          </a:p>
          <a:p>
            <a:pPr lvl="1">
              <a:lnSpc>
                <a:spcPct val="150000"/>
              </a:lnSpc>
            </a:pPr>
            <a:r>
              <a:rPr lang="en-US" altLang="en-US" sz="2400" dirty="0"/>
              <a:t>  RESULTS SUMMARISED AND REVIEWED WITH THE PERSON</a:t>
            </a:r>
          </a:p>
          <a:p>
            <a:pPr lvl="1">
              <a:lnSpc>
                <a:spcPct val="150000"/>
              </a:lnSpc>
            </a:pPr>
            <a:r>
              <a:rPr lang="en-US" altLang="en-US" sz="2400" dirty="0"/>
              <a:t>  QUESTIONS LEADING TO BIAS TO BE AVOIDED</a:t>
            </a:r>
          </a:p>
          <a:p>
            <a:pPr lvl="1">
              <a:lnSpc>
                <a:spcPct val="150000"/>
              </a:lnSpc>
            </a:pPr>
            <a:r>
              <a:rPr lang="en-US" altLang="en-US" sz="2400" dirty="0"/>
              <a:t>  THANK FOR PARTICIPATION AND CO-OPERATION</a:t>
            </a:r>
          </a:p>
        </p:txBody>
      </p:sp>
      <p:sp>
        <p:nvSpPr>
          <p:cNvPr id="8" name="Title 1"/>
          <p:cNvSpPr txBox="1">
            <a:spLocks/>
          </p:cNvSpPr>
          <p:nvPr/>
        </p:nvSpPr>
        <p:spPr bwMode="auto">
          <a:xfrm>
            <a:off x="172517" y="177260"/>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ASSESSMENT TECHNIQUES (1) </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377445533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0762" y="972912"/>
            <a:ext cx="7014658" cy="430887"/>
          </a:xfrm>
        </p:spPr>
        <p:txBody>
          <a:bodyPr/>
          <a:lstStyle/>
          <a:p>
            <a:pPr defTabSz="914400">
              <a:spcBef>
                <a:spcPct val="40000"/>
              </a:spcBef>
              <a:buFont typeface="Arial" panose="020B0604020202020204" pitchFamily="34" charset="0"/>
              <a:tabLst>
                <a:tab pos="4114800" algn="l"/>
              </a:tabLst>
              <a:defRPr/>
            </a:pPr>
            <a:r>
              <a:rPr lang="en-IN" sz="2800" dirty="0">
                <a:ln/>
                <a:solidFill>
                  <a:schemeClr val="tx1"/>
                </a:solidFill>
              </a:rPr>
              <a:t>AUDIT TRAILS</a:t>
            </a:r>
            <a:endParaRPr lang="en-IN" sz="2800" b="0" kern="1200" dirty="0">
              <a:solidFill>
                <a:schemeClr val="tx1"/>
              </a:solidFill>
              <a:latin typeface="+mn-lt"/>
              <a:ea typeface="+mn-ea"/>
              <a:cs typeface="+mn-cs"/>
            </a:endParaRPr>
          </a:p>
        </p:txBody>
      </p:sp>
      <p:sp>
        <p:nvSpPr>
          <p:cNvPr id="1469443" name="Rectangle 3"/>
          <p:cNvSpPr>
            <a:spLocks noGrp="1" noChangeArrowheads="1"/>
          </p:cNvSpPr>
          <p:nvPr>
            <p:ph idx="1"/>
          </p:nvPr>
        </p:nvSpPr>
        <p:spPr>
          <a:xfrm>
            <a:off x="844062" y="1442432"/>
            <a:ext cx="7913572" cy="5041380"/>
          </a:xfrm>
        </p:spPr>
        <p:txBody>
          <a:bodyPr/>
          <a:lstStyle/>
          <a:p>
            <a:pPr lvl="2">
              <a:spcAft>
                <a:spcPct val="15000"/>
              </a:spcAft>
            </a:pPr>
            <a:r>
              <a:rPr lang="en-US" altLang="en-US" sz="2400" dirty="0"/>
              <a:t> POLICY AND COMPANY LEVEL OBJECTIVES</a:t>
            </a:r>
          </a:p>
          <a:p>
            <a:pPr lvl="2">
              <a:spcAft>
                <a:spcPct val="15000"/>
              </a:spcAft>
            </a:pPr>
            <a:r>
              <a:rPr lang="en-US" altLang="en-US" sz="2400" dirty="0"/>
              <a:t> DEPLOYED OBJECTIVES</a:t>
            </a:r>
          </a:p>
          <a:p>
            <a:pPr lvl="2">
              <a:spcAft>
                <a:spcPct val="15000"/>
              </a:spcAft>
            </a:pPr>
            <a:r>
              <a:rPr lang="en-US" altLang="en-US" sz="2400" dirty="0"/>
              <a:t> PROCESS DOCUMENTATION</a:t>
            </a:r>
          </a:p>
          <a:p>
            <a:pPr lvl="2">
              <a:spcAft>
                <a:spcPct val="15000"/>
              </a:spcAft>
            </a:pPr>
            <a:r>
              <a:rPr lang="en-US" altLang="en-US" sz="2400" dirty="0"/>
              <a:t> PROCESS INPUTS</a:t>
            </a:r>
          </a:p>
          <a:p>
            <a:pPr lvl="2">
              <a:spcAft>
                <a:spcPct val="15000"/>
              </a:spcAft>
            </a:pPr>
            <a:r>
              <a:rPr lang="en-US" altLang="en-US" sz="2400" dirty="0"/>
              <a:t> RESOURCES</a:t>
            </a:r>
          </a:p>
          <a:p>
            <a:pPr lvl="2">
              <a:spcAft>
                <a:spcPct val="15000"/>
              </a:spcAft>
            </a:pPr>
            <a:r>
              <a:rPr lang="en-US" altLang="en-US" sz="2400" dirty="0"/>
              <a:t> OPERATION OF PROCESS</a:t>
            </a:r>
          </a:p>
          <a:p>
            <a:pPr lvl="2">
              <a:spcAft>
                <a:spcPct val="15000"/>
              </a:spcAft>
            </a:pPr>
            <a:r>
              <a:rPr lang="en-US" altLang="en-US" sz="2400" dirty="0"/>
              <a:t> CONTROL OF PROCESS</a:t>
            </a:r>
          </a:p>
          <a:p>
            <a:pPr lvl="2">
              <a:spcAft>
                <a:spcPct val="15000"/>
              </a:spcAft>
            </a:pPr>
            <a:r>
              <a:rPr lang="en-US" altLang="en-US" sz="2400" dirty="0"/>
              <a:t> MONITORING AND MEASUREMENT</a:t>
            </a:r>
          </a:p>
          <a:p>
            <a:pPr lvl="2">
              <a:spcAft>
                <a:spcPct val="15000"/>
              </a:spcAft>
            </a:pPr>
            <a:r>
              <a:rPr lang="en-US" altLang="en-US" sz="2400" dirty="0"/>
              <a:t> OUTPUTS</a:t>
            </a:r>
          </a:p>
          <a:p>
            <a:pPr lvl="2">
              <a:spcAft>
                <a:spcPct val="15000"/>
              </a:spcAft>
            </a:pPr>
            <a:r>
              <a:rPr lang="en-US" altLang="en-US" sz="2400" dirty="0"/>
              <a:t> PERFORMANCE INDICATORS</a:t>
            </a:r>
          </a:p>
          <a:p>
            <a:pPr lvl="2">
              <a:spcAft>
                <a:spcPct val="15000"/>
              </a:spcAft>
            </a:pPr>
            <a:r>
              <a:rPr lang="en-US" altLang="en-US" sz="2400" dirty="0"/>
              <a:t> DATA ANALYSIS</a:t>
            </a:r>
          </a:p>
          <a:p>
            <a:pPr lvl="2">
              <a:spcAft>
                <a:spcPct val="15000"/>
              </a:spcAft>
            </a:pPr>
            <a:r>
              <a:rPr lang="en-US" altLang="en-US" sz="2400" dirty="0"/>
              <a:t> USE OF DATA FOR IMPROVEMENT</a:t>
            </a:r>
          </a:p>
        </p:txBody>
      </p:sp>
      <p:sp>
        <p:nvSpPr>
          <p:cNvPr id="8" name="Title 1"/>
          <p:cNvSpPr txBox="1">
            <a:spLocks/>
          </p:cNvSpPr>
          <p:nvPr/>
        </p:nvSpPr>
        <p:spPr bwMode="auto">
          <a:xfrm>
            <a:off x="172517" y="177260"/>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ASSESSMENT TECHNIQUES (2) </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17136792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sz="2800" b="1" dirty="0">
                <a:ln/>
                <a:solidFill>
                  <a:schemeClr val="tx1"/>
                </a:solidFill>
              </a:rPr>
              <a:t> SPECIAL REQUIREMENTS FOR </a:t>
            </a:r>
            <a:br>
              <a:rPr lang="en-IN" sz="2800" b="1" dirty="0">
                <a:ln/>
                <a:solidFill>
                  <a:schemeClr val="tx1"/>
                </a:solidFill>
              </a:rPr>
            </a:br>
            <a:r>
              <a:rPr lang="en-IN" sz="2800" b="1" dirty="0">
                <a:ln/>
                <a:solidFill>
                  <a:schemeClr val="tx1"/>
                </a:solidFill>
              </a:rPr>
              <a:t>    MATURITY ASSESSMENTS</a:t>
            </a:r>
            <a:endParaRPr lang="en-IN" b="1" dirty="0">
              <a:ln/>
              <a:solidFill>
                <a:schemeClr val="tx1"/>
              </a:solidFill>
            </a:endParaRPr>
          </a:p>
        </p:txBody>
      </p:sp>
    </p:spTree>
    <p:extLst>
      <p:ext uri="{BB962C8B-B14F-4D97-AF65-F5344CB8AC3E}">
        <p14:creationId xmlns:p14="http://schemas.microsoft.com/office/powerpoint/2010/main" val="850996366"/>
      </p:ext>
    </p:extLst>
  </p:cSld>
  <p:clrMapOvr>
    <a:masterClrMapping/>
  </p:clrMapOvr>
  <p:transition spd="slow">
    <p:wipe dir="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1181096"/>
            <a:ext cx="8819034" cy="5355312"/>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ASSESSMENT AND RATING </a:t>
            </a:r>
          </a:p>
          <a:p>
            <a:pPr marL="186104" lvl="1" indent="-184578" algn="just" defTabSz="860347" fontAlgn="base">
              <a:spcBef>
                <a:spcPct val="0"/>
              </a:spcBef>
              <a:spcAft>
                <a:spcPct val="0"/>
              </a:spcAft>
              <a:buClr>
                <a:srgbClr val="000000"/>
              </a:buClr>
            </a:pPr>
            <a:endParaRPr lang="en-US" sz="12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Auditing vis-à-vis Assessment</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Determining Compliance/Fulfilment vis-à-vis Evaluating Progression/ Maturity</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Pass/Fail decision making vis-à-vis Graduating to higher levels</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Statutory, Regulatory, Market Access or Customer requirements fulfilment vis-à-vis pursuing journey of excellence</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“Non Conformance Report (NCR)” vis-à-vis “Strengths” and “Areas for Improvement”</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86104" lvl="1" indent="-184578" algn="just" defTabSz="860347" fontAlgn="base">
              <a:spcBef>
                <a:spcPct val="0"/>
              </a:spcBef>
              <a:spcAft>
                <a:spcPct val="0"/>
              </a:spcAft>
              <a:buClr>
                <a:srgbClr val="000000"/>
              </a:buClr>
            </a:pPr>
            <a:r>
              <a:rPr lang="en-US" sz="2400" dirty="0">
                <a:solidFill>
                  <a:srgbClr val="000000"/>
                </a:solidFill>
              </a:rPr>
              <a:t>Improvement oriented vis-à-vis Transformational</a:t>
            </a:r>
          </a:p>
          <a:p>
            <a:pPr marL="186104" lvl="1" indent="-184578" algn="just" defTabSz="860347" fontAlgn="base">
              <a:spcBef>
                <a:spcPct val="0"/>
              </a:spcBef>
              <a:spcAft>
                <a:spcPct val="0"/>
              </a:spcAft>
              <a:buClr>
                <a:srgbClr val="000000"/>
              </a:buClr>
            </a:pPr>
            <a:endParaRPr lang="en-US" sz="1000" dirty="0">
              <a:solidFill>
                <a:srgbClr val="000000"/>
              </a:solidFill>
            </a:endParaRPr>
          </a:p>
          <a:p>
            <a:pPr marL="1526" lvl="1" indent="0" algn="ctr" defTabSz="860347" fontAlgn="base">
              <a:spcBef>
                <a:spcPct val="0"/>
              </a:spcBef>
              <a:spcAft>
                <a:spcPct val="0"/>
              </a:spcAft>
              <a:buClr>
                <a:srgbClr val="000000"/>
              </a:buClr>
              <a:buNone/>
            </a:pPr>
            <a:r>
              <a:rPr lang="en-US" sz="2400" b="1" dirty="0">
                <a:solidFill>
                  <a:srgbClr val="C00000"/>
                </a:solidFill>
              </a:rPr>
              <a:t>ZED CERTIFICATION IS BASED ON A MATURITY ASSESSMENT PROCESS</a:t>
            </a:r>
            <a:r>
              <a:rPr lang="en-US" sz="2400" dirty="0">
                <a:solidFill>
                  <a:srgbClr val="000000"/>
                </a:solidFill>
              </a:rPr>
              <a:t> </a:t>
            </a:r>
          </a:p>
        </p:txBody>
      </p:sp>
      <p:sp>
        <p:nvSpPr>
          <p:cNvPr id="8" name="Title 1"/>
          <p:cNvSpPr txBox="1">
            <a:spLocks/>
          </p:cNvSpPr>
          <p:nvPr/>
        </p:nvSpPr>
        <p:spPr bwMode="auto">
          <a:xfrm>
            <a:off x="172517" y="177261"/>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MATURITY ASSESSMENTS (1)</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27223806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0762" y="972912"/>
            <a:ext cx="7014658" cy="430887"/>
          </a:xfrm>
        </p:spPr>
        <p:txBody>
          <a:bodyPr/>
          <a:lstStyle/>
          <a:p>
            <a:pPr defTabSz="914400">
              <a:spcBef>
                <a:spcPct val="40000"/>
              </a:spcBef>
              <a:buFont typeface="Arial" panose="020B0604020202020204" pitchFamily="34" charset="0"/>
              <a:tabLst>
                <a:tab pos="4114800" algn="l"/>
              </a:tabLst>
              <a:defRPr/>
            </a:pPr>
            <a:r>
              <a:rPr lang="en-IN" sz="2800" dirty="0">
                <a:ln/>
                <a:solidFill>
                  <a:schemeClr val="tx1"/>
                </a:solidFill>
              </a:rPr>
              <a:t>SPECIAL REQUIREMENTS</a:t>
            </a:r>
            <a:endParaRPr lang="en-IN" sz="2800" b="0" kern="1200" dirty="0">
              <a:solidFill>
                <a:schemeClr val="tx1"/>
              </a:solidFill>
              <a:latin typeface="+mn-lt"/>
              <a:ea typeface="+mn-ea"/>
              <a:cs typeface="+mn-cs"/>
            </a:endParaRPr>
          </a:p>
        </p:txBody>
      </p:sp>
      <p:sp>
        <p:nvSpPr>
          <p:cNvPr id="1469443" name="Rectangle 3"/>
          <p:cNvSpPr>
            <a:spLocks noGrp="1" noChangeArrowheads="1"/>
          </p:cNvSpPr>
          <p:nvPr>
            <p:ph idx="1"/>
          </p:nvPr>
        </p:nvSpPr>
        <p:spPr>
          <a:xfrm>
            <a:off x="844062" y="1841678"/>
            <a:ext cx="7913572" cy="3323987"/>
          </a:xfrm>
        </p:spPr>
        <p:txBody>
          <a:bodyPr/>
          <a:lstStyle/>
          <a:p>
            <a:pPr lvl="1"/>
            <a:r>
              <a:rPr lang="en-US" altLang="en-US" sz="2400" dirty="0"/>
              <a:t> UNDERSTANDING THE MATURITY LEVELS FOR PARAMETERS</a:t>
            </a:r>
          </a:p>
          <a:p>
            <a:pPr marL="1215" lvl="1" indent="0">
              <a:buNone/>
            </a:pPr>
            <a:r>
              <a:rPr lang="en-US" altLang="en-US" sz="2400" dirty="0"/>
              <a:t>   </a:t>
            </a:r>
            <a:r>
              <a:rPr lang="en-US" altLang="en-US" sz="1800" dirty="0"/>
              <a:t>(Recall sessions on the 10 DISCIPLINES and 50 PARAMETERS on Day 1 and Day 2)</a:t>
            </a:r>
          </a:p>
          <a:p>
            <a:pPr lvl="1"/>
            <a:endParaRPr lang="en-US" altLang="en-US" sz="2400" dirty="0"/>
          </a:p>
          <a:p>
            <a:pPr lvl="1"/>
            <a:r>
              <a:rPr lang="en-US" altLang="en-US" sz="2400" dirty="0"/>
              <a:t> UNDERSTANDING THE EVIDENCES FOR THE DIFFERENT MATURITY LEVELS FOR PARAMETERS</a:t>
            </a:r>
          </a:p>
          <a:p>
            <a:pPr marL="1215" lvl="1" indent="0">
              <a:buNone/>
            </a:pPr>
            <a:r>
              <a:rPr lang="en-US" altLang="en-US" sz="2400" dirty="0"/>
              <a:t>  </a:t>
            </a:r>
            <a:r>
              <a:rPr lang="en-US" altLang="en-US" sz="1800" dirty="0"/>
              <a:t>(Recall sessions on ONLINE SELF ASSESSMENT and DESKTOP ASSESSMENT)</a:t>
            </a:r>
          </a:p>
          <a:p>
            <a:pPr marL="1215" lvl="1" indent="0">
              <a:buNone/>
            </a:pPr>
            <a:endParaRPr lang="en-US" altLang="en-US" sz="2400" dirty="0"/>
          </a:p>
          <a:p>
            <a:pPr lvl="1"/>
            <a:r>
              <a:rPr lang="en-US" altLang="en-US" sz="2400" dirty="0"/>
              <a:t> CONCEPT OF ACHIEVED LEVEL OF MATURITY AND NEXT MATURITY LEVEL</a:t>
            </a:r>
          </a:p>
        </p:txBody>
      </p:sp>
      <p:sp>
        <p:nvSpPr>
          <p:cNvPr id="8" name="Title 1"/>
          <p:cNvSpPr txBox="1">
            <a:spLocks/>
          </p:cNvSpPr>
          <p:nvPr/>
        </p:nvSpPr>
        <p:spPr bwMode="auto">
          <a:xfrm>
            <a:off x="172517" y="177261"/>
            <a:ext cx="6996687"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pPr defTabSz="914400">
              <a:spcBef>
                <a:spcPct val="40000"/>
              </a:spcBef>
              <a:buFont typeface="Arial" panose="020B0604020202020204" pitchFamily="34" charset="0"/>
              <a:buNone/>
              <a:tabLst>
                <a:tab pos="4114800" algn="l"/>
              </a:tabLst>
              <a:defRPr/>
            </a:pPr>
            <a:r>
              <a:rPr lang="en-IN" sz="3200" kern="0" dirty="0">
                <a:ln/>
                <a:solidFill>
                  <a:schemeClr val="tx1"/>
                </a:solidFill>
              </a:rPr>
              <a:t>MATURITY ASSESSMENTS (3)</a:t>
            </a:r>
            <a:endParaRPr lang="en-IN" sz="2400" b="0" kern="1200" dirty="0">
              <a:solidFill>
                <a:schemeClr val="tx1"/>
              </a:solidFill>
              <a:latin typeface="+mn-lt"/>
              <a:ea typeface="+mn-ea"/>
              <a:cs typeface="+mn-cs"/>
            </a:endParaRPr>
          </a:p>
        </p:txBody>
      </p:sp>
    </p:spTree>
    <p:extLst>
      <p:ext uri="{BB962C8B-B14F-4D97-AF65-F5344CB8AC3E}">
        <p14:creationId xmlns:p14="http://schemas.microsoft.com/office/powerpoint/2010/main" val="118733861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ChangeArrowheads="1"/>
          </p:cNvSpPr>
          <p:nvPr/>
        </p:nvSpPr>
        <p:spPr bwMode="auto">
          <a:xfrm>
            <a:off x="386366" y="212499"/>
            <a:ext cx="8368852" cy="533400"/>
          </a:xfrm>
          <a:prstGeom prst="rect">
            <a:avLst/>
          </a:prstGeom>
          <a:noFill/>
        </p:spPr>
        <p:txBody>
          <a:bodyPr vert="horz" lIns="90479" tIns="44446" rIns="90479" bIns="44446" rtlCol="0" anchor="ctr">
            <a:noAutofit/>
          </a:bodyPr>
          <a:lstStyle/>
          <a:p>
            <a:pPr>
              <a:spcBef>
                <a:spcPct val="0"/>
              </a:spcBef>
            </a:pPr>
            <a:r>
              <a:rPr lang="en-US" sz="3600" b="1" dirty="0">
                <a:solidFill>
                  <a:srgbClr val="002060"/>
                </a:solidFill>
                <a:latin typeface="+mj-lt"/>
                <a:ea typeface="+mj-ea"/>
                <a:cs typeface="+mj-cs"/>
              </a:rPr>
              <a:t>Enablers and Results</a:t>
            </a:r>
          </a:p>
        </p:txBody>
      </p:sp>
      <p:sp>
        <p:nvSpPr>
          <p:cNvPr id="83972" name="Rectangle 3"/>
          <p:cNvSpPr>
            <a:spLocks noChangeArrowheads="1"/>
          </p:cNvSpPr>
          <p:nvPr/>
        </p:nvSpPr>
        <p:spPr bwMode="auto">
          <a:xfrm>
            <a:off x="457200" y="2470596"/>
            <a:ext cx="8401049" cy="2629437"/>
          </a:xfrm>
          <a:prstGeom prst="rect">
            <a:avLst/>
          </a:prstGeom>
          <a:noFill/>
          <a:ln w="12700">
            <a:noFill/>
            <a:miter lim="800000"/>
            <a:headEnd/>
            <a:tailEnd/>
          </a:ln>
        </p:spPr>
        <p:txBody>
          <a:bodyPr lIns="90479" tIns="44446" rIns="90479" bIns="44446" anchor="ctr" anchorCtr="1"/>
          <a:lstStyle/>
          <a:p>
            <a:pPr>
              <a:spcBef>
                <a:spcPct val="20000"/>
              </a:spcBef>
            </a:pPr>
            <a:r>
              <a:rPr lang="en-AU" sz="4000" b="1" dirty="0"/>
              <a:t>- What is meant by ‘Practice’ </a:t>
            </a:r>
          </a:p>
          <a:p>
            <a:pPr>
              <a:spcBef>
                <a:spcPct val="20000"/>
              </a:spcBef>
            </a:pPr>
            <a:r>
              <a:rPr lang="en-AU" sz="4000" b="1" dirty="0"/>
              <a:t>- What is meant by ‘Performance’</a:t>
            </a:r>
          </a:p>
        </p:txBody>
      </p:sp>
    </p:spTree>
    <p:extLst>
      <p:ext uri="{BB962C8B-B14F-4D97-AF65-F5344CB8AC3E}">
        <p14:creationId xmlns:p14="http://schemas.microsoft.com/office/powerpoint/2010/main" val="282848100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ChangeArrowheads="1"/>
          </p:cNvSpPr>
          <p:nvPr/>
        </p:nvSpPr>
        <p:spPr bwMode="auto">
          <a:xfrm>
            <a:off x="386365" y="218939"/>
            <a:ext cx="8433247" cy="526959"/>
          </a:xfrm>
          <a:prstGeom prst="rect">
            <a:avLst/>
          </a:prstGeom>
          <a:noFill/>
        </p:spPr>
        <p:txBody>
          <a:bodyPr vert="horz" lIns="90479" tIns="44446" rIns="90479" bIns="44446" rtlCol="0" anchor="ctr">
            <a:noAutofit/>
          </a:bodyPr>
          <a:lstStyle/>
          <a:p>
            <a:pPr>
              <a:spcBef>
                <a:spcPct val="0"/>
              </a:spcBef>
            </a:pPr>
            <a:r>
              <a:rPr lang="en-US" sz="3600" b="1" dirty="0">
                <a:solidFill>
                  <a:srgbClr val="002060"/>
                </a:solidFill>
                <a:latin typeface="+mj-lt"/>
                <a:ea typeface="+mj-ea"/>
                <a:cs typeface="+mj-cs"/>
              </a:rPr>
              <a:t>Enablers: Approach</a:t>
            </a:r>
          </a:p>
        </p:txBody>
      </p:sp>
      <p:sp>
        <p:nvSpPr>
          <p:cNvPr id="83972" name="Rectangle 3"/>
          <p:cNvSpPr>
            <a:spLocks noChangeArrowheads="1"/>
          </p:cNvSpPr>
          <p:nvPr/>
        </p:nvSpPr>
        <p:spPr bwMode="auto">
          <a:xfrm>
            <a:off x="533400" y="1066800"/>
            <a:ext cx="7772400" cy="838200"/>
          </a:xfrm>
          <a:prstGeom prst="rect">
            <a:avLst/>
          </a:prstGeom>
          <a:noFill/>
          <a:ln w="12700">
            <a:noFill/>
            <a:miter lim="800000"/>
            <a:headEnd/>
            <a:tailEnd/>
          </a:ln>
        </p:spPr>
        <p:txBody>
          <a:bodyPr lIns="90479" tIns="44446" rIns="90479" bIns="44446" anchor="ctr" anchorCtr="1"/>
          <a:lstStyle/>
          <a:p>
            <a:pPr>
              <a:spcBef>
                <a:spcPct val="20000"/>
              </a:spcBef>
            </a:pPr>
            <a:endParaRPr lang="en-AU" sz="3200"/>
          </a:p>
        </p:txBody>
      </p:sp>
      <p:sp>
        <p:nvSpPr>
          <p:cNvPr id="83973" name="Text Box 4"/>
          <p:cNvSpPr txBox="1">
            <a:spLocks noChangeArrowheads="1"/>
          </p:cNvSpPr>
          <p:nvPr/>
        </p:nvSpPr>
        <p:spPr bwMode="auto">
          <a:xfrm>
            <a:off x="838200" y="1142984"/>
            <a:ext cx="7912100" cy="4893639"/>
          </a:xfrm>
          <a:prstGeom prst="rect">
            <a:avLst/>
          </a:prstGeom>
          <a:noFill/>
          <a:ln w="12700">
            <a:noFill/>
            <a:miter lim="800000"/>
            <a:headEnd/>
            <a:tailEnd/>
          </a:ln>
        </p:spPr>
        <p:txBody>
          <a:bodyPr lIns="91431" tIns="45716" rIns="91431" bIns="45716">
            <a:spAutoFit/>
          </a:bodyPr>
          <a:lstStyle/>
          <a:p>
            <a:pPr eaLnBrk="0" hangingPunct="0">
              <a:lnSpc>
                <a:spcPct val="110000"/>
              </a:lnSpc>
              <a:spcAft>
                <a:spcPct val="100000"/>
              </a:spcAft>
            </a:pPr>
            <a:r>
              <a:rPr lang="en-US" sz="2400" b="1" dirty="0">
                <a:latin typeface="Arial" charset="0"/>
              </a:rPr>
              <a:t>Approach covers what an organization does or plans to do, and the reasons for it. The score awarded will take account of the:</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Appropriateness of methods, tools and techniques used</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Existence of well defined and developed processes based on stakeholder requirements</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Supporting Strategy </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Integrated with other approaches appropriately</a:t>
            </a:r>
          </a:p>
        </p:txBody>
      </p:sp>
    </p:spTree>
    <p:extLst>
      <p:ext uri="{BB962C8B-B14F-4D97-AF65-F5344CB8AC3E}">
        <p14:creationId xmlns:p14="http://schemas.microsoft.com/office/powerpoint/2010/main" val="283986535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ChangeArrowheads="1"/>
          </p:cNvSpPr>
          <p:nvPr/>
        </p:nvSpPr>
        <p:spPr bwMode="auto">
          <a:xfrm>
            <a:off x="381000" y="238256"/>
            <a:ext cx="8477250" cy="560233"/>
          </a:xfrm>
          <a:prstGeom prst="rect">
            <a:avLst/>
          </a:prstGeom>
          <a:noFill/>
        </p:spPr>
        <p:txBody>
          <a:bodyPr vert="horz" lIns="90479" tIns="44446" rIns="90479" bIns="44446" rtlCol="0" anchor="ctr">
            <a:normAutofit fontScale="90000" lnSpcReduction="20000"/>
          </a:bodyPr>
          <a:lstStyle/>
          <a:p>
            <a:pPr>
              <a:spcBef>
                <a:spcPct val="0"/>
              </a:spcBef>
            </a:pPr>
            <a:r>
              <a:rPr lang="en-US" sz="4000" b="1" dirty="0">
                <a:solidFill>
                  <a:srgbClr val="002060"/>
                </a:solidFill>
                <a:latin typeface="+mj-lt"/>
                <a:ea typeface="+mj-ea"/>
                <a:cs typeface="+mj-cs"/>
              </a:rPr>
              <a:t>Enablers: Deployment</a:t>
            </a:r>
          </a:p>
        </p:txBody>
      </p:sp>
      <p:sp>
        <p:nvSpPr>
          <p:cNvPr id="2164739" name="Rectangle 3"/>
          <p:cNvSpPr>
            <a:spLocks noChangeArrowheads="1"/>
          </p:cNvSpPr>
          <p:nvPr/>
        </p:nvSpPr>
        <p:spPr bwMode="auto">
          <a:xfrm>
            <a:off x="533400" y="1066800"/>
            <a:ext cx="7772400" cy="838200"/>
          </a:xfrm>
          <a:prstGeom prst="rect">
            <a:avLst/>
          </a:prstGeom>
          <a:noFill/>
          <a:ln w="12700">
            <a:noFill/>
            <a:miter lim="800000"/>
            <a:headEnd/>
            <a:tailEnd/>
          </a:ln>
        </p:spPr>
        <p:txBody>
          <a:bodyPr lIns="90479" tIns="44446" rIns="90479" bIns="44446" anchor="ctr" anchorCtr="1"/>
          <a:lstStyle/>
          <a:p>
            <a:pPr>
              <a:spcBef>
                <a:spcPct val="20000"/>
              </a:spcBef>
            </a:pPr>
            <a:endParaRPr lang="en-AU" sz="3200"/>
          </a:p>
        </p:txBody>
      </p:sp>
      <p:sp>
        <p:nvSpPr>
          <p:cNvPr id="2164740" name="Text Box 4"/>
          <p:cNvSpPr txBox="1">
            <a:spLocks noChangeArrowheads="1"/>
          </p:cNvSpPr>
          <p:nvPr/>
        </p:nvSpPr>
        <p:spPr bwMode="auto">
          <a:xfrm>
            <a:off x="838200" y="1600200"/>
            <a:ext cx="7912100" cy="4228842"/>
          </a:xfrm>
          <a:prstGeom prst="rect">
            <a:avLst/>
          </a:prstGeom>
          <a:noFill/>
          <a:ln w="12700">
            <a:noFill/>
            <a:miter lim="800000"/>
            <a:headEnd/>
            <a:tailEnd/>
          </a:ln>
        </p:spPr>
        <p:txBody>
          <a:bodyPr lIns="91431" tIns="45716" rIns="91431" bIns="45716">
            <a:spAutoFit/>
          </a:bodyPr>
          <a:lstStyle/>
          <a:p>
            <a:pPr eaLnBrk="0" hangingPunct="0">
              <a:lnSpc>
                <a:spcPct val="110000"/>
              </a:lnSpc>
              <a:spcAft>
                <a:spcPct val="100000"/>
              </a:spcAft>
            </a:pPr>
            <a:r>
              <a:rPr lang="en-US" sz="2400" b="1" dirty="0">
                <a:latin typeface="Arial" charset="0"/>
              </a:rPr>
              <a:t>This covers what an organization does to deploy the approach. The score awarded will take account of whether the approach is:</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Implemented vertically and horizontally in all relevant areas, processes, products and services</a:t>
            </a:r>
          </a:p>
          <a:p>
            <a:pPr lvl="1" indent="-455613" eaLnBrk="0" hangingPunct="0">
              <a:lnSpc>
                <a:spcPct val="110000"/>
              </a:lnSpc>
              <a:spcAft>
                <a:spcPct val="70000"/>
              </a:spcAft>
              <a:buClr>
                <a:schemeClr val="tx1"/>
              </a:buClr>
              <a:buSzPct val="80000"/>
              <a:buFont typeface="Arial" pitchFamily="34" charset="0"/>
              <a:buChar char="•"/>
            </a:pPr>
            <a:r>
              <a:rPr lang="en-US" sz="2400" dirty="0">
                <a:latin typeface="Arial" charset="0"/>
              </a:rPr>
              <a:t>Is structured and enables flexibility and Organizational agility </a:t>
            </a:r>
          </a:p>
          <a:p>
            <a:pPr lvl="1" indent="-455613" eaLnBrk="0" hangingPunct="0">
              <a:lnSpc>
                <a:spcPct val="110000"/>
              </a:lnSpc>
              <a:spcAft>
                <a:spcPct val="70000"/>
              </a:spcAft>
              <a:buClr>
                <a:schemeClr val="tx1"/>
              </a:buClr>
              <a:buSzPct val="80000"/>
              <a:buFont typeface="Arial" pitchFamily="34" charset="0"/>
              <a:buChar char="•"/>
            </a:pPr>
            <a:endParaRPr lang="en-US" sz="2400" dirty="0">
              <a:latin typeface="Arial" charset="0"/>
            </a:endParaRPr>
          </a:p>
        </p:txBody>
      </p:sp>
    </p:spTree>
    <p:extLst>
      <p:ext uri="{BB962C8B-B14F-4D97-AF65-F5344CB8AC3E}">
        <p14:creationId xmlns:p14="http://schemas.microsoft.com/office/powerpoint/2010/main" val="59919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nodePh="1">
                                  <p:stCondLst>
                                    <p:cond delay="0"/>
                                  </p:stCondLst>
                                  <p:endCondLst>
                                    <p:cond evt="begin" delay="0">
                                      <p:tn val="5"/>
                                    </p:cond>
                                  </p:endCondLst>
                                  <p:childTnLst>
                                    <p:set>
                                      <p:cBhvr>
                                        <p:cTn id="6" dur="1" fill="hold">
                                          <p:stCondLst>
                                            <p:cond delay="0"/>
                                          </p:stCondLst>
                                        </p:cTn>
                                        <p:tgtEl>
                                          <p:spTgt spid="2164739">
                                            <p:txEl>
                                              <p:pRg st="0" end="0"/>
                                            </p:txEl>
                                          </p:spTgt>
                                        </p:tgtEl>
                                        <p:attrNameLst>
                                          <p:attrName>style.visibility</p:attrName>
                                        </p:attrNameLst>
                                      </p:cBhvr>
                                      <p:to>
                                        <p:strVal val="visible"/>
                                      </p:to>
                                    </p:set>
                                    <p:anim calcmode="lin" valueType="num">
                                      <p:cBhvr additive="base">
                                        <p:cTn id="7" dur="500" fill="hold"/>
                                        <p:tgtEl>
                                          <p:spTgt spid="216473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647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64740">
                                            <p:txEl>
                                              <p:pRg st="0" end="0"/>
                                            </p:txEl>
                                          </p:spTgt>
                                        </p:tgtEl>
                                        <p:attrNameLst>
                                          <p:attrName>style.visibility</p:attrName>
                                        </p:attrNameLst>
                                      </p:cBhvr>
                                      <p:to>
                                        <p:strVal val="visible"/>
                                      </p:to>
                                    </p:set>
                                    <p:anim calcmode="lin" valueType="num">
                                      <p:cBhvr additive="base">
                                        <p:cTn id="13" dur="500" fill="hold"/>
                                        <p:tgtEl>
                                          <p:spTgt spid="2164740">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164740">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2164740">
                                            <p:txEl>
                                              <p:pRg st="1" end="1"/>
                                            </p:txEl>
                                          </p:spTgt>
                                        </p:tgtEl>
                                        <p:attrNameLst>
                                          <p:attrName>style.visibility</p:attrName>
                                        </p:attrNameLst>
                                      </p:cBhvr>
                                      <p:to>
                                        <p:strVal val="visible"/>
                                      </p:to>
                                    </p:set>
                                    <p:anim calcmode="lin" valueType="num">
                                      <p:cBhvr additive="base">
                                        <p:cTn id="17" dur="500" fill="hold"/>
                                        <p:tgtEl>
                                          <p:spTgt spid="2164740">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164740">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2164740">
                                            <p:txEl>
                                              <p:pRg st="2" end="2"/>
                                            </p:txEl>
                                          </p:spTgt>
                                        </p:tgtEl>
                                        <p:attrNameLst>
                                          <p:attrName>style.visibility</p:attrName>
                                        </p:attrNameLst>
                                      </p:cBhvr>
                                      <p:to>
                                        <p:strVal val="visible"/>
                                      </p:to>
                                    </p:set>
                                    <p:anim calcmode="lin" valueType="num">
                                      <p:cBhvr additive="base">
                                        <p:cTn id="21" dur="500" fill="hold"/>
                                        <p:tgtEl>
                                          <p:spTgt spid="2164740">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2164740">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4739" grpId="0" build="p" autoUpdateAnimBg="0"/>
      <p:bldP spid="2164740" grpId="0" build="p" autoUpdateAnimBg="0"/>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4"/>
          <p:cNvSpPr>
            <a:spLocks noGrp="1" noChangeArrowheads="1"/>
          </p:cNvSpPr>
          <p:nvPr>
            <p:ph type="title"/>
          </p:nvPr>
        </p:nvSpPr>
        <p:spPr>
          <a:xfrm>
            <a:off x="381000" y="207760"/>
            <a:ext cx="8458200" cy="533400"/>
          </a:xfrm>
          <a:noFill/>
        </p:spPr>
        <p:txBody>
          <a:bodyPr vert="horz" lIns="90479" tIns="44446" rIns="90479" bIns="44446" rtlCol="0" anchor="ctr">
            <a:normAutofit fontScale="90000"/>
          </a:bodyPr>
          <a:lstStyle/>
          <a:p>
            <a:r>
              <a:rPr lang="en-US" sz="4000" b="1" dirty="0">
                <a:solidFill>
                  <a:srgbClr val="002060"/>
                </a:solidFill>
              </a:rPr>
              <a:t>Enablers: Assessment and Refinement</a:t>
            </a:r>
          </a:p>
        </p:txBody>
      </p:sp>
      <p:sp>
        <p:nvSpPr>
          <p:cNvPr id="89092" name="Text Box 3"/>
          <p:cNvSpPr txBox="1">
            <a:spLocks noChangeArrowheads="1"/>
          </p:cNvSpPr>
          <p:nvPr/>
        </p:nvSpPr>
        <p:spPr bwMode="auto">
          <a:xfrm>
            <a:off x="381000" y="1066800"/>
            <a:ext cx="8521700" cy="4930775"/>
          </a:xfrm>
          <a:prstGeom prst="rect">
            <a:avLst/>
          </a:prstGeom>
          <a:noFill/>
          <a:ln w="12700">
            <a:noFill/>
            <a:miter lim="800000"/>
            <a:headEnd/>
            <a:tailEnd/>
          </a:ln>
        </p:spPr>
        <p:txBody>
          <a:bodyPr lIns="91431" tIns="45716" rIns="91431" bIns="45716">
            <a:spAutoFit/>
          </a:bodyPr>
          <a:lstStyle/>
          <a:p>
            <a:pPr algn="just" eaLnBrk="0" hangingPunct="0">
              <a:lnSpc>
                <a:spcPct val="120000"/>
              </a:lnSpc>
              <a:spcAft>
                <a:spcPct val="100000"/>
              </a:spcAft>
            </a:pPr>
            <a:r>
              <a:rPr lang="en-US" sz="2300" b="1" dirty="0">
                <a:latin typeface="Arial" charset="0"/>
              </a:rPr>
              <a:t>This covers what an organization does to assess and </a:t>
            </a:r>
            <a:br>
              <a:rPr lang="en-US" sz="2300" b="1" dirty="0">
                <a:latin typeface="Arial" charset="0"/>
              </a:rPr>
            </a:br>
            <a:r>
              <a:rPr lang="en-US" sz="2300" b="1" dirty="0">
                <a:latin typeface="Arial" charset="0"/>
              </a:rPr>
              <a:t>review the approach and the deployment of the approach. The score awarded will take account of whether: </a:t>
            </a:r>
          </a:p>
          <a:p>
            <a:pPr lvl="1" indent="-455613" algn="just" eaLnBrk="0" hangingPunct="0">
              <a:lnSpc>
                <a:spcPct val="120000"/>
              </a:lnSpc>
              <a:spcAft>
                <a:spcPct val="100000"/>
              </a:spcAft>
              <a:buClr>
                <a:schemeClr val="tx1"/>
              </a:buClr>
              <a:buSzPct val="80000"/>
              <a:buFont typeface="Arial" pitchFamily="34" charset="0"/>
              <a:buChar char="•"/>
            </a:pPr>
            <a:r>
              <a:rPr lang="en-US" sz="2300" dirty="0">
                <a:latin typeface="Arial" charset="0"/>
              </a:rPr>
              <a:t>Appropriate measurement of the approach and </a:t>
            </a:r>
            <a:br>
              <a:rPr lang="en-US" sz="2300" dirty="0">
                <a:latin typeface="Arial" charset="0"/>
              </a:rPr>
            </a:br>
            <a:r>
              <a:rPr lang="en-US" sz="2300" dirty="0">
                <a:latin typeface="Arial" charset="0"/>
              </a:rPr>
              <a:t>deployment has been identified and undertaken</a:t>
            </a:r>
          </a:p>
          <a:p>
            <a:pPr lvl="1" indent="-455613" algn="just" eaLnBrk="0" hangingPunct="0">
              <a:lnSpc>
                <a:spcPct val="120000"/>
              </a:lnSpc>
              <a:spcAft>
                <a:spcPct val="100000"/>
              </a:spcAft>
              <a:buClr>
                <a:schemeClr val="tx1"/>
              </a:buClr>
              <a:buSzPct val="80000"/>
              <a:buFont typeface="Arial" pitchFamily="34" charset="0"/>
              <a:buChar char="•"/>
            </a:pPr>
            <a:r>
              <a:rPr lang="en-US" sz="2300" dirty="0">
                <a:latin typeface="Arial" charset="0"/>
              </a:rPr>
              <a:t>Creativity and learning activities are undertaken</a:t>
            </a:r>
          </a:p>
          <a:p>
            <a:pPr lvl="1" indent="-455613" algn="just" eaLnBrk="0" hangingPunct="0">
              <a:lnSpc>
                <a:spcPct val="120000"/>
              </a:lnSpc>
              <a:spcAft>
                <a:spcPct val="100000"/>
              </a:spcAft>
              <a:buClr>
                <a:schemeClr val="tx1"/>
              </a:buClr>
              <a:buSzPct val="80000"/>
              <a:buFont typeface="Arial" pitchFamily="34" charset="0"/>
              <a:buChar char="•"/>
            </a:pPr>
            <a:r>
              <a:rPr lang="en-US" sz="2300" dirty="0">
                <a:latin typeface="Arial" charset="0"/>
              </a:rPr>
              <a:t>Output from measurement, creativity and learning is analyzed and used to identify, prioritize, plan and implement improvements and innovation</a:t>
            </a:r>
          </a:p>
        </p:txBody>
      </p:sp>
    </p:spTree>
    <p:extLst>
      <p:ext uri="{BB962C8B-B14F-4D97-AF65-F5344CB8AC3E}">
        <p14:creationId xmlns:p14="http://schemas.microsoft.com/office/powerpoint/2010/main" val="183002902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7997" y="2978399"/>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3200" b="1" dirty="0">
                <a:solidFill>
                  <a:schemeClr val="tx1"/>
                </a:solidFill>
              </a:rPr>
              <a:t>A-4</a:t>
            </a:r>
            <a:br>
              <a:rPr lang="en-US" sz="3200" b="1" dirty="0">
                <a:solidFill>
                  <a:schemeClr val="tx1"/>
                </a:solidFill>
              </a:rPr>
            </a:br>
            <a:r>
              <a:rPr lang="en-US" sz="3200" b="1" dirty="0">
                <a:solidFill>
                  <a:schemeClr val="tx1"/>
                </a:solidFill>
              </a:rPr>
              <a:t>Waste Management</a:t>
            </a:r>
            <a:endParaRPr lang="en-IN" sz="3200" b="1" dirty="0">
              <a:solidFill>
                <a:schemeClr val="tx1"/>
              </a:solidFill>
            </a:endParaRPr>
          </a:p>
        </p:txBody>
      </p:sp>
    </p:spTree>
    <p:custDataLst>
      <p:tags r:id="rId1"/>
    </p:custDataLst>
  </p:cSld>
  <p:clrMapOvr>
    <a:masterClrMapping/>
  </p:clrMapOvr>
  <p:transition spd="slow">
    <p:wipe dir="r"/>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083187" y="2866030"/>
            <a:ext cx="1719619" cy="1569492"/>
          </a:xfrm>
          <a:prstGeom prst="ellipse">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PRODUCT QUALITY</a:t>
            </a:r>
          </a:p>
        </p:txBody>
      </p:sp>
      <p:cxnSp>
        <p:nvCxnSpPr>
          <p:cNvPr id="7" name="Straight Arrow Connector 6"/>
          <p:cNvCxnSpPr>
            <a:endCxn id="5" idx="2"/>
          </p:cNvCxnSpPr>
          <p:nvPr/>
        </p:nvCxnSpPr>
        <p:spPr>
          <a:xfrm>
            <a:off x="1473958" y="3650776"/>
            <a:ext cx="5609229" cy="0"/>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473958" y="1678675"/>
            <a:ext cx="1719618" cy="586853"/>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TECHNOLOGY</a:t>
            </a:r>
          </a:p>
        </p:txBody>
      </p:sp>
      <p:sp>
        <p:nvSpPr>
          <p:cNvPr id="9" name="Rectangle 8"/>
          <p:cNvSpPr/>
          <p:nvPr/>
        </p:nvSpPr>
        <p:spPr>
          <a:xfrm>
            <a:off x="1473958" y="4576547"/>
            <a:ext cx="1719618" cy="586853"/>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COMPETENCE</a:t>
            </a:r>
          </a:p>
        </p:txBody>
      </p:sp>
      <p:sp>
        <p:nvSpPr>
          <p:cNvPr id="10" name="Rectangle 9"/>
          <p:cNvSpPr/>
          <p:nvPr/>
        </p:nvSpPr>
        <p:spPr>
          <a:xfrm>
            <a:off x="4560627" y="4576548"/>
            <a:ext cx="1719618" cy="586853"/>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SOUND PROCESSES</a:t>
            </a:r>
          </a:p>
        </p:txBody>
      </p:sp>
      <p:sp>
        <p:nvSpPr>
          <p:cNvPr id="11" name="Rectangle 10"/>
          <p:cNvSpPr/>
          <p:nvPr/>
        </p:nvSpPr>
        <p:spPr>
          <a:xfrm>
            <a:off x="4424150" y="1678674"/>
            <a:ext cx="1719618" cy="586853"/>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QUALITY MATERIALS</a:t>
            </a:r>
          </a:p>
        </p:txBody>
      </p:sp>
      <p:cxnSp>
        <p:nvCxnSpPr>
          <p:cNvPr id="12" name="Straight Arrow Connector 11"/>
          <p:cNvCxnSpPr/>
          <p:nvPr/>
        </p:nvCxnSpPr>
        <p:spPr>
          <a:xfrm>
            <a:off x="2333767" y="2265528"/>
            <a:ext cx="1091821" cy="1385248"/>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202072" y="2265527"/>
            <a:ext cx="1091821" cy="1385248"/>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702256" y="3650776"/>
            <a:ext cx="1282890" cy="909849"/>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5283959" y="3650775"/>
            <a:ext cx="1282890" cy="909849"/>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4"/>
          <p:cNvSpPr>
            <a:spLocks noGrp="1" noChangeArrowheads="1"/>
          </p:cNvSpPr>
          <p:nvPr>
            <p:ph type="title"/>
          </p:nvPr>
        </p:nvSpPr>
        <p:spPr>
          <a:xfrm>
            <a:off x="381000" y="207760"/>
            <a:ext cx="8458200" cy="533400"/>
          </a:xfrm>
          <a:noFill/>
        </p:spPr>
        <p:txBody>
          <a:bodyPr vert="horz" lIns="90479" tIns="44446" rIns="90479" bIns="44446" rtlCol="0" anchor="ctr">
            <a:normAutofit fontScale="90000"/>
          </a:bodyPr>
          <a:lstStyle/>
          <a:p>
            <a:r>
              <a:rPr lang="en-US" sz="4000" b="1" dirty="0">
                <a:solidFill>
                  <a:srgbClr val="002060"/>
                </a:solidFill>
              </a:rPr>
              <a:t>Results caused by Approach</a:t>
            </a:r>
          </a:p>
        </p:txBody>
      </p:sp>
    </p:spTree>
    <p:extLst>
      <p:ext uri="{BB962C8B-B14F-4D97-AF65-F5344CB8AC3E}">
        <p14:creationId xmlns:p14="http://schemas.microsoft.com/office/powerpoint/2010/main" val="2313427718"/>
      </p:ext>
    </p:extLst>
  </p:cSld>
  <p:clrMapOvr>
    <a:masterClrMapping/>
  </p:clrMapOvr>
  <p:transition spd="slow">
    <p:wipe dir="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ChangeArrowheads="1"/>
          </p:cNvSpPr>
          <p:nvPr/>
        </p:nvSpPr>
        <p:spPr bwMode="auto">
          <a:xfrm>
            <a:off x="399245" y="206059"/>
            <a:ext cx="8549157" cy="540915"/>
          </a:xfrm>
          <a:prstGeom prst="rect">
            <a:avLst/>
          </a:prstGeom>
          <a:noFill/>
        </p:spPr>
        <p:txBody>
          <a:bodyPr vert="horz" lIns="90479" tIns="44446" rIns="90479" bIns="44446" rtlCol="0" anchor="ctr">
            <a:noAutofit/>
          </a:bodyPr>
          <a:lstStyle/>
          <a:p>
            <a:pPr>
              <a:spcBef>
                <a:spcPct val="0"/>
              </a:spcBef>
            </a:pPr>
            <a:r>
              <a:rPr lang="en-US" sz="3600" b="1" dirty="0">
                <a:solidFill>
                  <a:srgbClr val="002060"/>
                </a:solidFill>
                <a:latin typeface="+mj-lt"/>
                <a:ea typeface="+mj-ea"/>
                <a:cs typeface="+mj-cs"/>
              </a:rPr>
              <a:t>Results: Excellence of Results</a:t>
            </a:r>
          </a:p>
        </p:txBody>
      </p:sp>
      <p:sp>
        <p:nvSpPr>
          <p:cNvPr id="95236" name="Rectangle 3"/>
          <p:cNvSpPr>
            <a:spLocks noChangeArrowheads="1"/>
          </p:cNvSpPr>
          <p:nvPr/>
        </p:nvSpPr>
        <p:spPr bwMode="auto">
          <a:xfrm>
            <a:off x="533400" y="1066800"/>
            <a:ext cx="7772400" cy="838200"/>
          </a:xfrm>
          <a:prstGeom prst="rect">
            <a:avLst/>
          </a:prstGeom>
          <a:noFill/>
          <a:ln w="12700">
            <a:noFill/>
            <a:miter lim="800000"/>
            <a:headEnd/>
            <a:tailEnd/>
          </a:ln>
        </p:spPr>
        <p:txBody>
          <a:bodyPr lIns="90479" tIns="44446" rIns="90479" bIns="44446" anchor="ctr" anchorCtr="1"/>
          <a:lstStyle/>
          <a:p>
            <a:pPr>
              <a:spcBef>
                <a:spcPct val="20000"/>
              </a:spcBef>
            </a:pPr>
            <a:endParaRPr lang="en-AU" sz="3200"/>
          </a:p>
        </p:txBody>
      </p:sp>
      <p:sp>
        <p:nvSpPr>
          <p:cNvPr id="95237" name="Text Box 4"/>
          <p:cNvSpPr txBox="1">
            <a:spLocks noChangeArrowheads="1"/>
          </p:cNvSpPr>
          <p:nvPr/>
        </p:nvSpPr>
        <p:spPr bwMode="auto">
          <a:xfrm>
            <a:off x="685800" y="1295400"/>
            <a:ext cx="8101042" cy="4191909"/>
          </a:xfrm>
          <a:prstGeom prst="rect">
            <a:avLst/>
          </a:prstGeom>
          <a:noFill/>
          <a:ln w="12700">
            <a:noFill/>
            <a:miter lim="800000"/>
            <a:headEnd/>
            <a:tailEnd/>
          </a:ln>
        </p:spPr>
        <p:txBody>
          <a:bodyPr wrap="square" lIns="91431" tIns="45716" rIns="91431" bIns="45716">
            <a:spAutoFit/>
          </a:bodyPr>
          <a:lstStyle/>
          <a:p>
            <a:pPr eaLnBrk="0" hangingPunct="0">
              <a:lnSpc>
                <a:spcPct val="110000"/>
              </a:lnSpc>
              <a:spcAft>
                <a:spcPct val="100000"/>
              </a:spcAft>
            </a:pPr>
            <a:r>
              <a:rPr lang="en-US" sz="2400" b="1" dirty="0">
                <a:latin typeface="Arial" charset="0"/>
              </a:rPr>
              <a:t>Evaluate the Performance on the following attributes:</a:t>
            </a:r>
          </a:p>
          <a:p>
            <a:pPr lvl="1" indent="-455613" eaLnBrk="0" hangingPunct="0">
              <a:lnSpc>
                <a:spcPct val="110000"/>
              </a:lnSpc>
              <a:spcAft>
                <a:spcPct val="70000"/>
              </a:spcAft>
              <a:buClr>
                <a:schemeClr val="tx1"/>
              </a:buClr>
              <a:buSzPct val="80000"/>
              <a:buFont typeface="Arial" pitchFamily="34" charset="0"/>
              <a:buChar char="•"/>
            </a:pPr>
            <a:r>
              <a:rPr lang="en-US" dirty="0">
                <a:latin typeface="Arial" charset="0"/>
              </a:rPr>
              <a:t>The existence of positive trends and /or sustained good performance. (continuous improvement ) over a period of 3 years</a:t>
            </a:r>
          </a:p>
          <a:p>
            <a:pPr lvl="1" indent="-455613" eaLnBrk="0" hangingPunct="0">
              <a:lnSpc>
                <a:spcPct val="110000"/>
              </a:lnSpc>
              <a:spcAft>
                <a:spcPct val="70000"/>
              </a:spcAft>
              <a:buClr>
                <a:schemeClr val="tx1"/>
              </a:buClr>
              <a:buSzPct val="80000"/>
              <a:buFont typeface="Arial" pitchFamily="34" charset="0"/>
              <a:buChar char="•"/>
            </a:pPr>
            <a:r>
              <a:rPr lang="en-US" dirty="0">
                <a:latin typeface="Arial" charset="0"/>
              </a:rPr>
              <a:t>Whether targets are set and consistently achieved for key results inline with strategic goals.</a:t>
            </a:r>
          </a:p>
          <a:p>
            <a:pPr lvl="1" indent="-455613" eaLnBrk="0" hangingPunct="0">
              <a:lnSpc>
                <a:spcPct val="110000"/>
              </a:lnSpc>
              <a:spcAft>
                <a:spcPct val="70000"/>
              </a:spcAft>
              <a:buClr>
                <a:schemeClr val="tx1"/>
              </a:buClr>
              <a:buSzPct val="80000"/>
              <a:buFont typeface="Arial" pitchFamily="34" charset="0"/>
              <a:buChar char="•"/>
            </a:pPr>
            <a:r>
              <a:rPr lang="en-US" dirty="0">
                <a:latin typeface="Arial" charset="0"/>
              </a:rPr>
              <a:t>Comparisons with Relevant external organizations  are made and are favorable for key results inline with strategic goals.</a:t>
            </a:r>
          </a:p>
          <a:p>
            <a:pPr lvl="1" indent="-455613" eaLnBrk="0" hangingPunct="0">
              <a:lnSpc>
                <a:spcPct val="110000"/>
              </a:lnSpc>
              <a:spcAft>
                <a:spcPct val="70000"/>
              </a:spcAft>
              <a:buClr>
                <a:schemeClr val="tx1"/>
              </a:buClr>
              <a:buSzPct val="80000"/>
              <a:buFont typeface="Arial" pitchFamily="34" charset="0"/>
              <a:buChar char="•"/>
            </a:pPr>
            <a:r>
              <a:rPr lang="en-US" dirty="0">
                <a:latin typeface="Arial" charset="0"/>
              </a:rPr>
              <a:t>The  Confidence of  future sustainability of the results based on established cause and effect relationship. (sustainability : doubtful, hopeful, forceful)</a:t>
            </a:r>
            <a:endParaRPr lang="en-US" sz="2400" dirty="0">
              <a:latin typeface="Arial" charset="0"/>
            </a:endParaRPr>
          </a:p>
        </p:txBody>
      </p:sp>
      <p:sp>
        <p:nvSpPr>
          <p:cNvPr id="95238" name="Text Box 5"/>
          <p:cNvSpPr txBox="1">
            <a:spLocks noChangeArrowheads="1"/>
          </p:cNvSpPr>
          <p:nvPr/>
        </p:nvSpPr>
        <p:spPr bwMode="auto">
          <a:xfrm>
            <a:off x="714348" y="5487308"/>
            <a:ext cx="7999413" cy="799211"/>
          </a:xfrm>
          <a:prstGeom prst="rect">
            <a:avLst/>
          </a:prstGeom>
          <a:noFill/>
        </p:spPr>
        <p:txBody>
          <a:bodyPr vert="horz" lIns="90479" tIns="44446" rIns="90479" bIns="44446" rtlCol="0" anchor="ctr">
            <a:normAutofit fontScale="97500"/>
          </a:bodyPr>
          <a:lstStyle/>
          <a:p>
            <a:pPr>
              <a:spcBef>
                <a:spcPct val="0"/>
              </a:spcBef>
            </a:pPr>
            <a:r>
              <a:rPr lang="en-US" sz="2400" b="1" dirty="0">
                <a:latin typeface="+mj-lt"/>
                <a:ea typeface="+mj-ea"/>
                <a:cs typeface="+mj-cs"/>
              </a:rPr>
              <a:t>Trends, Targets, Comparisons, Alignment with processes give deeper insight to organisation’s Performance </a:t>
            </a:r>
          </a:p>
        </p:txBody>
      </p:sp>
    </p:spTree>
    <p:extLst>
      <p:ext uri="{BB962C8B-B14F-4D97-AF65-F5344CB8AC3E}">
        <p14:creationId xmlns:p14="http://schemas.microsoft.com/office/powerpoint/2010/main" val="222933386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3"/>
          <p:cNvSpPr>
            <a:spLocks noChangeArrowheads="1"/>
          </p:cNvSpPr>
          <p:nvPr/>
        </p:nvSpPr>
        <p:spPr bwMode="auto">
          <a:xfrm>
            <a:off x="533400" y="1066800"/>
            <a:ext cx="7772400" cy="838200"/>
          </a:xfrm>
          <a:prstGeom prst="rect">
            <a:avLst/>
          </a:prstGeom>
          <a:noFill/>
          <a:ln w="12700">
            <a:noFill/>
            <a:miter lim="800000"/>
            <a:headEnd/>
            <a:tailEnd/>
          </a:ln>
        </p:spPr>
        <p:txBody>
          <a:bodyPr lIns="90479" tIns="44446" rIns="90479" bIns="44446" anchor="ctr" anchorCtr="1"/>
          <a:lstStyle/>
          <a:p>
            <a:pPr>
              <a:spcBef>
                <a:spcPct val="20000"/>
              </a:spcBef>
            </a:pPr>
            <a:endParaRPr lang="en-AU" sz="3200"/>
          </a:p>
        </p:txBody>
      </p:sp>
      <p:sp>
        <p:nvSpPr>
          <p:cNvPr id="98309" name="Text Box 4"/>
          <p:cNvSpPr txBox="1">
            <a:spLocks noChangeArrowheads="1"/>
          </p:cNvSpPr>
          <p:nvPr/>
        </p:nvSpPr>
        <p:spPr bwMode="auto">
          <a:xfrm>
            <a:off x="609600" y="1268413"/>
            <a:ext cx="7912100" cy="5041372"/>
          </a:xfrm>
          <a:prstGeom prst="rect">
            <a:avLst/>
          </a:prstGeom>
          <a:noFill/>
          <a:ln w="12700">
            <a:noFill/>
            <a:miter lim="800000"/>
            <a:headEnd/>
            <a:tailEnd/>
          </a:ln>
        </p:spPr>
        <p:txBody>
          <a:bodyPr lIns="91431" tIns="45716" rIns="91431" bIns="45716">
            <a:spAutoFit/>
          </a:bodyPr>
          <a:lstStyle/>
          <a:p>
            <a:pPr eaLnBrk="0" hangingPunct="0">
              <a:lnSpc>
                <a:spcPct val="110000"/>
              </a:lnSpc>
              <a:spcAft>
                <a:spcPct val="100000"/>
              </a:spcAft>
            </a:pPr>
            <a:r>
              <a:rPr lang="en-US" sz="2400" b="1" dirty="0">
                <a:latin typeface="Arial" charset="0"/>
              </a:rPr>
              <a:t>The score for Relevance and Usability of results will take account of :</a:t>
            </a:r>
          </a:p>
          <a:p>
            <a:pPr lvl="1" indent="-455613" algn="just" eaLnBrk="0" hangingPunct="0">
              <a:lnSpc>
                <a:spcPct val="110000"/>
              </a:lnSpc>
              <a:spcAft>
                <a:spcPct val="70000"/>
              </a:spcAft>
              <a:buClr>
                <a:schemeClr val="tx1"/>
              </a:buClr>
              <a:buSzPct val="80000"/>
              <a:buFont typeface="Arial" pitchFamily="34" charset="0"/>
              <a:buChar char="•"/>
            </a:pPr>
            <a:r>
              <a:rPr lang="en-US" sz="2400" dirty="0">
                <a:latin typeface="Arial" charset="0"/>
              </a:rPr>
              <a:t>the relevance of and extent to which the results cover all  the related areas of the organization (refer KFs, key initiatives in enablers relevant to result area).</a:t>
            </a:r>
          </a:p>
          <a:p>
            <a:pPr lvl="1" indent="-455613" algn="just" eaLnBrk="0" hangingPunct="0">
              <a:lnSpc>
                <a:spcPct val="110000"/>
              </a:lnSpc>
              <a:spcAft>
                <a:spcPct val="70000"/>
              </a:spcAft>
              <a:buClr>
                <a:schemeClr val="tx1"/>
              </a:buClr>
              <a:buSzPct val="80000"/>
              <a:buFont typeface="Arial" pitchFamily="34" charset="0"/>
              <a:buChar char="•"/>
            </a:pPr>
            <a:r>
              <a:rPr lang="en-US" sz="2400" dirty="0">
                <a:latin typeface="Arial" charset="0"/>
              </a:rPr>
              <a:t>the extent to which a full range of results, relevant to the criterion, are presented, accurate and reliable</a:t>
            </a:r>
          </a:p>
          <a:p>
            <a:pPr lvl="1" indent="-455613" algn="just" eaLnBrk="0" hangingPunct="0">
              <a:lnSpc>
                <a:spcPct val="110000"/>
              </a:lnSpc>
              <a:spcAft>
                <a:spcPct val="70000"/>
              </a:spcAft>
              <a:buClr>
                <a:schemeClr val="tx1"/>
              </a:buClr>
              <a:buSzPct val="80000"/>
              <a:buFont typeface="Arial" pitchFamily="34" charset="0"/>
              <a:buChar char="•"/>
            </a:pPr>
            <a:r>
              <a:rPr lang="en-US" sz="2400" dirty="0">
                <a:latin typeface="Arial" charset="0"/>
              </a:rPr>
              <a:t>the extent to which the  scope &amp; relevance of the results presented is understood (segmentation, relative importance, used for improvement)</a:t>
            </a:r>
          </a:p>
        </p:txBody>
      </p:sp>
      <p:sp>
        <p:nvSpPr>
          <p:cNvPr id="6" name="Rectangle 2"/>
          <p:cNvSpPr>
            <a:spLocks noChangeArrowheads="1"/>
          </p:cNvSpPr>
          <p:nvPr/>
        </p:nvSpPr>
        <p:spPr bwMode="auto">
          <a:xfrm>
            <a:off x="399245" y="206059"/>
            <a:ext cx="8549157" cy="540915"/>
          </a:xfrm>
          <a:prstGeom prst="rect">
            <a:avLst/>
          </a:prstGeom>
          <a:noFill/>
        </p:spPr>
        <p:txBody>
          <a:bodyPr vert="horz" lIns="90479" tIns="44446" rIns="90479" bIns="44446" rtlCol="0" anchor="ctr">
            <a:noAutofit/>
          </a:bodyPr>
          <a:lstStyle/>
          <a:p>
            <a:pPr>
              <a:spcBef>
                <a:spcPct val="0"/>
              </a:spcBef>
            </a:pPr>
            <a:r>
              <a:rPr lang="en-US" sz="3600" b="1" dirty="0">
                <a:solidFill>
                  <a:srgbClr val="002060"/>
                </a:solidFill>
                <a:latin typeface="+mj-lt"/>
                <a:ea typeface="+mj-ea"/>
                <a:cs typeface="+mj-cs"/>
              </a:rPr>
              <a:t>Results: Relevance and Usability</a:t>
            </a:r>
          </a:p>
        </p:txBody>
      </p:sp>
    </p:spTree>
    <p:extLst>
      <p:ext uri="{BB962C8B-B14F-4D97-AF65-F5344CB8AC3E}">
        <p14:creationId xmlns:p14="http://schemas.microsoft.com/office/powerpoint/2010/main" val="173428551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Number Placeholder 3"/>
          <p:cNvSpPr>
            <a:spLocks noGrp="1"/>
          </p:cNvSpPr>
          <p:nvPr>
            <p:ph type="sldNum" sz="quarter" idx="4294967295"/>
          </p:nvPr>
        </p:nvSpPr>
        <p:spPr>
          <a:xfrm>
            <a:off x="7010400" y="6356350"/>
            <a:ext cx="2133600" cy="365125"/>
          </a:xfrm>
          <a:prstGeom prst="rect">
            <a:avLst/>
          </a:prstGeom>
          <a:noFill/>
        </p:spPr>
        <p:txBody>
          <a:bodyPr/>
          <a:lstStyle/>
          <a:p>
            <a:fld id="{DEC07AE8-3B10-418C-9AF4-2271B0273E87}" type="slidenum">
              <a:rPr lang="en-US" smtClean="0"/>
              <a:pPr/>
              <a:t>363</a:t>
            </a:fld>
            <a:endParaRPr lang="en-US"/>
          </a:p>
        </p:txBody>
      </p:sp>
      <p:sp>
        <p:nvSpPr>
          <p:cNvPr id="97283" name="Rectangle 3074"/>
          <p:cNvSpPr>
            <a:spLocks noChangeArrowheads="1"/>
          </p:cNvSpPr>
          <p:nvPr/>
        </p:nvSpPr>
        <p:spPr bwMode="auto">
          <a:xfrm>
            <a:off x="457200" y="381000"/>
            <a:ext cx="8229600" cy="457200"/>
          </a:xfrm>
          <a:prstGeom prst="rect">
            <a:avLst/>
          </a:prstGeom>
          <a:noFill/>
        </p:spPr>
        <p:txBody>
          <a:bodyPr vert="horz" lIns="90479" tIns="44446" rIns="90479" bIns="44446" rtlCol="0" anchor="ctr">
            <a:normAutofit fontScale="75000" lnSpcReduction="20000"/>
          </a:bodyPr>
          <a:lstStyle/>
          <a:p>
            <a:pPr algn="ctr">
              <a:spcBef>
                <a:spcPct val="0"/>
              </a:spcBef>
            </a:pPr>
            <a:r>
              <a:rPr lang="en-US" sz="4000" b="1" dirty="0">
                <a:solidFill>
                  <a:srgbClr val="002060"/>
                </a:solidFill>
                <a:latin typeface="+mj-lt"/>
                <a:ea typeface="+mj-ea"/>
                <a:cs typeface="+mj-cs"/>
              </a:rPr>
              <a:t>Measures : Maturity Levels</a:t>
            </a:r>
          </a:p>
        </p:txBody>
      </p:sp>
      <p:sp>
        <p:nvSpPr>
          <p:cNvPr id="97284" name="Freeform 3075"/>
          <p:cNvSpPr>
            <a:spLocks/>
          </p:cNvSpPr>
          <p:nvPr/>
        </p:nvSpPr>
        <p:spPr bwMode="auto">
          <a:xfrm>
            <a:off x="609600" y="4800600"/>
            <a:ext cx="838200" cy="4635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85" name="Rectangle 3076"/>
          <p:cNvSpPr>
            <a:spLocks noChangeArrowheads="1"/>
          </p:cNvSpPr>
          <p:nvPr/>
        </p:nvSpPr>
        <p:spPr bwMode="auto">
          <a:xfrm>
            <a:off x="609600" y="5410200"/>
            <a:ext cx="1981200" cy="541338"/>
          </a:xfrm>
          <a:prstGeom prst="rect">
            <a:avLst/>
          </a:prstGeom>
          <a:solidFill>
            <a:schemeClr val="tx1"/>
          </a:solidFill>
          <a:ln w="19050">
            <a:solidFill>
              <a:schemeClr val="tx1"/>
            </a:solidFill>
            <a:miter lim="800000"/>
            <a:headEnd/>
            <a:tailEnd/>
          </a:ln>
        </p:spPr>
        <p:txBody>
          <a:bodyPr wrap="none" anchor="ctr"/>
          <a:lstStyle/>
          <a:p>
            <a:pPr algn="ctr" eaLnBrk="0" hangingPunct="0"/>
            <a:r>
              <a:rPr lang="en-US">
                <a:solidFill>
                  <a:schemeClr val="bg1"/>
                </a:solidFill>
                <a:latin typeface="Arial" charset="0"/>
              </a:rPr>
              <a:t>None</a:t>
            </a:r>
          </a:p>
        </p:txBody>
      </p:sp>
      <p:sp>
        <p:nvSpPr>
          <p:cNvPr id="97286" name="Freeform 3077"/>
          <p:cNvSpPr>
            <a:spLocks/>
          </p:cNvSpPr>
          <p:nvPr/>
        </p:nvSpPr>
        <p:spPr bwMode="auto">
          <a:xfrm>
            <a:off x="1524000" y="4114800"/>
            <a:ext cx="914400" cy="4635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87" name="Rectangle 3078"/>
          <p:cNvSpPr>
            <a:spLocks noChangeArrowheads="1"/>
          </p:cNvSpPr>
          <p:nvPr/>
        </p:nvSpPr>
        <p:spPr bwMode="auto">
          <a:xfrm>
            <a:off x="1524000" y="4724400"/>
            <a:ext cx="1966913" cy="561975"/>
          </a:xfrm>
          <a:prstGeom prst="rect">
            <a:avLst/>
          </a:prstGeom>
          <a:solidFill>
            <a:srgbClr val="C19B2F"/>
          </a:solidFill>
          <a:ln w="19050">
            <a:solidFill>
              <a:schemeClr val="tx1"/>
            </a:solidFill>
            <a:miter lim="800000"/>
            <a:headEnd/>
            <a:tailEnd/>
          </a:ln>
        </p:spPr>
        <p:txBody>
          <a:bodyPr wrap="none" anchor="ctr"/>
          <a:lstStyle/>
          <a:p>
            <a:pPr algn="ctr" eaLnBrk="0" hangingPunct="0"/>
            <a:r>
              <a:rPr lang="en-US">
                <a:latin typeface="Arial" charset="0"/>
              </a:rPr>
              <a:t>Global</a:t>
            </a:r>
          </a:p>
        </p:txBody>
      </p:sp>
      <p:sp>
        <p:nvSpPr>
          <p:cNvPr id="97288" name="Freeform 3079"/>
          <p:cNvSpPr>
            <a:spLocks/>
          </p:cNvSpPr>
          <p:nvPr/>
        </p:nvSpPr>
        <p:spPr bwMode="auto">
          <a:xfrm>
            <a:off x="2514600" y="3352800"/>
            <a:ext cx="849313" cy="5397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89" name="Rectangle 3080"/>
          <p:cNvSpPr>
            <a:spLocks noChangeArrowheads="1"/>
          </p:cNvSpPr>
          <p:nvPr/>
        </p:nvSpPr>
        <p:spPr bwMode="auto">
          <a:xfrm>
            <a:off x="2590800" y="4038600"/>
            <a:ext cx="2057400" cy="614363"/>
          </a:xfrm>
          <a:prstGeom prst="rect">
            <a:avLst/>
          </a:prstGeom>
          <a:solidFill>
            <a:srgbClr val="3EDC3A"/>
          </a:solidFill>
          <a:ln w="19050">
            <a:solidFill>
              <a:schemeClr val="tx1"/>
            </a:solidFill>
            <a:miter lim="800000"/>
            <a:headEnd/>
            <a:tailEnd/>
          </a:ln>
        </p:spPr>
        <p:txBody>
          <a:bodyPr wrap="none" anchor="ctr"/>
          <a:lstStyle/>
          <a:p>
            <a:pPr algn="ctr" eaLnBrk="0" hangingPunct="0"/>
            <a:r>
              <a:rPr lang="en-US">
                <a:latin typeface="Arial" charset="0"/>
              </a:rPr>
              <a:t>Segmented</a:t>
            </a:r>
          </a:p>
        </p:txBody>
      </p:sp>
      <p:sp>
        <p:nvSpPr>
          <p:cNvPr id="97290" name="Freeform 3081"/>
          <p:cNvSpPr>
            <a:spLocks/>
          </p:cNvSpPr>
          <p:nvPr/>
        </p:nvSpPr>
        <p:spPr bwMode="auto">
          <a:xfrm>
            <a:off x="3429000" y="2743200"/>
            <a:ext cx="849313" cy="4635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91" name="Rectangle 3082"/>
          <p:cNvSpPr>
            <a:spLocks noChangeArrowheads="1"/>
          </p:cNvSpPr>
          <p:nvPr/>
        </p:nvSpPr>
        <p:spPr bwMode="auto">
          <a:xfrm>
            <a:off x="3505200" y="3352800"/>
            <a:ext cx="1981200" cy="614363"/>
          </a:xfrm>
          <a:prstGeom prst="rect">
            <a:avLst/>
          </a:prstGeom>
          <a:solidFill>
            <a:srgbClr val="1C8B19"/>
          </a:solidFill>
          <a:ln w="19050">
            <a:solidFill>
              <a:schemeClr val="tx1"/>
            </a:solidFill>
            <a:miter lim="800000"/>
            <a:headEnd/>
            <a:tailEnd/>
          </a:ln>
        </p:spPr>
        <p:txBody>
          <a:bodyPr wrap="none" anchor="ctr"/>
          <a:lstStyle/>
          <a:p>
            <a:pPr algn="ctr" eaLnBrk="0" hangingPunct="0"/>
            <a:r>
              <a:rPr lang="en-US">
                <a:solidFill>
                  <a:schemeClr val="bg1"/>
                </a:solidFill>
                <a:latin typeface="Arial" charset="0"/>
              </a:rPr>
              <a:t>Targets</a:t>
            </a:r>
          </a:p>
        </p:txBody>
      </p:sp>
      <p:sp>
        <p:nvSpPr>
          <p:cNvPr id="97292" name="Rectangle 3083"/>
          <p:cNvSpPr>
            <a:spLocks noChangeArrowheads="1"/>
          </p:cNvSpPr>
          <p:nvPr/>
        </p:nvSpPr>
        <p:spPr bwMode="auto">
          <a:xfrm>
            <a:off x="5257800" y="1981200"/>
            <a:ext cx="2057400" cy="614363"/>
          </a:xfrm>
          <a:prstGeom prst="rect">
            <a:avLst/>
          </a:prstGeom>
          <a:solidFill>
            <a:schemeClr val="tx1"/>
          </a:solidFill>
          <a:ln w="19050">
            <a:solidFill>
              <a:schemeClr val="tx1"/>
            </a:solidFill>
            <a:miter lim="800000"/>
            <a:headEnd/>
            <a:tailEnd/>
          </a:ln>
        </p:spPr>
        <p:txBody>
          <a:bodyPr wrap="none" anchor="ctr"/>
          <a:lstStyle/>
          <a:p>
            <a:pPr algn="ctr" eaLnBrk="0" hangingPunct="0"/>
            <a:r>
              <a:rPr lang="en-US">
                <a:solidFill>
                  <a:schemeClr val="bg1"/>
                </a:solidFill>
                <a:latin typeface="Arial" charset="0"/>
              </a:rPr>
              <a:t>Improvement</a:t>
            </a:r>
          </a:p>
        </p:txBody>
      </p:sp>
      <p:sp>
        <p:nvSpPr>
          <p:cNvPr id="97293" name="Text Box 3084"/>
          <p:cNvSpPr txBox="1">
            <a:spLocks noChangeArrowheads="1"/>
          </p:cNvSpPr>
          <p:nvPr/>
        </p:nvSpPr>
        <p:spPr bwMode="auto">
          <a:xfrm>
            <a:off x="2895600" y="5653088"/>
            <a:ext cx="44958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Gazing, No Questions Asked</a:t>
            </a:r>
          </a:p>
        </p:txBody>
      </p:sp>
      <p:sp>
        <p:nvSpPr>
          <p:cNvPr id="97294" name="Text Box 3085"/>
          <p:cNvSpPr txBox="1">
            <a:spLocks noChangeArrowheads="1"/>
          </p:cNvSpPr>
          <p:nvPr/>
        </p:nvSpPr>
        <p:spPr bwMode="auto">
          <a:xfrm>
            <a:off x="2286000" y="2224088"/>
            <a:ext cx="22860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Analysis and Action</a:t>
            </a:r>
          </a:p>
        </p:txBody>
      </p:sp>
      <p:sp>
        <p:nvSpPr>
          <p:cNvPr id="97295" name="Rectangle 3086"/>
          <p:cNvSpPr>
            <a:spLocks noChangeArrowheads="1"/>
          </p:cNvSpPr>
          <p:nvPr/>
        </p:nvSpPr>
        <p:spPr bwMode="auto">
          <a:xfrm>
            <a:off x="4343400" y="2667000"/>
            <a:ext cx="1981200" cy="614363"/>
          </a:xfrm>
          <a:prstGeom prst="rect">
            <a:avLst/>
          </a:prstGeom>
          <a:solidFill>
            <a:schemeClr val="tx1"/>
          </a:solidFill>
          <a:ln w="19050">
            <a:solidFill>
              <a:schemeClr val="tx1"/>
            </a:solidFill>
            <a:miter lim="800000"/>
            <a:headEnd/>
            <a:tailEnd/>
          </a:ln>
        </p:spPr>
        <p:txBody>
          <a:bodyPr wrap="none" anchor="ctr"/>
          <a:lstStyle/>
          <a:p>
            <a:pPr algn="ctr" eaLnBrk="0" hangingPunct="0"/>
            <a:r>
              <a:rPr lang="en-US" sz="1600" dirty="0">
                <a:solidFill>
                  <a:schemeClr val="bg1"/>
                </a:solidFill>
                <a:latin typeface="Arial" charset="0"/>
              </a:rPr>
              <a:t>Variation Reduction</a:t>
            </a:r>
            <a:r>
              <a:rPr lang="en-US" dirty="0">
                <a:solidFill>
                  <a:schemeClr val="bg1"/>
                </a:solidFill>
                <a:latin typeface="Arial" charset="0"/>
              </a:rPr>
              <a:t> </a:t>
            </a:r>
          </a:p>
        </p:txBody>
      </p:sp>
      <p:sp>
        <p:nvSpPr>
          <p:cNvPr id="97296" name="Freeform 3087"/>
          <p:cNvSpPr>
            <a:spLocks/>
          </p:cNvSpPr>
          <p:nvPr/>
        </p:nvSpPr>
        <p:spPr bwMode="auto">
          <a:xfrm>
            <a:off x="4343400" y="2057400"/>
            <a:ext cx="849313" cy="4635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97" name="Rectangle 3088"/>
          <p:cNvSpPr>
            <a:spLocks noChangeArrowheads="1"/>
          </p:cNvSpPr>
          <p:nvPr/>
        </p:nvSpPr>
        <p:spPr bwMode="auto">
          <a:xfrm>
            <a:off x="6172200" y="1295400"/>
            <a:ext cx="2057400" cy="614363"/>
          </a:xfrm>
          <a:prstGeom prst="rect">
            <a:avLst/>
          </a:prstGeom>
          <a:solidFill>
            <a:schemeClr val="tx1"/>
          </a:solidFill>
          <a:ln w="19050">
            <a:solidFill>
              <a:schemeClr val="tx1"/>
            </a:solidFill>
            <a:miter lim="800000"/>
            <a:headEnd/>
            <a:tailEnd/>
          </a:ln>
        </p:spPr>
        <p:txBody>
          <a:bodyPr wrap="none" anchor="ctr"/>
          <a:lstStyle/>
          <a:p>
            <a:pPr algn="ctr" eaLnBrk="0" hangingPunct="0"/>
            <a:r>
              <a:rPr lang="en-US">
                <a:solidFill>
                  <a:schemeClr val="bg1"/>
                </a:solidFill>
                <a:latin typeface="Arial" charset="0"/>
              </a:rPr>
              <a:t>Benchmark</a:t>
            </a:r>
          </a:p>
        </p:txBody>
      </p:sp>
      <p:sp>
        <p:nvSpPr>
          <p:cNvPr id="97298" name="Freeform 3089"/>
          <p:cNvSpPr>
            <a:spLocks/>
          </p:cNvSpPr>
          <p:nvPr/>
        </p:nvSpPr>
        <p:spPr bwMode="auto">
          <a:xfrm>
            <a:off x="5257800" y="1371600"/>
            <a:ext cx="849313" cy="463550"/>
          </a:xfrm>
          <a:custGeom>
            <a:avLst/>
            <a:gdLst>
              <a:gd name="T0" fmla="*/ 2147483647 w 480"/>
              <a:gd name="T1" fmla="*/ 2147483647 h 366"/>
              <a:gd name="T2" fmla="*/ 2147483647 w 480"/>
              <a:gd name="T3" fmla="*/ 2147483647 h 366"/>
              <a:gd name="T4" fmla="*/ 0 60000 65536"/>
              <a:gd name="T5" fmla="*/ 0 60000 65536"/>
              <a:gd name="T6" fmla="*/ 0 w 480"/>
              <a:gd name="T7" fmla="*/ 0 h 366"/>
              <a:gd name="T8" fmla="*/ 480 w 480"/>
              <a:gd name="T9" fmla="*/ 366 h 366"/>
            </a:gdLst>
            <a:ahLst/>
            <a:cxnLst>
              <a:cxn ang="T4">
                <a:pos x="T0" y="T1"/>
              </a:cxn>
              <a:cxn ang="T5">
                <a:pos x="T2" y="T3"/>
              </a:cxn>
            </a:cxnLst>
            <a:rect l="T6" t="T7" r="T8" b="T9"/>
            <a:pathLst>
              <a:path w="480" h="366">
                <a:moveTo>
                  <a:pt x="21" y="366"/>
                </a:moveTo>
                <a:cubicBezTo>
                  <a:pt x="0" y="254"/>
                  <a:pt x="0" y="0"/>
                  <a:pt x="480" y="38"/>
                </a:cubicBezTo>
              </a:path>
            </a:pathLst>
          </a:custGeom>
          <a:noFill/>
          <a:ln w="22225">
            <a:solidFill>
              <a:schemeClr val="tx1"/>
            </a:solidFill>
            <a:round/>
            <a:headEnd/>
            <a:tailEnd type="triangle" w="lg" len="med"/>
          </a:ln>
        </p:spPr>
        <p:txBody>
          <a:bodyPr wrap="none" anchor="ctr"/>
          <a:lstStyle/>
          <a:p>
            <a:endParaRPr lang="en-IN"/>
          </a:p>
        </p:txBody>
      </p:sp>
      <p:sp>
        <p:nvSpPr>
          <p:cNvPr id="97299" name="Text Box 3090"/>
          <p:cNvSpPr txBox="1">
            <a:spLocks noChangeArrowheads="1"/>
          </p:cNvSpPr>
          <p:nvPr/>
        </p:nvSpPr>
        <p:spPr bwMode="auto">
          <a:xfrm>
            <a:off x="3657600" y="4967288"/>
            <a:ext cx="28956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General View, Macro Level, </a:t>
            </a:r>
          </a:p>
        </p:txBody>
      </p:sp>
      <p:sp>
        <p:nvSpPr>
          <p:cNvPr id="97300" name="Text Box 3091"/>
          <p:cNvSpPr txBox="1">
            <a:spLocks noChangeArrowheads="1"/>
          </p:cNvSpPr>
          <p:nvPr/>
        </p:nvSpPr>
        <p:spPr bwMode="auto">
          <a:xfrm>
            <a:off x="4800600" y="4191000"/>
            <a:ext cx="3048000" cy="366713"/>
          </a:xfrm>
          <a:prstGeom prst="rect">
            <a:avLst/>
          </a:prstGeom>
          <a:noFill/>
          <a:ln w="12700">
            <a:noFill/>
            <a:miter lim="800000"/>
            <a:headEnd/>
            <a:tailEnd/>
          </a:ln>
        </p:spPr>
        <p:txBody>
          <a:bodyPr lIns="90555" tIns="45278" rIns="90555" bIns="45278">
            <a:spAutoFit/>
          </a:bodyPr>
          <a:lstStyle/>
          <a:p>
            <a:pPr eaLnBrk="0" hangingPunct="0">
              <a:spcBef>
                <a:spcPct val="50000"/>
              </a:spcBef>
            </a:pPr>
            <a:endParaRPr lang="en-AU" sz="1800" b="1" i="1"/>
          </a:p>
        </p:txBody>
      </p:sp>
      <p:sp>
        <p:nvSpPr>
          <p:cNvPr id="97301" name="Text Box 3092"/>
          <p:cNvSpPr txBox="1">
            <a:spLocks noChangeArrowheads="1"/>
          </p:cNvSpPr>
          <p:nvPr/>
        </p:nvSpPr>
        <p:spPr bwMode="auto">
          <a:xfrm>
            <a:off x="4724400" y="4357688"/>
            <a:ext cx="28956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Detailed View, Micro Level</a:t>
            </a:r>
          </a:p>
        </p:txBody>
      </p:sp>
      <p:sp>
        <p:nvSpPr>
          <p:cNvPr id="97302" name="Text Box 3093"/>
          <p:cNvSpPr txBox="1">
            <a:spLocks noChangeArrowheads="1"/>
          </p:cNvSpPr>
          <p:nvPr/>
        </p:nvSpPr>
        <p:spPr bwMode="auto">
          <a:xfrm>
            <a:off x="381000" y="2819400"/>
            <a:ext cx="2971800" cy="366713"/>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Deployment across the orgn.</a:t>
            </a:r>
          </a:p>
        </p:txBody>
      </p:sp>
      <p:sp>
        <p:nvSpPr>
          <p:cNvPr id="97303" name="Text Box 3094"/>
          <p:cNvSpPr txBox="1">
            <a:spLocks noChangeArrowheads="1"/>
          </p:cNvSpPr>
          <p:nvPr/>
        </p:nvSpPr>
        <p:spPr bwMode="auto">
          <a:xfrm>
            <a:off x="5562600" y="3671888"/>
            <a:ext cx="32004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Planning, Management Priority</a:t>
            </a:r>
          </a:p>
        </p:txBody>
      </p:sp>
      <p:sp>
        <p:nvSpPr>
          <p:cNvPr id="97304" name="Text Box 3095"/>
          <p:cNvSpPr txBox="1">
            <a:spLocks noChangeArrowheads="1"/>
          </p:cNvSpPr>
          <p:nvPr/>
        </p:nvSpPr>
        <p:spPr bwMode="auto">
          <a:xfrm>
            <a:off x="2971800" y="1538288"/>
            <a:ext cx="2514600" cy="366712"/>
          </a:xfrm>
          <a:prstGeom prst="rect">
            <a:avLst/>
          </a:prstGeom>
          <a:noFill/>
          <a:ln w="12700">
            <a:noFill/>
            <a:miter lim="800000"/>
            <a:headEnd/>
            <a:tailEnd/>
          </a:ln>
        </p:spPr>
        <p:txBody>
          <a:bodyPr lIns="90555" tIns="45278" rIns="90555" bIns="45278">
            <a:spAutoFit/>
          </a:bodyPr>
          <a:lstStyle/>
          <a:p>
            <a:pPr eaLnBrk="0" hangingPunct="0">
              <a:spcBef>
                <a:spcPct val="50000"/>
              </a:spcBef>
            </a:pPr>
            <a:r>
              <a:rPr lang="en-US" sz="1800" b="1" i="1"/>
              <a:t>Learning, Leadership </a:t>
            </a:r>
          </a:p>
        </p:txBody>
      </p:sp>
    </p:spTree>
    <p:extLst>
      <p:ext uri="{BB962C8B-B14F-4D97-AF65-F5344CB8AC3E}">
        <p14:creationId xmlns:p14="http://schemas.microsoft.com/office/powerpoint/2010/main" val="1501783949"/>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rgbClr val="FFFF00"/>
          </a:solidFill>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PLANNING FOR ONSITE ASSESSMENT</a:t>
            </a:r>
          </a:p>
        </p:txBody>
      </p:sp>
    </p:spTree>
    <p:extLst>
      <p:ext uri="{BB962C8B-B14F-4D97-AF65-F5344CB8AC3E}">
        <p14:creationId xmlns:p14="http://schemas.microsoft.com/office/powerpoint/2010/main" val="1072847719"/>
      </p:ext>
    </p:extLst>
  </p:cSld>
  <p:clrMapOvr>
    <a:masterClrMapping/>
  </p:clrMapOvr>
  <p:transition spd="slow">
    <p:wipe dir="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0298" name="think-cell Slide" r:id="rId5" imgW="360" imgH="360" progId="">
                  <p:embed/>
                </p:oleObj>
              </mc:Choice>
              <mc:Fallback>
                <p:oleObj name="think-cell Slide" r:id="rId5" imgW="360" imgH="360" progId="">
                  <p:embed/>
                  <p:pic>
                    <p:nvPicPr>
                      <p:cNvPr id="6" name="Object 5"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Oval 2"/>
          <p:cNvSpPr/>
          <p:nvPr/>
        </p:nvSpPr>
        <p:spPr>
          <a:xfrm>
            <a:off x="152383" y="2852547"/>
            <a:ext cx="1212893" cy="1212893"/>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solidFill>
                  <a:srgbClr val="FFFFFF"/>
                </a:solidFill>
              </a:rPr>
              <a:t>7 Step</a:t>
            </a:r>
            <a:br>
              <a:rPr lang="en-US" sz="1600" b="1" dirty="0">
                <a:solidFill>
                  <a:srgbClr val="FFFFFF"/>
                </a:solidFill>
              </a:rPr>
            </a:br>
            <a:r>
              <a:rPr lang="en-US" sz="1600" b="1" dirty="0">
                <a:solidFill>
                  <a:srgbClr val="FFFFFF"/>
                </a:solidFill>
              </a:rPr>
              <a:t>Process</a:t>
            </a:r>
          </a:p>
        </p:txBody>
      </p:sp>
      <p:sp>
        <p:nvSpPr>
          <p:cNvPr id="10" name="Isosceles Triangle 9"/>
          <p:cNvSpPr>
            <a:spLocks/>
          </p:cNvSpPr>
          <p:nvPr/>
        </p:nvSpPr>
        <p:spPr>
          <a:xfrm rot="10800000">
            <a:off x="2401085" y="157979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1" name="Isosceles Triangle 10"/>
          <p:cNvSpPr>
            <a:spLocks/>
          </p:cNvSpPr>
          <p:nvPr/>
        </p:nvSpPr>
        <p:spPr>
          <a:xfrm rot="10800000">
            <a:off x="2401085" y="230953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2" name="Isosceles Triangle 11"/>
          <p:cNvSpPr>
            <a:spLocks/>
          </p:cNvSpPr>
          <p:nvPr/>
        </p:nvSpPr>
        <p:spPr>
          <a:xfrm rot="10800000">
            <a:off x="2401085" y="303926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3" name="Isosceles Triangle 12"/>
          <p:cNvSpPr>
            <a:spLocks/>
          </p:cNvSpPr>
          <p:nvPr/>
        </p:nvSpPr>
        <p:spPr>
          <a:xfrm rot="10800000">
            <a:off x="2401085" y="376900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4" name="Isosceles Triangle 13"/>
          <p:cNvSpPr>
            <a:spLocks/>
          </p:cNvSpPr>
          <p:nvPr/>
        </p:nvSpPr>
        <p:spPr>
          <a:xfrm rot="10800000">
            <a:off x="2401085" y="449873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sp>
        <p:nvSpPr>
          <p:cNvPr id="15" name="Isosceles Triangle 14"/>
          <p:cNvSpPr>
            <a:spLocks/>
          </p:cNvSpPr>
          <p:nvPr/>
        </p:nvSpPr>
        <p:spPr>
          <a:xfrm rot="10800000">
            <a:off x="2401085" y="522847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err="1">
              <a:solidFill>
                <a:srgbClr val="000000"/>
              </a:solidFill>
            </a:endParaRPr>
          </a:p>
        </p:txBody>
      </p:sp>
      <p:cxnSp>
        <p:nvCxnSpPr>
          <p:cNvPr id="73" name="Elbow Connector 72"/>
          <p:cNvCxnSpPr/>
          <p:nvPr/>
        </p:nvCxnSpPr>
        <p:spPr>
          <a:xfrm flipV="1">
            <a:off x="8615092" y="3510272"/>
            <a:ext cx="12700" cy="1476000"/>
          </a:xfrm>
          <a:prstGeom prst="bentConnector3">
            <a:avLst>
              <a:gd name="adj1" fmla="val 1800000"/>
            </a:avLst>
          </a:prstGeom>
          <a:ln w="381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3" idx="0"/>
            <a:endCxn id="40" idx="1"/>
          </p:cNvCxnSpPr>
          <p:nvPr/>
        </p:nvCxnSpPr>
        <p:spPr>
          <a:xfrm rot="5400000" flipH="1" flipV="1">
            <a:off x="339499" y="1689124"/>
            <a:ext cx="1582755" cy="744092"/>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3" idx="4"/>
            <a:endCxn id="70" idx="1"/>
          </p:cNvCxnSpPr>
          <p:nvPr/>
        </p:nvCxnSpPr>
        <p:spPr>
          <a:xfrm rot="16200000" flipH="1">
            <a:off x="346124" y="4478146"/>
            <a:ext cx="158275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 idx="4"/>
            <a:endCxn id="69" idx="1"/>
          </p:cNvCxnSpPr>
          <p:nvPr/>
        </p:nvCxnSpPr>
        <p:spPr>
          <a:xfrm rot="16200000" flipH="1">
            <a:off x="710991" y="4113279"/>
            <a:ext cx="853022"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3" idx="4"/>
            <a:endCxn id="68" idx="1"/>
          </p:cNvCxnSpPr>
          <p:nvPr/>
        </p:nvCxnSpPr>
        <p:spPr>
          <a:xfrm rot="16200000" flipH="1">
            <a:off x="1075858" y="3748412"/>
            <a:ext cx="123288"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3" idx="0"/>
            <a:endCxn id="66" idx="1"/>
          </p:cNvCxnSpPr>
          <p:nvPr/>
        </p:nvCxnSpPr>
        <p:spPr>
          <a:xfrm rot="5400000" flipH="1" flipV="1">
            <a:off x="1075859" y="2412232"/>
            <a:ext cx="12328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3" idx="0"/>
            <a:endCxn id="65" idx="1"/>
          </p:cNvCxnSpPr>
          <p:nvPr/>
        </p:nvCxnSpPr>
        <p:spPr>
          <a:xfrm rot="5400000" flipH="1" flipV="1">
            <a:off x="710992" y="2047365"/>
            <a:ext cx="853021"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3" idx="6"/>
            <a:endCxn id="67" idx="1"/>
          </p:cNvCxnSpPr>
          <p:nvPr/>
        </p:nvCxnSpPr>
        <p:spPr>
          <a:xfrm>
            <a:off x="1365276" y="3458994"/>
            <a:ext cx="150898" cy="0"/>
          </a:xfrm>
          <a:prstGeom prst="line">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1516174" y="2433474"/>
            <a:ext cx="7098918" cy="591575"/>
            <a:chOff x="1516174" y="2898164"/>
            <a:chExt cx="7098918" cy="591575"/>
          </a:xfrm>
        </p:grpSpPr>
        <p:sp>
          <p:nvSpPr>
            <p:cNvPr id="20" name="Rectangle 12"/>
            <p:cNvSpPr txBox="1">
              <a:spLocks/>
            </p:cNvSpPr>
            <p:nvPr/>
          </p:nvSpPr>
          <p:spPr>
            <a:xfrm>
              <a:off x="4161839" y="289816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Assessment based on documents</a:t>
              </a:r>
              <a:r>
                <a:rPr lang="en-US" sz="1600" b="1" dirty="0">
                  <a:solidFill>
                    <a:srgbClr val="000000"/>
                  </a:solidFill>
                </a:rPr>
                <a:t> submitted by </a:t>
              </a:r>
              <a:r>
                <a:rPr lang="en-US" sz="1600" b="1" dirty="0" err="1">
                  <a:solidFill>
                    <a:srgbClr val="000000"/>
                  </a:solidFill>
                </a:rPr>
                <a:t>MSMEs</a:t>
              </a:r>
              <a:endParaRPr lang="en-US" sz="1600" dirty="0">
                <a:solidFill>
                  <a:srgbClr val="000000"/>
                </a:solidFill>
              </a:endParaRPr>
            </a:p>
          </p:txBody>
        </p:sp>
        <p:sp>
          <p:nvSpPr>
            <p:cNvPr id="66" name="Rectangle 65"/>
            <p:cNvSpPr>
              <a:spLocks/>
            </p:cNvSpPr>
            <p:nvPr/>
          </p:nvSpPr>
          <p:spPr>
            <a:xfrm>
              <a:off x="1516174" y="2954974"/>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3</a:t>
              </a:r>
              <a:endParaRPr lang="en-GB" sz="1600" b="1" dirty="0" err="1">
                <a:solidFill>
                  <a:srgbClr val="FFFFFF"/>
                </a:solidFill>
              </a:endParaRPr>
            </a:p>
          </p:txBody>
        </p:sp>
        <p:sp>
          <p:nvSpPr>
            <p:cNvPr id="31" name="Rectangle 30"/>
            <p:cNvSpPr>
              <a:spLocks/>
            </p:cNvSpPr>
            <p:nvPr/>
          </p:nvSpPr>
          <p:spPr>
            <a:xfrm>
              <a:off x="1755368" y="289816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Desktop Assessment</a:t>
              </a:r>
            </a:p>
          </p:txBody>
        </p:sp>
      </p:grpSp>
      <p:grpSp>
        <p:nvGrpSpPr>
          <p:cNvPr id="89" name="Group 88"/>
          <p:cNvGrpSpPr/>
          <p:nvPr/>
        </p:nvGrpSpPr>
        <p:grpSpPr>
          <a:xfrm>
            <a:off x="1516174" y="3163209"/>
            <a:ext cx="7098918" cy="591575"/>
            <a:chOff x="1516174" y="3627899"/>
            <a:chExt cx="7098918" cy="591575"/>
          </a:xfrm>
        </p:grpSpPr>
        <p:sp>
          <p:nvSpPr>
            <p:cNvPr id="21" name="Rectangle 12"/>
            <p:cNvSpPr txBox="1">
              <a:spLocks/>
            </p:cNvSpPr>
            <p:nvPr/>
          </p:nvSpPr>
          <p:spPr>
            <a:xfrm>
              <a:off x="4161839" y="3627899"/>
              <a:ext cx="4453253" cy="591575"/>
            </a:xfrm>
            <a:prstGeom prst="rect">
              <a:avLst/>
            </a:prstGeom>
            <a:solidFill>
              <a:schemeClr val="accent5"/>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On-site assessment of </a:t>
              </a:r>
              <a:r>
                <a:rPr lang="en-US" sz="1600" b="1" dirty="0">
                  <a:solidFill>
                    <a:srgbClr val="000000"/>
                  </a:solidFill>
                </a:rPr>
                <a:t>only </a:t>
              </a:r>
              <a:r>
                <a:rPr lang="en-US" sz="1600" b="1" dirty="0" err="1">
                  <a:solidFill>
                    <a:srgbClr val="000000"/>
                  </a:solidFill>
                </a:rPr>
                <a:t>MSMEs</a:t>
              </a:r>
              <a:r>
                <a:rPr lang="en-US" sz="1600" b="1" dirty="0">
                  <a:solidFill>
                    <a:srgbClr val="000000"/>
                  </a:solidFill>
                </a:rPr>
                <a:t>, selected in Desktop Assessment</a:t>
              </a:r>
              <a:endParaRPr lang="en-US" sz="1600" dirty="0">
                <a:solidFill>
                  <a:srgbClr val="000000"/>
                </a:solidFill>
              </a:endParaRPr>
            </a:p>
          </p:txBody>
        </p:sp>
        <p:sp>
          <p:nvSpPr>
            <p:cNvPr id="67" name="Rectangle 66"/>
            <p:cNvSpPr>
              <a:spLocks/>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4</a:t>
              </a:r>
              <a:endParaRPr lang="en-GB" sz="1600" b="1" dirty="0" err="1">
                <a:solidFill>
                  <a:srgbClr val="FFFFFF"/>
                </a:solidFill>
              </a:endParaRPr>
            </a:p>
          </p:txBody>
        </p:sp>
        <p:sp>
          <p:nvSpPr>
            <p:cNvPr id="33" name="Rectangle 32"/>
            <p:cNvSpPr>
              <a:spLocks/>
            </p:cNvSpPr>
            <p:nvPr/>
          </p:nvSpPr>
          <p:spPr>
            <a:xfrm>
              <a:off x="1755368" y="3627899"/>
              <a:ext cx="2305998" cy="591575"/>
            </a:xfrm>
            <a:prstGeom prst="rect">
              <a:avLst/>
            </a:prstGeom>
            <a:solidFill>
              <a:schemeClr val="accent5"/>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600" b="1" dirty="0" err="1">
                  <a:solidFill>
                    <a:srgbClr val="000000"/>
                  </a:solidFill>
                  <a:ea typeface="Arial Unicode MS" pitchFamily="34" charset="-128"/>
                  <a:cs typeface="Arial Unicode MS" pitchFamily="34" charset="-128"/>
                </a:rPr>
                <a:t>OnSite</a:t>
              </a:r>
              <a:r>
                <a:rPr lang="en-IN" sz="1600" b="1" dirty="0">
                  <a:solidFill>
                    <a:srgbClr val="000000"/>
                  </a:solidFill>
                  <a:ea typeface="Arial Unicode MS" pitchFamily="34" charset="-128"/>
                  <a:cs typeface="Arial Unicode MS" pitchFamily="34" charset="-128"/>
                </a:rPr>
                <a:t> Assessment</a:t>
              </a:r>
            </a:p>
          </p:txBody>
        </p:sp>
      </p:grpSp>
      <p:grpSp>
        <p:nvGrpSpPr>
          <p:cNvPr id="90" name="Group 89"/>
          <p:cNvGrpSpPr/>
          <p:nvPr/>
        </p:nvGrpSpPr>
        <p:grpSpPr>
          <a:xfrm>
            <a:off x="1516174" y="3892944"/>
            <a:ext cx="7098918" cy="591575"/>
            <a:chOff x="1516174" y="4357634"/>
            <a:chExt cx="7098918" cy="591575"/>
          </a:xfrm>
        </p:grpSpPr>
        <p:sp>
          <p:nvSpPr>
            <p:cNvPr id="22" name="Rectangle 12"/>
            <p:cNvSpPr txBox="1">
              <a:spLocks/>
            </p:cNvSpPr>
            <p:nvPr/>
          </p:nvSpPr>
          <p:spPr>
            <a:xfrm>
              <a:off x="4161839" y="435763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b="1" dirty="0">
                  <a:solidFill>
                    <a:srgbClr val="000000"/>
                  </a:solidFill>
                </a:rPr>
                <a:t>Final ZED Rating </a:t>
              </a:r>
              <a:r>
                <a:rPr lang="en-US" sz="1600" dirty="0">
                  <a:solidFill>
                    <a:srgbClr val="000000"/>
                  </a:solidFill>
                </a:rPr>
                <a:t>and </a:t>
              </a:r>
              <a:r>
                <a:rPr lang="en-US" sz="1600" b="1" dirty="0">
                  <a:solidFill>
                    <a:srgbClr val="000000"/>
                  </a:solidFill>
                </a:rPr>
                <a:t>Certificate </a:t>
              </a:r>
              <a:r>
                <a:rPr lang="en-US" sz="1600" dirty="0">
                  <a:solidFill>
                    <a:srgbClr val="000000"/>
                  </a:solidFill>
                </a:rPr>
                <a:t>(valid for 4 years)</a:t>
              </a:r>
            </a:p>
          </p:txBody>
        </p:sp>
        <p:sp>
          <p:nvSpPr>
            <p:cNvPr id="68" name="Rectangle 67"/>
            <p:cNvSpPr>
              <a:spLocks/>
            </p:cNvSpPr>
            <p:nvPr/>
          </p:nvSpPr>
          <p:spPr>
            <a:xfrm>
              <a:off x="1516174" y="4414442"/>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5</a:t>
              </a:r>
              <a:endParaRPr lang="en-GB" sz="1600" b="1" dirty="0" err="1">
                <a:solidFill>
                  <a:srgbClr val="FFFFFF"/>
                </a:solidFill>
              </a:endParaRPr>
            </a:p>
          </p:txBody>
        </p:sp>
        <p:sp>
          <p:nvSpPr>
            <p:cNvPr id="35" name="Rectangle 34"/>
            <p:cNvSpPr>
              <a:spLocks/>
            </p:cNvSpPr>
            <p:nvPr/>
          </p:nvSpPr>
          <p:spPr>
            <a:xfrm>
              <a:off x="1755368" y="435763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ZED Rating &amp; Certification</a:t>
              </a:r>
              <a:endParaRPr lang="en-IN" sz="1600" b="1"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516174" y="4622679"/>
            <a:ext cx="7098918" cy="591575"/>
            <a:chOff x="1516174" y="5087369"/>
            <a:chExt cx="7098918" cy="591575"/>
          </a:xfrm>
        </p:grpSpPr>
        <p:sp>
          <p:nvSpPr>
            <p:cNvPr id="23" name="Rectangle 12"/>
            <p:cNvSpPr txBox="1">
              <a:spLocks/>
            </p:cNvSpPr>
            <p:nvPr/>
          </p:nvSpPr>
          <p:spPr>
            <a:xfrm>
              <a:off x="4161839" y="508736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Option to avail services of </a:t>
              </a:r>
              <a:r>
                <a:rPr lang="en-US" sz="1600" b="1" dirty="0">
                  <a:solidFill>
                    <a:srgbClr val="000000"/>
                  </a:solidFill>
                </a:rPr>
                <a:t>Gap Analysis &amp; Handholding</a:t>
              </a:r>
            </a:p>
          </p:txBody>
        </p:sp>
        <p:sp>
          <p:nvSpPr>
            <p:cNvPr id="69" name="Rectangle 68"/>
            <p:cNvSpPr>
              <a:spLocks/>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a:solidFill>
                    <a:srgbClr val="FFFFFF"/>
                  </a:solidFill>
                </a:rPr>
                <a:t>6</a:t>
              </a:r>
              <a:endParaRPr lang="en-GB" sz="1600" b="1" dirty="0" err="1">
                <a:solidFill>
                  <a:srgbClr val="FFFFFF"/>
                </a:solidFill>
              </a:endParaRPr>
            </a:p>
          </p:txBody>
        </p:sp>
        <p:sp>
          <p:nvSpPr>
            <p:cNvPr id="37" name="Rectangle 36"/>
            <p:cNvSpPr>
              <a:spLocks/>
            </p:cNvSpPr>
            <p:nvPr/>
          </p:nvSpPr>
          <p:spPr>
            <a:xfrm>
              <a:off x="1755368" y="508736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a:t>
              </a:r>
            </a:p>
          </p:txBody>
        </p:sp>
      </p:grpSp>
      <p:grpSp>
        <p:nvGrpSpPr>
          <p:cNvPr id="86" name="Group 85"/>
          <p:cNvGrpSpPr/>
          <p:nvPr/>
        </p:nvGrpSpPr>
        <p:grpSpPr>
          <a:xfrm>
            <a:off x="1502922" y="974004"/>
            <a:ext cx="7098918" cy="591575"/>
            <a:chOff x="1516174" y="1438694"/>
            <a:chExt cx="7098918" cy="591575"/>
          </a:xfrm>
        </p:grpSpPr>
        <p:sp>
          <p:nvSpPr>
            <p:cNvPr id="18" name="!RnmA-00802"/>
            <p:cNvSpPr txBox="1">
              <a:spLocks/>
            </p:cNvSpPr>
            <p:nvPr/>
          </p:nvSpPr>
          <p:spPr>
            <a:xfrm>
              <a:off x="4161839" y="143869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Online Registration by </a:t>
              </a:r>
              <a:r>
                <a:rPr lang="en-US" sz="1600" dirty="0" err="1">
                  <a:solidFill>
                    <a:srgbClr val="000000"/>
                  </a:solidFill>
                </a:rPr>
                <a:t>MSMEs</a:t>
              </a:r>
              <a:endParaRPr lang="en-US" sz="1600" dirty="0">
                <a:solidFill>
                  <a:srgbClr val="000000"/>
                </a:solidFill>
              </a:endParaRPr>
            </a:p>
          </p:txBody>
        </p:sp>
        <p:sp>
          <p:nvSpPr>
            <p:cNvPr id="40" name="Rectangle 39"/>
            <p:cNvSpPr>
              <a:spLocks/>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err="1">
                <a:solidFill>
                  <a:srgbClr val="FFFFFF"/>
                </a:solidFill>
              </a:endParaRPr>
            </a:p>
          </p:txBody>
        </p:sp>
        <p:sp>
          <p:nvSpPr>
            <p:cNvPr id="39" name="Rectangle 38"/>
            <p:cNvSpPr>
              <a:spLocks/>
            </p:cNvSpPr>
            <p:nvPr/>
          </p:nvSpPr>
          <p:spPr>
            <a:xfrm>
              <a:off x="1755368" y="143869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Registration</a:t>
              </a:r>
            </a:p>
          </p:txBody>
        </p:sp>
      </p:grpSp>
      <p:grpSp>
        <p:nvGrpSpPr>
          <p:cNvPr id="87" name="Group 86"/>
          <p:cNvGrpSpPr/>
          <p:nvPr/>
        </p:nvGrpSpPr>
        <p:grpSpPr>
          <a:xfrm>
            <a:off x="1516174" y="1703739"/>
            <a:ext cx="7098918" cy="591575"/>
            <a:chOff x="1516174" y="2168429"/>
            <a:chExt cx="7098918" cy="591575"/>
          </a:xfrm>
        </p:grpSpPr>
        <p:sp>
          <p:nvSpPr>
            <p:cNvPr id="19" name="Rectangle 12"/>
            <p:cNvSpPr txBox="1">
              <a:spLocks/>
            </p:cNvSpPr>
            <p:nvPr/>
          </p:nvSpPr>
          <p:spPr>
            <a:xfrm>
              <a:off x="4161839" y="216842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err="1">
                  <a:solidFill>
                    <a:srgbClr val="000000"/>
                  </a:solidFill>
                </a:rPr>
                <a:t>MSMEs</a:t>
              </a:r>
              <a:r>
                <a:rPr lang="en-US" sz="1600" dirty="0">
                  <a:solidFill>
                    <a:srgbClr val="000000"/>
                  </a:solidFill>
                </a:rPr>
                <a:t> to self-assess </a:t>
              </a:r>
              <a:r>
                <a:rPr lang="en-US" sz="1600" b="1" dirty="0">
                  <a:solidFill>
                    <a:srgbClr val="000000"/>
                  </a:solidFill>
                </a:rPr>
                <a:t>based on ZED parameters</a:t>
              </a:r>
              <a:endParaRPr lang="en-US" sz="1600" dirty="0">
                <a:solidFill>
                  <a:srgbClr val="000000"/>
                </a:solidFill>
              </a:endParaRPr>
            </a:p>
          </p:txBody>
        </p:sp>
        <p:sp>
          <p:nvSpPr>
            <p:cNvPr id="65" name="Rectangle 64"/>
            <p:cNvSpPr>
              <a:spLocks/>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err="1">
                <a:solidFill>
                  <a:srgbClr val="FFFFFF"/>
                </a:solidFill>
              </a:endParaRPr>
            </a:p>
          </p:txBody>
        </p:sp>
        <p:sp>
          <p:nvSpPr>
            <p:cNvPr id="41" name="Rectangle 40"/>
            <p:cNvSpPr>
              <a:spLocks/>
            </p:cNvSpPr>
            <p:nvPr/>
          </p:nvSpPr>
          <p:spPr>
            <a:xfrm>
              <a:off x="1755368" y="216842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Online Self-Assessment</a:t>
              </a:r>
            </a:p>
          </p:txBody>
        </p:sp>
      </p:grpSp>
      <p:grpSp>
        <p:nvGrpSpPr>
          <p:cNvPr id="92" name="Group 91"/>
          <p:cNvGrpSpPr/>
          <p:nvPr/>
        </p:nvGrpSpPr>
        <p:grpSpPr>
          <a:xfrm>
            <a:off x="1516174" y="5352409"/>
            <a:ext cx="7098918" cy="591575"/>
            <a:chOff x="1516174" y="5817099"/>
            <a:chExt cx="7098918" cy="591575"/>
          </a:xfrm>
        </p:grpSpPr>
        <p:sp>
          <p:nvSpPr>
            <p:cNvPr id="24" name="Rectangle 12"/>
            <p:cNvSpPr txBox="1">
              <a:spLocks/>
            </p:cNvSpPr>
            <p:nvPr/>
          </p:nvSpPr>
          <p:spPr>
            <a:xfrm>
              <a:off x="4161839" y="581709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Option to apply for re-assessment</a:t>
              </a:r>
            </a:p>
          </p:txBody>
        </p:sp>
        <p:sp>
          <p:nvSpPr>
            <p:cNvPr id="70" name="Rectangle 69"/>
            <p:cNvSpPr>
              <a:spLocks/>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7</a:t>
              </a:r>
              <a:endParaRPr lang="en-GB" sz="1600" b="1" dirty="0" err="1">
                <a:solidFill>
                  <a:srgbClr val="FFFFFF"/>
                </a:solidFill>
              </a:endParaRPr>
            </a:p>
          </p:txBody>
        </p:sp>
        <p:sp>
          <p:nvSpPr>
            <p:cNvPr id="43" name="Rectangle 42"/>
            <p:cNvSpPr>
              <a:spLocks/>
            </p:cNvSpPr>
            <p:nvPr/>
          </p:nvSpPr>
          <p:spPr>
            <a:xfrm>
              <a:off x="1755368" y="58170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Re-Assessment</a:t>
              </a:r>
              <a:endParaRPr lang="en-IN" sz="1600" b="1" dirty="0">
                <a:solidFill>
                  <a:srgbClr val="000000"/>
                </a:solidFill>
                <a:ea typeface="Arial Unicode MS" pitchFamily="34" charset="-128"/>
                <a:cs typeface="Arial Unicode MS" pitchFamily="34" charset="-128"/>
              </a:endParaRPr>
            </a:p>
          </p:txBody>
        </p:sp>
      </p:grpSp>
      <p:sp>
        <p:nvSpPr>
          <p:cNvPr id="50" name="Rounded Rectangle 49"/>
          <p:cNvSpPr/>
          <p:nvPr/>
        </p:nvSpPr>
        <p:spPr>
          <a:xfrm>
            <a:off x="1155701" y="6000032"/>
            <a:ext cx="7283758" cy="535679"/>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a:r>
              <a:rPr lang="en-US" b="1" dirty="0">
                <a:solidFill>
                  <a:srgbClr val="000000"/>
                </a:solidFill>
              </a:rPr>
              <a:t>Surveillance:  </a:t>
            </a:r>
            <a:r>
              <a:rPr lang="en-US" dirty="0" err="1">
                <a:solidFill>
                  <a:srgbClr val="000000"/>
                </a:solidFill>
              </a:rPr>
              <a:t>OnSite</a:t>
            </a:r>
            <a:r>
              <a:rPr lang="en-US" dirty="0">
                <a:solidFill>
                  <a:srgbClr val="000000"/>
                </a:solidFill>
              </a:rPr>
              <a:t> Surveillance 2 times in a cycle (4 years)</a:t>
            </a:r>
          </a:p>
        </p:txBody>
      </p:sp>
      <p:cxnSp>
        <p:nvCxnSpPr>
          <p:cNvPr id="8" name="Straight Arrow Connector 7"/>
          <p:cNvCxnSpPr/>
          <p:nvPr/>
        </p:nvCxnSpPr>
        <p:spPr>
          <a:xfrm flipH="1" flipV="1">
            <a:off x="8822724" y="1998718"/>
            <a:ext cx="24714" cy="1459468"/>
          </a:xfrm>
          <a:prstGeom prst="straightConnector1">
            <a:avLst/>
          </a:prstGeom>
          <a:ln cmpd="sng">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721100" y="2730500"/>
            <a:ext cx="0" cy="73660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695700" y="2921000"/>
            <a:ext cx="1498600" cy="369332"/>
          </a:xfrm>
          <a:prstGeom prst="rect">
            <a:avLst/>
          </a:prstGeom>
          <a:noFill/>
        </p:spPr>
        <p:txBody>
          <a:bodyPr wrap="square" rtlCol="0">
            <a:spAutoFit/>
          </a:bodyPr>
          <a:lstStyle/>
          <a:p>
            <a:r>
              <a:rPr lang="en-US" dirty="0">
                <a:solidFill>
                  <a:srgbClr val="C00000"/>
                </a:solidFill>
              </a:rPr>
              <a:t>30 Days</a:t>
            </a:r>
          </a:p>
        </p:txBody>
      </p:sp>
      <p:cxnSp>
        <p:nvCxnSpPr>
          <p:cNvPr id="53" name="Straight Arrow Connector 52"/>
          <p:cNvCxnSpPr/>
          <p:nvPr/>
        </p:nvCxnSpPr>
        <p:spPr>
          <a:xfrm>
            <a:off x="3289300" y="3467100"/>
            <a:ext cx="0" cy="73660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263900" y="3657600"/>
            <a:ext cx="1498600" cy="369332"/>
          </a:xfrm>
          <a:prstGeom prst="rect">
            <a:avLst/>
          </a:prstGeom>
          <a:noFill/>
        </p:spPr>
        <p:txBody>
          <a:bodyPr wrap="square" rtlCol="0">
            <a:spAutoFit/>
          </a:bodyPr>
          <a:lstStyle/>
          <a:p>
            <a:r>
              <a:rPr lang="en-US" dirty="0">
                <a:solidFill>
                  <a:srgbClr val="C00000"/>
                </a:solidFill>
              </a:rPr>
              <a:t>8 Weeks</a:t>
            </a:r>
          </a:p>
        </p:txBody>
      </p:sp>
      <p:sp>
        <p:nvSpPr>
          <p:cNvPr id="55" name="Title 1"/>
          <p:cNvSpPr>
            <a:spLocks noGrp="1"/>
          </p:cNvSpPr>
          <p:nvPr>
            <p:ph type="title"/>
          </p:nvPr>
        </p:nvSpPr>
        <p:spPr>
          <a:xfrm>
            <a:off x="172517" y="195926"/>
            <a:ext cx="6996687" cy="492443"/>
          </a:xfrm>
        </p:spPr>
        <p:txBody>
          <a:bodyPr/>
          <a:lstStyle/>
          <a:p>
            <a:r>
              <a:rPr lang="en-IN" sz="3200" dirty="0"/>
              <a:t>ZED CERTIFICATION: 7 STEP PROCESS</a:t>
            </a:r>
          </a:p>
        </p:txBody>
      </p:sp>
    </p:spTree>
    <p:extLst>
      <p:ext uri="{BB962C8B-B14F-4D97-AF65-F5344CB8AC3E}">
        <p14:creationId xmlns:p14="http://schemas.microsoft.com/office/powerpoint/2010/main" val="1188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wipe(left)">
                                      <p:cBhvr>
                                        <p:cTn id="11" dur="500"/>
                                        <p:tgtEl>
                                          <p:spTgt spid="94"/>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10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wipe(left)">
                                      <p:cBhvr>
                                        <p:cTn id="24" dur="500"/>
                                        <p:tgtEl>
                                          <p:spTgt spid="108"/>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wipe(left)">
                                      <p:cBhvr>
                                        <p:cTn id="28" dur="10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wipe(left)">
                                      <p:cBhvr>
                                        <p:cTn id="41" dur="1000"/>
                                        <p:tgtEl>
                                          <p:spTgt spid="8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112"/>
                                        </p:tgtEl>
                                        <p:attrNameLst>
                                          <p:attrName>style.visibility</p:attrName>
                                        </p:attrNameLst>
                                      </p:cBhvr>
                                      <p:to>
                                        <p:strVal val="visible"/>
                                      </p:to>
                                    </p:set>
                                    <p:animEffect transition="in" filter="wipe(left)">
                                      <p:cBhvr>
                                        <p:cTn id="50" dur="500"/>
                                        <p:tgtEl>
                                          <p:spTgt spid="112"/>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wipe(left)">
                                      <p:cBhvr>
                                        <p:cTn id="54" dur="1000"/>
                                        <p:tgtEl>
                                          <p:spTgt spid="8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fill="hold"/>
                                        <p:tgtEl>
                                          <p:spTgt spid="51"/>
                                        </p:tgtEl>
                                        <p:attrNameLst>
                                          <p:attrName>ppt_x</p:attrName>
                                        </p:attrNameLst>
                                      </p:cBhvr>
                                      <p:tavLst>
                                        <p:tav tm="0">
                                          <p:val>
                                            <p:strVal val="0-#ppt_w/2"/>
                                          </p:val>
                                        </p:tav>
                                        <p:tav tm="100000">
                                          <p:val>
                                            <p:strVal val="#ppt_x"/>
                                          </p:val>
                                        </p:tav>
                                      </p:tavLst>
                                    </p:anim>
                                    <p:anim calcmode="lin" valueType="num">
                                      <p:cBhvr additive="base">
                                        <p:cTn id="60"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blinds(horizontal)">
                                      <p:cBhvr>
                                        <p:cTn id="65" dur="500"/>
                                        <p:tgtEl>
                                          <p:spTgt spid="5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up)">
                                      <p:cBhvr>
                                        <p:cTn id="70" dur="500"/>
                                        <p:tgtEl>
                                          <p:spTgt spid="13"/>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102"/>
                                        </p:tgtEl>
                                        <p:attrNameLst>
                                          <p:attrName>style.visibility</p:attrName>
                                        </p:attrNameLst>
                                      </p:cBhvr>
                                      <p:to>
                                        <p:strVal val="visible"/>
                                      </p:to>
                                    </p:set>
                                    <p:animEffect transition="in" filter="wipe(left)">
                                      <p:cBhvr>
                                        <p:cTn id="74" dur="500"/>
                                        <p:tgtEl>
                                          <p:spTgt spid="102"/>
                                        </p:tgtEl>
                                      </p:cBhvr>
                                    </p:animEffect>
                                  </p:childTnLst>
                                </p:cTn>
                              </p:par>
                            </p:childTnLst>
                          </p:cTn>
                        </p:par>
                        <p:par>
                          <p:cTn id="75" fill="hold">
                            <p:stCondLst>
                              <p:cond delay="1000"/>
                            </p:stCondLst>
                            <p:childTnLst>
                              <p:par>
                                <p:cTn id="76" presetID="22" presetClass="entr" presetSubtype="8" fill="hold" nodeType="after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left)">
                                      <p:cBhvr>
                                        <p:cTn id="78" dur="1000"/>
                                        <p:tgtEl>
                                          <p:spTgt spid="90"/>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blinds(horizontal)">
                                      <p:cBhvr>
                                        <p:cTn id="83" dur="500"/>
                                        <p:tgtEl>
                                          <p:spTgt spid="53"/>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blinds(horizontal)">
                                      <p:cBhvr>
                                        <p:cTn id="88" dur="500"/>
                                        <p:tgtEl>
                                          <p:spTgt spid="5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wipe(up)">
                                      <p:cBhvr>
                                        <p:cTn id="93" dur="500"/>
                                        <p:tgtEl>
                                          <p:spTgt spid="14"/>
                                        </p:tgtEl>
                                      </p:cBhvr>
                                    </p:animEffect>
                                  </p:childTnLst>
                                </p:cTn>
                              </p:par>
                            </p:childTnLst>
                          </p:cTn>
                        </p:par>
                        <p:par>
                          <p:cTn id="94" fill="hold">
                            <p:stCondLst>
                              <p:cond delay="500"/>
                            </p:stCondLst>
                            <p:childTnLst>
                              <p:par>
                                <p:cTn id="95" presetID="22" presetClass="entr" presetSubtype="8" fill="hold" nodeType="afterEffect">
                                  <p:stCondLst>
                                    <p:cond delay="0"/>
                                  </p:stCondLst>
                                  <p:childTnLst>
                                    <p:set>
                                      <p:cBhvr>
                                        <p:cTn id="96" dur="1" fill="hold">
                                          <p:stCondLst>
                                            <p:cond delay="0"/>
                                          </p:stCondLst>
                                        </p:cTn>
                                        <p:tgtEl>
                                          <p:spTgt spid="99"/>
                                        </p:tgtEl>
                                        <p:attrNameLst>
                                          <p:attrName>style.visibility</p:attrName>
                                        </p:attrNameLst>
                                      </p:cBhvr>
                                      <p:to>
                                        <p:strVal val="visible"/>
                                      </p:to>
                                    </p:set>
                                    <p:animEffect transition="in" filter="wipe(left)">
                                      <p:cBhvr>
                                        <p:cTn id="97" dur="500"/>
                                        <p:tgtEl>
                                          <p:spTgt spid="99"/>
                                        </p:tgtEl>
                                      </p:cBhvr>
                                    </p:animEffect>
                                  </p:childTnLst>
                                </p:cTn>
                              </p:par>
                            </p:childTnLst>
                          </p:cTn>
                        </p:par>
                        <p:par>
                          <p:cTn id="98" fill="hold">
                            <p:stCondLst>
                              <p:cond delay="1000"/>
                            </p:stCondLst>
                            <p:childTnLst>
                              <p:par>
                                <p:cTn id="99" presetID="22" presetClass="entr" presetSubtype="8" fill="hold" nodeType="afterEffect">
                                  <p:stCondLst>
                                    <p:cond delay="0"/>
                                  </p:stCondLst>
                                  <p:childTnLst>
                                    <p:set>
                                      <p:cBhvr>
                                        <p:cTn id="100" dur="1" fill="hold">
                                          <p:stCondLst>
                                            <p:cond delay="0"/>
                                          </p:stCondLst>
                                        </p:cTn>
                                        <p:tgtEl>
                                          <p:spTgt spid="91"/>
                                        </p:tgtEl>
                                        <p:attrNameLst>
                                          <p:attrName>style.visibility</p:attrName>
                                        </p:attrNameLst>
                                      </p:cBhvr>
                                      <p:to>
                                        <p:strVal val="visible"/>
                                      </p:to>
                                    </p:set>
                                    <p:animEffect transition="in" filter="wipe(left)">
                                      <p:cBhvr>
                                        <p:cTn id="101" dur="1000"/>
                                        <p:tgtEl>
                                          <p:spTgt spid="9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15"/>
                                        </p:tgtEl>
                                        <p:attrNameLst>
                                          <p:attrName>style.visibility</p:attrName>
                                        </p:attrNameLst>
                                      </p:cBhvr>
                                      <p:to>
                                        <p:strVal val="visible"/>
                                      </p:to>
                                    </p:set>
                                    <p:animEffect transition="in" filter="wipe(up)">
                                      <p:cBhvr>
                                        <p:cTn id="106" dur="500"/>
                                        <p:tgtEl>
                                          <p:spTgt spid="15"/>
                                        </p:tgtEl>
                                      </p:cBhvr>
                                    </p:animEffect>
                                  </p:childTnLst>
                                </p:cTn>
                              </p:par>
                            </p:childTnLst>
                          </p:cTn>
                        </p:par>
                        <p:par>
                          <p:cTn id="107" fill="hold">
                            <p:stCondLst>
                              <p:cond delay="500"/>
                            </p:stCondLst>
                            <p:childTnLst>
                              <p:par>
                                <p:cTn id="108" presetID="22" presetClass="entr" presetSubtype="8" fill="hold" nodeType="afterEffect">
                                  <p:stCondLst>
                                    <p:cond delay="0"/>
                                  </p:stCondLst>
                                  <p:childTnLst>
                                    <p:set>
                                      <p:cBhvr>
                                        <p:cTn id="109" dur="1" fill="hold">
                                          <p:stCondLst>
                                            <p:cond delay="0"/>
                                          </p:stCondLst>
                                        </p:cTn>
                                        <p:tgtEl>
                                          <p:spTgt spid="96"/>
                                        </p:tgtEl>
                                        <p:attrNameLst>
                                          <p:attrName>style.visibility</p:attrName>
                                        </p:attrNameLst>
                                      </p:cBhvr>
                                      <p:to>
                                        <p:strVal val="visible"/>
                                      </p:to>
                                    </p:set>
                                    <p:animEffect transition="in" filter="wipe(left)">
                                      <p:cBhvr>
                                        <p:cTn id="110" dur="500"/>
                                        <p:tgtEl>
                                          <p:spTgt spid="96"/>
                                        </p:tgtEl>
                                      </p:cBhvr>
                                    </p:animEffect>
                                  </p:childTnLst>
                                </p:cTn>
                              </p:par>
                            </p:childTnLst>
                          </p:cTn>
                        </p:par>
                        <p:par>
                          <p:cTn id="111" fill="hold">
                            <p:stCondLst>
                              <p:cond delay="1000"/>
                            </p:stCondLst>
                            <p:childTnLst>
                              <p:par>
                                <p:cTn id="112" presetID="22" presetClass="entr" presetSubtype="8" fill="hold" nodeType="afterEffect">
                                  <p:stCondLst>
                                    <p:cond delay="0"/>
                                  </p:stCondLst>
                                  <p:childTnLst>
                                    <p:set>
                                      <p:cBhvr>
                                        <p:cTn id="113" dur="1" fill="hold">
                                          <p:stCondLst>
                                            <p:cond delay="0"/>
                                          </p:stCondLst>
                                        </p:cTn>
                                        <p:tgtEl>
                                          <p:spTgt spid="92"/>
                                        </p:tgtEl>
                                        <p:attrNameLst>
                                          <p:attrName>style.visibility</p:attrName>
                                        </p:attrNameLst>
                                      </p:cBhvr>
                                      <p:to>
                                        <p:strVal val="visible"/>
                                      </p:to>
                                    </p:set>
                                    <p:animEffect transition="in" filter="wipe(left)">
                                      <p:cBhvr>
                                        <p:cTn id="114" dur="1000"/>
                                        <p:tgtEl>
                                          <p:spTgt spid="9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73"/>
                                        </p:tgtEl>
                                        <p:attrNameLst>
                                          <p:attrName>style.visibility</p:attrName>
                                        </p:attrNameLst>
                                      </p:cBhvr>
                                      <p:to>
                                        <p:strVal val="visible"/>
                                      </p:to>
                                    </p:set>
                                    <p:animEffect transition="in" filter="wipe(down)">
                                      <p:cBhvr>
                                        <p:cTn id="119" dur="500"/>
                                        <p:tgtEl>
                                          <p:spTgt spid="73"/>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nodeType="clickEffect">
                                  <p:stCondLst>
                                    <p:cond delay="0"/>
                                  </p:stCondLst>
                                  <p:childTnLst>
                                    <p:set>
                                      <p:cBhvr>
                                        <p:cTn id="123" dur="1" fill="hold">
                                          <p:stCondLst>
                                            <p:cond delay="0"/>
                                          </p:stCondLst>
                                        </p:cTn>
                                        <p:tgtEl>
                                          <p:spTgt spid="8"/>
                                        </p:tgtEl>
                                        <p:attrNameLst>
                                          <p:attrName>style.visibility</p:attrName>
                                        </p:attrNameLst>
                                      </p:cBhvr>
                                      <p:to>
                                        <p:strVal val="visible"/>
                                      </p:to>
                                    </p:set>
                                    <p:animEffect transition="in" filter="dissolve">
                                      <p:cBhvr>
                                        <p:cTn id="124" dur="500"/>
                                        <p:tgtEl>
                                          <p:spTgt spid="8"/>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50"/>
                                        </p:tgtEl>
                                        <p:attrNameLst>
                                          <p:attrName>style.visibility</p:attrName>
                                        </p:attrNameLst>
                                      </p:cBhvr>
                                      <p:to>
                                        <p:strVal val="visible"/>
                                      </p:to>
                                    </p:set>
                                    <p:animEffect transition="in" filter="dissolve">
                                      <p:cBhvr>
                                        <p:cTn id="1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animBg="1"/>
      <p:bldP spid="50" grpId="0" animBg="1"/>
      <p:bldP spid="52" grpId="0"/>
      <p:bldP spid="54" grpId="0"/>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2492990"/>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ONSITE ASSESSMENT – KEY POINTS</a:t>
            </a:r>
          </a:p>
          <a:p>
            <a:r>
              <a:rPr lang="en-US" dirty="0"/>
              <a:t> </a:t>
            </a:r>
            <a:endParaRPr lang="en-IN" dirty="0"/>
          </a:p>
          <a:p>
            <a:pPr marL="457200" indent="-457200" algn="just">
              <a:lnSpc>
                <a:spcPct val="150000"/>
              </a:lnSpc>
              <a:buAutoNum type="arabicPeriod"/>
            </a:pPr>
            <a:r>
              <a:rPr lang="en-IN" sz="2000" dirty="0"/>
              <a:t>The recommended applicant MSME shall pay a fee for </a:t>
            </a:r>
            <a:r>
              <a:rPr lang="en-IN" sz="2000" dirty="0" err="1"/>
              <a:t>OnSite</a:t>
            </a:r>
            <a:r>
              <a:rPr lang="en-IN" sz="2000" dirty="0"/>
              <a:t> Assessment as per </a:t>
            </a:r>
          </a:p>
          <a:p>
            <a:pPr algn="just">
              <a:lnSpc>
                <a:spcPct val="150000"/>
              </a:lnSpc>
            </a:pPr>
            <a:r>
              <a:rPr lang="en-IN" sz="2000" dirty="0"/>
              <a:t>        approved fee structure and shall be assigned to QCI Approved Rating Agency </a:t>
            </a:r>
          </a:p>
          <a:p>
            <a:pPr algn="just">
              <a:lnSpc>
                <a:spcPct val="150000"/>
              </a:lnSpc>
            </a:pPr>
            <a:r>
              <a:rPr lang="en-IN" sz="2000" dirty="0"/>
              <a:t>        (RA) for </a:t>
            </a:r>
            <a:r>
              <a:rPr lang="en-IN" sz="2000" dirty="0" err="1"/>
              <a:t>OnSite</a:t>
            </a:r>
            <a:r>
              <a:rPr lang="en-IN" sz="2000" dirty="0"/>
              <a:t> Assessment, based on approved competency of RA.</a:t>
            </a:r>
          </a:p>
          <a:p>
            <a:endParaRPr lang="en-IN" dirty="0"/>
          </a:p>
        </p:txBody>
      </p:sp>
      <p:sp>
        <p:nvSpPr>
          <p:cNvPr id="9" name="Title 1"/>
          <p:cNvSpPr>
            <a:spLocks noGrp="1"/>
          </p:cNvSpPr>
          <p:nvPr>
            <p:ph type="title"/>
          </p:nvPr>
        </p:nvSpPr>
        <p:spPr>
          <a:xfrm>
            <a:off x="172517" y="190137"/>
            <a:ext cx="6996687" cy="492443"/>
          </a:xfrm>
        </p:spPr>
        <p:txBody>
          <a:bodyPr/>
          <a:lstStyle/>
          <a:p>
            <a:r>
              <a:rPr lang="en-IN" sz="3200" dirty="0"/>
              <a:t>STEP 4: ONSITE ASSESSMENT (1)</a:t>
            </a:r>
          </a:p>
        </p:txBody>
      </p:sp>
    </p:spTree>
    <p:extLst>
      <p:ext uri="{BB962C8B-B14F-4D97-AF65-F5344CB8AC3E}">
        <p14:creationId xmlns:p14="http://schemas.microsoft.com/office/powerpoint/2010/main" val="229926526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6340197"/>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ONSITE ASSESSMENT – KEY POINTS</a:t>
            </a:r>
          </a:p>
          <a:p>
            <a:pPr marL="1526" lvl="1" indent="0" defTabSz="860347" fontAlgn="base">
              <a:spcBef>
                <a:spcPct val="0"/>
              </a:spcBef>
              <a:spcAft>
                <a:spcPct val="0"/>
              </a:spcAft>
              <a:buClr>
                <a:srgbClr val="000000"/>
              </a:buClr>
              <a:buNone/>
            </a:pPr>
            <a:r>
              <a:rPr lang="en-US" sz="1000" dirty="0"/>
              <a:t> </a:t>
            </a:r>
            <a:endParaRPr lang="en-IN" sz="1000" dirty="0"/>
          </a:p>
          <a:p>
            <a:pPr marL="457200" indent="-457200">
              <a:buAutoNum type="arabicPeriod" startAt="2"/>
            </a:pPr>
            <a:r>
              <a:rPr lang="en-IN" sz="2000" b="1" dirty="0"/>
              <a:t>Assessment Team Selection</a:t>
            </a:r>
            <a:r>
              <a:rPr lang="en-IN" sz="2000" dirty="0"/>
              <a:t>: </a:t>
            </a:r>
          </a:p>
          <a:p>
            <a:endParaRPr lang="en-IN" sz="2000" dirty="0"/>
          </a:p>
          <a:p>
            <a:pPr algn="just">
              <a:lnSpc>
                <a:spcPct val="150000"/>
              </a:lnSpc>
            </a:pPr>
            <a:r>
              <a:rPr lang="en-IN" sz="2000" dirty="0"/>
              <a:t>        The RA shall assign the qualified ZED Assessor team as per the defined </a:t>
            </a:r>
          </a:p>
          <a:p>
            <a:pPr algn="just">
              <a:lnSpc>
                <a:spcPct val="150000"/>
              </a:lnSpc>
            </a:pPr>
            <a:r>
              <a:rPr lang="en-IN" sz="2000" dirty="0"/>
              <a:t>        competence criteria and type/scope of MSME. The </a:t>
            </a:r>
            <a:r>
              <a:rPr lang="en-IN" sz="2000" dirty="0" err="1"/>
              <a:t>OnSite</a:t>
            </a:r>
            <a:r>
              <a:rPr lang="en-IN" sz="2000" dirty="0"/>
              <a:t> Assessment to be</a:t>
            </a:r>
          </a:p>
          <a:p>
            <a:pPr algn="just">
              <a:lnSpc>
                <a:spcPct val="150000"/>
              </a:lnSpc>
            </a:pPr>
            <a:r>
              <a:rPr lang="en-IN" sz="2000" dirty="0"/>
              <a:t>        conducted with minimum two qualified ZED Assessors, supported by technical</a:t>
            </a:r>
          </a:p>
          <a:p>
            <a:pPr algn="just">
              <a:lnSpc>
                <a:spcPct val="150000"/>
              </a:lnSpc>
            </a:pPr>
            <a:r>
              <a:rPr lang="en-IN" sz="2000" dirty="0"/>
              <a:t>        experts, if needed. The team selected shall be such, so as to be competent to</a:t>
            </a:r>
          </a:p>
          <a:p>
            <a:pPr algn="just">
              <a:lnSpc>
                <a:spcPct val="150000"/>
              </a:lnSpc>
            </a:pPr>
            <a:r>
              <a:rPr lang="en-IN" sz="2000" dirty="0"/>
              <a:t>        assess all the applicable parameters opted by MSME (Unit).  One of the </a:t>
            </a:r>
          </a:p>
          <a:p>
            <a:pPr algn="just">
              <a:lnSpc>
                <a:spcPct val="150000"/>
              </a:lnSpc>
            </a:pPr>
            <a:r>
              <a:rPr lang="en-IN" sz="2000" dirty="0"/>
              <a:t>        assessors must have competency in the environmental aspects/ areas. For </a:t>
            </a:r>
          </a:p>
          <a:p>
            <a:pPr algn="just">
              <a:lnSpc>
                <a:spcPct val="150000"/>
              </a:lnSpc>
            </a:pPr>
            <a:r>
              <a:rPr lang="en-IN" sz="2000" dirty="0"/>
              <a:t>        Defence Sector scope, the assessor must have minimum of 5 years of work </a:t>
            </a:r>
          </a:p>
          <a:p>
            <a:pPr algn="just">
              <a:lnSpc>
                <a:spcPct val="150000"/>
              </a:lnSpc>
            </a:pPr>
            <a:r>
              <a:rPr lang="en-IN" sz="2000" dirty="0"/>
              <a:t>        experience in Defence field in addition to other competence required.</a:t>
            </a:r>
          </a:p>
          <a:p>
            <a:pPr marL="342900" indent="-342900" algn="just">
              <a:buFont typeface="Arial" panose="020B0604020202020204" pitchFamily="34" charset="0"/>
              <a:buChar char="•"/>
            </a:pPr>
            <a:endParaRPr lang="en-IN" sz="2000" dirty="0"/>
          </a:p>
          <a:p>
            <a:pPr marL="342900" indent="-342900" algn="just">
              <a:buFont typeface="Arial" panose="020B0604020202020204" pitchFamily="34" charset="0"/>
              <a:buChar char="•"/>
            </a:pPr>
            <a:endParaRPr lang="en-IN" sz="2000" dirty="0"/>
          </a:p>
          <a:p>
            <a:pPr marL="285750" indent="-285750">
              <a:buFont typeface="Arial" panose="020B0604020202020204" pitchFamily="34" charset="0"/>
              <a:buChar char="•"/>
            </a:pPr>
            <a:endParaRPr lang="en-IN" sz="2000" dirty="0"/>
          </a:p>
          <a:p>
            <a:endParaRPr lang="en-IN" dirty="0"/>
          </a:p>
        </p:txBody>
      </p:sp>
      <p:sp>
        <p:nvSpPr>
          <p:cNvPr id="9" name="Title 1"/>
          <p:cNvSpPr>
            <a:spLocks noGrp="1"/>
          </p:cNvSpPr>
          <p:nvPr>
            <p:ph type="title"/>
          </p:nvPr>
        </p:nvSpPr>
        <p:spPr>
          <a:xfrm>
            <a:off x="172517" y="190137"/>
            <a:ext cx="6996687" cy="492443"/>
          </a:xfrm>
        </p:spPr>
        <p:txBody>
          <a:bodyPr/>
          <a:lstStyle/>
          <a:p>
            <a:r>
              <a:rPr lang="en-IN" sz="3200" dirty="0"/>
              <a:t>STEP 4: ONSITE ASSESSMENT (1)</a:t>
            </a:r>
          </a:p>
        </p:txBody>
      </p:sp>
    </p:spTree>
    <p:extLst>
      <p:ext uri="{BB962C8B-B14F-4D97-AF65-F5344CB8AC3E}">
        <p14:creationId xmlns:p14="http://schemas.microsoft.com/office/powerpoint/2010/main" val="318470491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0304" y="1017545"/>
            <a:ext cx="8577330" cy="5932393"/>
          </a:xfrm>
          <a:prstGeom prst="rect">
            <a:avLst/>
          </a:prstGeom>
        </p:spPr>
        <p:txBody>
          <a:bodyPr wrap="square">
            <a:spAutoFit/>
          </a:bodyPr>
          <a:lstStyle/>
          <a:p>
            <a:pPr algn="just" fontAlgn="base">
              <a:spcBef>
                <a:spcPct val="0"/>
              </a:spcBef>
              <a:spcAft>
                <a:spcPct val="0"/>
              </a:spcAft>
              <a:defRPr/>
            </a:pPr>
            <a:r>
              <a:rPr lang="en-US" sz="3600" b="1" dirty="0">
                <a:solidFill>
                  <a:srgbClr val="000000"/>
                </a:solidFill>
              </a:rPr>
              <a:t>ONSITE ASSESSMENT – KEY POINTS</a:t>
            </a:r>
          </a:p>
          <a:p>
            <a:pPr marR="0" lvl="0" algn="just" defTabSz="914400" rtl="0" eaLnBrk="1" fontAlgn="base" latinLnBrk="0" hangingPunct="1">
              <a:lnSpc>
                <a:spcPct val="100000"/>
              </a:lnSpc>
              <a:spcBef>
                <a:spcPct val="0"/>
              </a:spcBef>
              <a:spcAft>
                <a:spcPct val="0"/>
              </a:spcAft>
              <a:buClrTx/>
              <a:buSzTx/>
              <a:tabLst/>
              <a:defRPr/>
            </a:pPr>
            <a:endParaRPr lang="en-GB" sz="1000" dirty="0">
              <a:solidFill>
                <a:srgbClr val="000000"/>
              </a:solidFill>
              <a:ea typeface="Garamond" charset="0"/>
              <a:cs typeface="Garamond" charset="0"/>
            </a:endParaRPr>
          </a:p>
          <a:p>
            <a:r>
              <a:rPr lang="en-IN" sz="2000" b="1" dirty="0"/>
              <a:t>3. </a:t>
            </a:r>
            <a:r>
              <a:rPr lang="en-IN" sz="2000" b="1" dirty="0" err="1"/>
              <a:t>OnSite</a:t>
            </a:r>
            <a:r>
              <a:rPr lang="en-IN" sz="2000" b="1" dirty="0"/>
              <a:t> Assessment Time:</a:t>
            </a:r>
          </a:p>
          <a:p>
            <a:endParaRPr lang="en-IN" sz="600" b="1" dirty="0"/>
          </a:p>
          <a:p>
            <a:pPr algn="just">
              <a:lnSpc>
                <a:spcPct val="150000"/>
              </a:lnSpc>
            </a:pPr>
            <a:r>
              <a:rPr lang="en-IN" sz="2000" dirty="0"/>
              <a:t>     The </a:t>
            </a:r>
            <a:r>
              <a:rPr lang="en-IN" sz="2000" dirty="0" err="1"/>
              <a:t>OnSite</a:t>
            </a:r>
            <a:r>
              <a:rPr lang="en-IN" sz="2000" dirty="0"/>
              <a:t> Assessment shall be carried out at MSME for minimum 3 man-days </a:t>
            </a:r>
          </a:p>
          <a:p>
            <a:pPr algn="just">
              <a:lnSpc>
                <a:spcPct val="150000"/>
              </a:lnSpc>
            </a:pPr>
            <a:r>
              <a:rPr lang="en-IN" sz="2000" dirty="0"/>
              <a:t>      in Micro, minimum 4 man-days in Small and minimum 5 man-days in Medium </a:t>
            </a:r>
          </a:p>
          <a:p>
            <a:pPr algn="just">
              <a:lnSpc>
                <a:spcPct val="150000"/>
              </a:lnSpc>
            </a:pPr>
            <a:r>
              <a:rPr lang="en-IN" sz="2000" dirty="0"/>
              <a:t>      type enterprise. The assessment time includes the onsite time at the </a:t>
            </a:r>
          </a:p>
          <a:p>
            <a:pPr algn="just">
              <a:lnSpc>
                <a:spcPct val="150000"/>
              </a:lnSpc>
            </a:pPr>
            <a:r>
              <a:rPr lang="en-IN" sz="2000" dirty="0"/>
              <a:t>      organization’s location, assessment planning and document reviewing and </a:t>
            </a:r>
          </a:p>
          <a:p>
            <a:pPr algn="just">
              <a:lnSpc>
                <a:spcPct val="150000"/>
              </a:lnSpc>
            </a:pPr>
            <a:r>
              <a:rPr lang="en-IN" sz="2000" dirty="0"/>
              <a:t>      reporting. The assessment man-days are based on 8 hours per day. </a:t>
            </a:r>
          </a:p>
          <a:p>
            <a:pPr algn="just">
              <a:lnSpc>
                <a:spcPct val="150000"/>
              </a:lnSpc>
            </a:pPr>
            <a:r>
              <a:rPr lang="en-IN" sz="2000" dirty="0"/>
              <a:t>      Adjustments may be required based on local, regional, or national legal </a:t>
            </a:r>
          </a:p>
          <a:p>
            <a:pPr algn="just">
              <a:lnSpc>
                <a:spcPct val="150000"/>
              </a:lnSpc>
            </a:pPr>
            <a:r>
              <a:rPr lang="en-IN" sz="2000" dirty="0"/>
              <a:t>      requirements. </a:t>
            </a:r>
          </a:p>
          <a:p>
            <a:pPr algn="just">
              <a:lnSpc>
                <a:spcPct val="150000"/>
              </a:lnSpc>
            </a:pPr>
            <a:endParaRPr lang="en-IN" sz="100" b="1" dirty="0">
              <a:solidFill>
                <a:srgbClr val="C00000"/>
              </a:solidFill>
            </a:endParaRPr>
          </a:p>
          <a:p>
            <a:pPr algn="just"/>
            <a:r>
              <a:rPr lang="en-IN" sz="2000" b="1" dirty="0">
                <a:solidFill>
                  <a:srgbClr val="C00000"/>
                </a:solidFill>
              </a:rPr>
              <a:t>     </a:t>
            </a:r>
            <a:endParaRPr lang="en-IN" sz="1600" b="1" dirty="0">
              <a:solidFill>
                <a:srgbClr val="C00000"/>
              </a:solidFill>
            </a:endParaRPr>
          </a:p>
          <a:p>
            <a:pPr algn="just">
              <a:lnSpc>
                <a:spcPct val="150000"/>
              </a:lnSpc>
            </a:pPr>
            <a:r>
              <a:rPr lang="en-IN" sz="2000" b="1" dirty="0">
                <a:solidFill>
                  <a:srgbClr val="C00000"/>
                </a:solidFill>
              </a:rPr>
              <a:t>     Online Assessment Report, Desktop Assessment Reports and evidences of</a:t>
            </a:r>
          </a:p>
          <a:p>
            <a:pPr algn="just">
              <a:lnSpc>
                <a:spcPct val="150000"/>
              </a:lnSpc>
            </a:pPr>
            <a:r>
              <a:rPr lang="en-IN" sz="2000" b="1" dirty="0">
                <a:solidFill>
                  <a:srgbClr val="C00000"/>
                </a:solidFill>
              </a:rPr>
              <a:t>     Desktop Assessment will be made available to assessment team in advance</a:t>
            </a:r>
            <a:r>
              <a:rPr lang="en-IN" sz="2000" dirty="0">
                <a:solidFill>
                  <a:srgbClr val="C00000"/>
                </a:solidFill>
              </a:rPr>
              <a:t>.</a:t>
            </a:r>
          </a:p>
          <a:p>
            <a:pPr algn="just"/>
            <a:endParaRPr lang="en-IN" sz="1600" dirty="0"/>
          </a:p>
        </p:txBody>
      </p:sp>
      <p:sp>
        <p:nvSpPr>
          <p:cNvPr id="7" name="Title 1"/>
          <p:cNvSpPr>
            <a:spLocks noGrp="1"/>
          </p:cNvSpPr>
          <p:nvPr>
            <p:ph type="title"/>
          </p:nvPr>
        </p:nvSpPr>
        <p:spPr>
          <a:xfrm>
            <a:off x="172517" y="177259"/>
            <a:ext cx="6996687" cy="492443"/>
          </a:xfrm>
        </p:spPr>
        <p:txBody>
          <a:bodyPr/>
          <a:lstStyle/>
          <a:p>
            <a:r>
              <a:rPr lang="en-IN" sz="3200" dirty="0"/>
              <a:t>STEP 4: ONSITE ASSESSMENT (2)</a:t>
            </a:r>
          </a:p>
        </p:txBody>
      </p:sp>
    </p:spTree>
    <p:extLst>
      <p:ext uri="{BB962C8B-B14F-4D97-AF65-F5344CB8AC3E}">
        <p14:creationId xmlns:p14="http://schemas.microsoft.com/office/powerpoint/2010/main" val="367318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0304" y="1017545"/>
            <a:ext cx="8577330" cy="6032421"/>
          </a:xfrm>
          <a:prstGeom prst="rect">
            <a:avLst/>
          </a:prstGeom>
        </p:spPr>
        <p:txBody>
          <a:bodyPr wrap="square">
            <a:spAutoFit/>
          </a:bodyPr>
          <a:lstStyle/>
          <a:p>
            <a:pPr algn="just" fontAlgn="base">
              <a:spcBef>
                <a:spcPct val="0"/>
              </a:spcBef>
              <a:spcAft>
                <a:spcPct val="0"/>
              </a:spcAft>
              <a:defRPr/>
            </a:pPr>
            <a:r>
              <a:rPr lang="en-US" sz="3600" b="1" dirty="0">
                <a:solidFill>
                  <a:srgbClr val="000000"/>
                </a:solidFill>
              </a:rPr>
              <a:t>ONSITE ASSESSMENT – KEY POINTS</a:t>
            </a:r>
          </a:p>
          <a:p>
            <a:pPr marR="0" lvl="0" algn="just" defTabSz="914400" rtl="0" eaLnBrk="1" fontAlgn="base" latinLnBrk="0" hangingPunct="1">
              <a:lnSpc>
                <a:spcPct val="100000"/>
              </a:lnSpc>
              <a:spcBef>
                <a:spcPct val="0"/>
              </a:spcBef>
              <a:spcAft>
                <a:spcPct val="0"/>
              </a:spcAft>
              <a:buClrTx/>
              <a:buSzTx/>
              <a:tabLst/>
              <a:defRPr/>
            </a:pPr>
            <a:endParaRPr lang="en-GB" sz="1000" dirty="0">
              <a:solidFill>
                <a:srgbClr val="000000"/>
              </a:solidFill>
              <a:ea typeface="Garamond" charset="0"/>
              <a:cs typeface="Garamond" charset="0"/>
            </a:endParaRPr>
          </a:p>
          <a:p>
            <a:r>
              <a:rPr lang="en-IN" sz="2000" b="1" dirty="0"/>
              <a:t>4. Opening Meeting:</a:t>
            </a:r>
          </a:p>
          <a:p>
            <a:endParaRPr lang="en-IN" sz="2000" b="1" dirty="0"/>
          </a:p>
          <a:p>
            <a:pPr algn="just">
              <a:lnSpc>
                <a:spcPct val="150000"/>
              </a:lnSpc>
            </a:pPr>
            <a:r>
              <a:rPr lang="en-IN" sz="2000" dirty="0"/>
              <a:t>    A formal Opening Meeting shall be held with the MSME’s management and, </a:t>
            </a:r>
          </a:p>
          <a:p>
            <a:pPr algn="just">
              <a:lnSpc>
                <a:spcPct val="150000"/>
              </a:lnSpc>
            </a:pPr>
            <a:r>
              <a:rPr lang="en-IN" sz="2000" dirty="0"/>
              <a:t>    where appropriate, those responsible for the functions or processes to be </a:t>
            </a:r>
          </a:p>
          <a:p>
            <a:pPr algn="just">
              <a:lnSpc>
                <a:spcPct val="150000"/>
              </a:lnSpc>
            </a:pPr>
            <a:r>
              <a:rPr lang="en-IN" sz="2000" dirty="0"/>
              <a:t>    assessed. The purpose of the Opening Meeting, usually conducted by the </a:t>
            </a:r>
          </a:p>
          <a:p>
            <a:pPr algn="just">
              <a:lnSpc>
                <a:spcPct val="150000"/>
              </a:lnSpc>
            </a:pPr>
            <a:r>
              <a:rPr lang="en-IN" sz="2000" dirty="0"/>
              <a:t>    assessment team leader, is to provide a short explanation of how the </a:t>
            </a:r>
          </a:p>
          <a:p>
            <a:pPr algn="just">
              <a:lnSpc>
                <a:spcPct val="150000"/>
              </a:lnSpc>
            </a:pPr>
            <a:r>
              <a:rPr lang="en-IN" sz="2000" dirty="0"/>
              <a:t>    assessment activities will be undertaken.</a:t>
            </a:r>
          </a:p>
          <a:p>
            <a:pPr algn="just">
              <a:lnSpc>
                <a:spcPct val="150000"/>
              </a:lnSpc>
            </a:pPr>
            <a:endParaRPr lang="en-IN" sz="2000" dirty="0"/>
          </a:p>
          <a:p>
            <a:pPr algn="just">
              <a:lnSpc>
                <a:spcPct val="150000"/>
              </a:lnSpc>
            </a:pPr>
            <a:r>
              <a:rPr lang="en-IN" sz="2000" dirty="0"/>
              <a:t>    During the Opening Meeting, the Team leader shall collect information on the </a:t>
            </a:r>
          </a:p>
          <a:p>
            <a:pPr algn="just">
              <a:lnSpc>
                <a:spcPct val="150000"/>
              </a:lnSpc>
            </a:pPr>
            <a:r>
              <a:rPr lang="en-IN" sz="2000" dirty="0"/>
              <a:t>    situation and on changes concerning MSME, equipment, raw materials,</a:t>
            </a:r>
          </a:p>
          <a:p>
            <a:pPr algn="just">
              <a:lnSpc>
                <a:spcPct val="150000"/>
              </a:lnSpc>
            </a:pPr>
            <a:r>
              <a:rPr lang="en-IN" sz="2000" dirty="0"/>
              <a:t>    processes and anything else relevant.</a:t>
            </a:r>
          </a:p>
          <a:p>
            <a:pPr algn="just">
              <a:lnSpc>
                <a:spcPct val="150000"/>
              </a:lnSpc>
            </a:pPr>
            <a:endParaRPr lang="en-IN" sz="2000" dirty="0"/>
          </a:p>
        </p:txBody>
      </p:sp>
      <p:sp>
        <p:nvSpPr>
          <p:cNvPr id="7" name="Title 1"/>
          <p:cNvSpPr>
            <a:spLocks noGrp="1"/>
          </p:cNvSpPr>
          <p:nvPr>
            <p:ph type="title"/>
          </p:nvPr>
        </p:nvSpPr>
        <p:spPr>
          <a:xfrm>
            <a:off x="172517" y="177259"/>
            <a:ext cx="6996687" cy="492443"/>
          </a:xfrm>
        </p:spPr>
        <p:txBody>
          <a:bodyPr/>
          <a:lstStyle/>
          <a:p>
            <a:r>
              <a:rPr lang="en-IN" sz="3200" dirty="0"/>
              <a:t>STEP 4: ONSITE ASSESSMENT (2)</a:t>
            </a:r>
          </a:p>
        </p:txBody>
      </p:sp>
    </p:spTree>
    <p:extLst>
      <p:ext uri="{BB962C8B-B14F-4D97-AF65-F5344CB8AC3E}">
        <p14:creationId xmlns:p14="http://schemas.microsoft.com/office/powerpoint/2010/main" val="205275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435776" y="1153206"/>
            <a:ext cx="6303962" cy="830997"/>
          </a:xfrm>
        </p:spPr>
        <p:txBody>
          <a:bodyPr/>
          <a:lstStyle/>
          <a:p>
            <a:pPr algn="ctr"/>
            <a:r>
              <a:rPr lang="en-IN" sz="2700" b="1" i="1" dirty="0"/>
              <a:t>Work place design for reducing </a:t>
            </a:r>
            <a:r>
              <a:rPr lang="en-IN" sz="2700" b="1" i="1" dirty="0" err="1"/>
              <a:t>Muda</a:t>
            </a:r>
            <a:r>
              <a:rPr lang="en-IN" sz="2700" b="1" i="1" dirty="0"/>
              <a:t>, Mura, </a:t>
            </a:r>
            <a:r>
              <a:rPr lang="en-IN" sz="2700" b="1" i="1" dirty="0" err="1"/>
              <a:t>Muri</a:t>
            </a:r>
            <a:r>
              <a:rPr lang="en-IN" sz="2700" b="1" i="1" dirty="0"/>
              <a:t> (3M) in operations.</a:t>
            </a:r>
            <a:endParaRPr lang="en-IN" sz="27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3398" y="2714516"/>
            <a:ext cx="3466234" cy="2979242"/>
          </a:xfrm>
          <a:prstGeom prst="rect">
            <a:avLst/>
          </a:prstGeom>
        </p:spPr>
      </p:pic>
    </p:spTree>
    <p:custDataLst>
      <p:tags r:id="rId1"/>
    </p:custDataLst>
  </p:cSld>
  <p:clrMapOvr>
    <a:masterClrMapping/>
  </p:clrMapOvr>
  <p:transition spd="slow">
    <p:wipe dir="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5447645"/>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ONSITE ASSESSMENT – KEY POINTS</a:t>
            </a:r>
          </a:p>
          <a:p>
            <a:r>
              <a:rPr lang="en-US" dirty="0"/>
              <a:t> </a:t>
            </a:r>
            <a:endParaRPr lang="en-IN" dirty="0"/>
          </a:p>
          <a:p>
            <a:pPr algn="just"/>
            <a:r>
              <a:rPr lang="en-IN" sz="2000" dirty="0"/>
              <a:t>    5. </a:t>
            </a:r>
            <a:r>
              <a:rPr lang="en-IN" sz="2000" dirty="0" err="1"/>
              <a:t>OnSite</a:t>
            </a:r>
            <a:r>
              <a:rPr lang="en-IN" sz="2000" dirty="0"/>
              <a:t> assessment will be based on specific ZED certification requirements. The </a:t>
            </a:r>
          </a:p>
          <a:p>
            <a:r>
              <a:rPr lang="en-IN" sz="2000" dirty="0"/>
              <a:t>     assessment is app-based and in accordance with check list provided by QCI.</a:t>
            </a:r>
          </a:p>
          <a:p>
            <a:endParaRPr lang="en-IN" sz="2000" dirty="0"/>
          </a:p>
          <a:p>
            <a:r>
              <a:rPr lang="en-IN" sz="2000" dirty="0"/>
              <a:t>     During  the  assessment,  the  assessment  team  shall  periodically  check  </a:t>
            </a:r>
          </a:p>
          <a:p>
            <a:r>
              <a:rPr lang="en-IN" sz="2000" dirty="0"/>
              <a:t>     assessment  progress  and  exchange information. The assessment team leader </a:t>
            </a:r>
          </a:p>
          <a:p>
            <a:r>
              <a:rPr lang="en-IN" sz="2000" dirty="0"/>
              <a:t>     shall re-assign work as needed between the assessment team members and </a:t>
            </a:r>
          </a:p>
          <a:p>
            <a:r>
              <a:rPr lang="en-IN" sz="2000" dirty="0"/>
              <a:t>     periodically communicate the progress of the assessment and any concerns to the </a:t>
            </a:r>
          </a:p>
          <a:p>
            <a:r>
              <a:rPr lang="en-IN" sz="2000" dirty="0"/>
              <a:t>     MSME.</a:t>
            </a:r>
          </a:p>
          <a:p>
            <a:endParaRPr lang="en-IN" sz="2000" dirty="0"/>
          </a:p>
          <a:p>
            <a:pPr algn="just"/>
            <a:r>
              <a:rPr lang="en-IN" sz="2000" dirty="0"/>
              <a:t>    When  conducting  </a:t>
            </a:r>
            <a:r>
              <a:rPr lang="en-IN" sz="2000" dirty="0" err="1"/>
              <a:t>OnSite</a:t>
            </a:r>
            <a:r>
              <a:rPr lang="en-IN" sz="2000" dirty="0"/>
              <a:t> assessment,  the  assessor  shall  collect  and  verify</a:t>
            </a:r>
          </a:p>
          <a:p>
            <a:pPr algn="just"/>
            <a:r>
              <a:rPr lang="en-IN" sz="2000" dirty="0"/>
              <a:t>    evidence  related  to  performance of various processes/activities  of the MSME as </a:t>
            </a:r>
          </a:p>
          <a:p>
            <a:pPr algn="just"/>
            <a:r>
              <a:rPr lang="en-IN" sz="2000" dirty="0"/>
              <a:t>    per ZED certification module / parameter which includes as a minimum:</a:t>
            </a:r>
          </a:p>
          <a:p>
            <a:r>
              <a:rPr lang="en-IN" sz="2000" dirty="0"/>
              <a:t> </a:t>
            </a:r>
          </a:p>
          <a:p>
            <a:r>
              <a:rPr lang="en-IN" sz="2000" dirty="0"/>
              <a:t>    —   Operational Control;</a:t>
            </a:r>
          </a:p>
          <a:p>
            <a:r>
              <a:rPr lang="en-IN" sz="2000" dirty="0"/>
              <a:t>    —   Monitoring Measurement and Analysis.   </a:t>
            </a:r>
            <a:endParaRPr lang="en-IN" dirty="0"/>
          </a:p>
        </p:txBody>
      </p:sp>
      <p:sp>
        <p:nvSpPr>
          <p:cNvPr id="9" name="Title 1"/>
          <p:cNvSpPr>
            <a:spLocks noGrp="1"/>
          </p:cNvSpPr>
          <p:nvPr>
            <p:ph type="title"/>
          </p:nvPr>
        </p:nvSpPr>
        <p:spPr>
          <a:xfrm>
            <a:off x="172517" y="190137"/>
            <a:ext cx="6996687" cy="492443"/>
          </a:xfrm>
        </p:spPr>
        <p:txBody>
          <a:bodyPr/>
          <a:lstStyle/>
          <a:p>
            <a:r>
              <a:rPr lang="en-IN" sz="3200" dirty="0"/>
              <a:t>STEP 4: ONSITE ASSESSMENT (3)</a:t>
            </a:r>
          </a:p>
        </p:txBody>
      </p:sp>
    </p:spTree>
    <p:extLst>
      <p:ext uri="{BB962C8B-B14F-4D97-AF65-F5344CB8AC3E}">
        <p14:creationId xmlns:p14="http://schemas.microsoft.com/office/powerpoint/2010/main" val="149815437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4216539"/>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ONSITE ASSESSMENT – KEY POINTS</a:t>
            </a:r>
          </a:p>
          <a:p>
            <a:r>
              <a:rPr lang="en-US" dirty="0"/>
              <a:t> </a:t>
            </a:r>
            <a:endParaRPr lang="en-IN" dirty="0"/>
          </a:p>
          <a:p>
            <a:pPr>
              <a:lnSpc>
                <a:spcPct val="150000"/>
              </a:lnSpc>
            </a:pPr>
            <a:r>
              <a:rPr lang="en-IN" sz="1200" dirty="0"/>
              <a:t>      </a:t>
            </a:r>
            <a:r>
              <a:rPr lang="en-IN" sz="2000" dirty="0"/>
              <a:t>During the assessment, information relevant to the assessment objectives, scope</a:t>
            </a:r>
          </a:p>
          <a:p>
            <a:pPr>
              <a:lnSpc>
                <a:spcPct val="150000"/>
              </a:lnSpc>
            </a:pPr>
            <a:r>
              <a:rPr lang="en-IN" sz="2000" dirty="0"/>
              <a:t>    and criteria (including information relating to interfaces between functions, </a:t>
            </a:r>
          </a:p>
          <a:p>
            <a:pPr>
              <a:lnSpc>
                <a:spcPct val="150000"/>
              </a:lnSpc>
            </a:pPr>
            <a:r>
              <a:rPr lang="en-IN" sz="2000" dirty="0"/>
              <a:t>    activities and processes) shall be obtained and verified to become assessment </a:t>
            </a:r>
          </a:p>
          <a:p>
            <a:pPr>
              <a:lnSpc>
                <a:spcPct val="150000"/>
              </a:lnSpc>
            </a:pPr>
            <a:r>
              <a:rPr lang="en-IN" sz="2000" dirty="0"/>
              <a:t>    evidence.     </a:t>
            </a:r>
          </a:p>
          <a:p>
            <a:endParaRPr lang="en-IN" sz="2000" dirty="0"/>
          </a:p>
          <a:p>
            <a:r>
              <a:rPr lang="en-IN" sz="2000" dirty="0"/>
              <a:t>    Methods to obtain information shall include, but are not limited to:</a:t>
            </a:r>
          </a:p>
          <a:p>
            <a:r>
              <a:rPr lang="en-IN" sz="2000" dirty="0"/>
              <a:t>	a)	interviews;</a:t>
            </a:r>
          </a:p>
          <a:p>
            <a:r>
              <a:rPr lang="en-IN" sz="2000" dirty="0"/>
              <a:t>	b)	observation of processes and activities;</a:t>
            </a:r>
          </a:p>
          <a:p>
            <a:r>
              <a:rPr lang="en-IN" sz="2000" dirty="0"/>
              <a:t>	c)	review of documentation and records</a:t>
            </a:r>
            <a:endParaRPr lang="en-IN" dirty="0"/>
          </a:p>
        </p:txBody>
      </p:sp>
      <p:sp>
        <p:nvSpPr>
          <p:cNvPr id="9" name="Title 1"/>
          <p:cNvSpPr>
            <a:spLocks noGrp="1"/>
          </p:cNvSpPr>
          <p:nvPr>
            <p:ph type="title"/>
          </p:nvPr>
        </p:nvSpPr>
        <p:spPr>
          <a:xfrm>
            <a:off x="172517" y="190137"/>
            <a:ext cx="6996687" cy="492443"/>
          </a:xfrm>
        </p:spPr>
        <p:txBody>
          <a:bodyPr/>
          <a:lstStyle/>
          <a:p>
            <a:r>
              <a:rPr lang="en-IN" sz="3200" dirty="0"/>
              <a:t>STEP 4: ONSITE ASSESSMENT (4)</a:t>
            </a:r>
          </a:p>
        </p:txBody>
      </p:sp>
    </p:spTree>
    <p:extLst>
      <p:ext uri="{BB962C8B-B14F-4D97-AF65-F5344CB8AC3E}">
        <p14:creationId xmlns:p14="http://schemas.microsoft.com/office/powerpoint/2010/main" val="388801401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5447645"/>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ONSITE ASSESSMENT – KEY POINTS</a:t>
            </a:r>
          </a:p>
          <a:p>
            <a:r>
              <a:rPr lang="en-US" dirty="0"/>
              <a:t> </a:t>
            </a:r>
            <a:endParaRPr lang="en-IN" dirty="0"/>
          </a:p>
          <a:p>
            <a:r>
              <a:rPr lang="en-IN" sz="2000" dirty="0"/>
              <a:t> </a:t>
            </a:r>
            <a:r>
              <a:rPr lang="en-IN" sz="2000" b="1" dirty="0"/>
              <a:t>6. Safety during assessments</a:t>
            </a:r>
          </a:p>
          <a:p>
            <a:r>
              <a:rPr lang="en-IN" sz="2000" dirty="0"/>
              <a:t> </a:t>
            </a:r>
          </a:p>
          <a:p>
            <a:pPr algn="just"/>
            <a:r>
              <a:rPr lang="en-IN" sz="2000" dirty="0"/>
              <a:t>Assessment  involves risks  linked  to  the  need  to  travel  to  work environments. Responsibility for  risk  analysis  and  the  identification  of  the  most  suitable  means  of protection is of the MSME that manages the building or factory.</a:t>
            </a:r>
          </a:p>
          <a:p>
            <a:r>
              <a:rPr lang="en-IN" sz="2000" dirty="0"/>
              <a:t> </a:t>
            </a:r>
          </a:p>
          <a:p>
            <a:r>
              <a:rPr lang="en-IN" sz="2000" dirty="0"/>
              <a:t>However, assessors must have personal protective equipment which may be reason-ably required to run in the security checks. In particular, each assessor must go to the sites to verify with at least:</a:t>
            </a:r>
          </a:p>
          <a:p>
            <a:r>
              <a:rPr lang="en-IN" sz="2000" dirty="0"/>
              <a:t> </a:t>
            </a:r>
          </a:p>
          <a:p>
            <a:pPr lvl="0"/>
            <a:r>
              <a:rPr lang="en-IN" sz="2000" dirty="0"/>
              <a:t> helmet;</a:t>
            </a:r>
          </a:p>
          <a:p>
            <a:pPr lvl="0"/>
            <a:r>
              <a:rPr lang="en-IN" sz="2000" dirty="0"/>
              <a:t> safety shoes;</a:t>
            </a:r>
          </a:p>
          <a:p>
            <a:pPr lvl="0"/>
            <a:r>
              <a:rPr lang="en-IN" sz="2000" dirty="0"/>
              <a:t> goggles;</a:t>
            </a:r>
          </a:p>
          <a:p>
            <a:pPr lvl="0"/>
            <a:r>
              <a:rPr lang="en-IN" sz="2000" dirty="0"/>
              <a:t> ear protectors;</a:t>
            </a:r>
          </a:p>
          <a:p>
            <a:pPr lvl="0"/>
            <a:r>
              <a:rPr lang="en-IN" sz="2000" dirty="0"/>
              <a:t> high visibility vest</a:t>
            </a:r>
          </a:p>
        </p:txBody>
      </p:sp>
      <p:sp>
        <p:nvSpPr>
          <p:cNvPr id="9" name="Title 1"/>
          <p:cNvSpPr>
            <a:spLocks noGrp="1"/>
          </p:cNvSpPr>
          <p:nvPr>
            <p:ph type="title"/>
          </p:nvPr>
        </p:nvSpPr>
        <p:spPr>
          <a:xfrm>
            <a:off x="172517" y="190137"/>
            <a:ext cx="6996687" cy="492443"/>
          </a:xfrm>
        </p:spPr>
        <p:txBody>
          <a:bodyPr/>
          <a:lstStyle/>
          <a:p>
            <a:r>
              <a:rPr lang="en-IN" sz="3200" dirty="0"/>
              <a:t>STEP 4: ONSITE ASSESSMENT (5)</a:t>
            </a:r>
          </a:p>
        </p:txBody>
      </p:sp>
    </p:spTree>
    <p:extLst>
      <p:ext uri="{BB962C8B-B14F-4D97-AF65-F5344CB8AC3E}">
        <p14:creationId xmlns:p14="http://schemas.microsoft.com/office/powerpoint/2010/main" val="168176451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5447645"/>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ONSITE ASSESSMENT – KEY POINTS</a:t>
            </a:r>
          </a:p>
          <a:p>
            <a:r>
              <a:rPr lang="en-US" dirty="0"/>
              <a:t> </a:t>
            </a:r>
            <a:endParaRPr lang="en-IN" dirty="0"/>
          </a:p>
          <a:p>
            <a:r>
              <a:rPr lang="en-IN" sz="2000" b="1" dirty="0"/>
              <a:t>7 Closing Meeting:</a:t>
            </a:r>
          </a:p>
          <a:p>
            <a:r>
              <a:rPr lang="en-IN" sz="2000" dirty="0"/>
              <a:t> </a:t>
            </a:r>
          </a:p>
          <a:p>
            <a:pPr>
              <a:lnSpc>
                <a:spcPct val="150000"/>
              </a:lnSpc>
            </a:pPr>
            <a:r>
              <a:rPr lang="en-IN" sz="2000" dirty="0"/>
              <a:t>A formal Closing Meeting, where attendance shall be recorded, shall be held with the MSME’s management and, where appropriate, those responsible for the functions or processes assessed. The purpose of the Closing Meeting, usually conducted by the assessment team leader, is to present the assessment conclusions.</a:t>
            </a:r>
          </a:p>
          <a:p>
            <a:endParaRPr lang="en-IN" sz="2000" dirty="0"/>
          </a:p>
          <a:p>
            <a:r>
              <a:rPr lang="en-IN" sz="2000" b="1" dirty="0"/>
              <a:t>8. </a:t>
            </a:r>
            <a:r>
              <a:rPr lang="en-IN" sz="2000" b="1" dirty="0" err="1"/>
              <a:t>OnSite</a:t>
            </a:r>
            <a:r>
              <a:rPr lang="en-IN" sz="2000" b="1" dirty="0"/>
              <a:t> Assessment Report:</a:t>
            </a:r>
            <a:endParaRPr lang="en-IN" sz="2000" dirty="0"/>
          </a:p>
          <a:p>
            <a:r>
              <a:rPr lang="en-IN" sz="2000" dirty="0"/>
              <a:t> </a:t>
            </a:r>
          </a:p>
          <a:p>
            <a:pPr>
              <a:lnSpc>
                <a:spcPct val="150000"/>
              </a:lnSpc>
            </a:pPr>
            <a:r>
              <a:rPr lang="en-IN" sz="2000" dirty="0"/>
              <a:t>The Rating Agency shall provide a system generated report for </a:t>
            </a:r>
            <a:r>
              <a:rPr lang="en-IN" sz="2000" dirty="0" err="1"/>
              <a:t>OnSite</a:t>
            </a:r>
            <a:r>
              <a:rPr lang="en-IN" sz="2000" dirty="0"/>
              <a:t> Assessment to QCI. Ownership of the assessment report shall be maintained by the Rating Agency. </a:t>
            </a:r>
          </a:p>
          <a:p>
            <a:endParaRPr lang="en-IN" sz="2000" dirty="0"/>
          </a:p>
        </p:txBody>
      </p:sp>
      <p:sp>
        <p:nvSpPr>
          <p:cNvPr id="9" name="Title 1"/>
          <p:cNvSpPr>
            <a:spLocks noGrp="1"/>
          </p:cNvSpPr>
          <p:nvPr>
            <p:ph type="title"/>
          </p:nvPr>
        </p:nvSpPr>
        <p:spPr>
          <a:xfrm>
            <a:off x="172517" y="190137"/>
            <a:ext cx="6996687" cy="492443"/>
          </a:xfrm>
        </p:spPr>
        <p:txBody>
          <a:bodyPr/>
          <a:lstStyle/>
          <a:p>
            <a:r>
              <a:rPr lang="en-IN" sz="3200" dirty="0"/>
              <a:t>STEP 4: ONSITE ASSESSMENT (6)</a:t>
            </a:r>
          </a:p>
        </p:txBody>
      </p:sp>
    </p:spTree>
    <p:extLst>
      <p:ext uri="{BB962C8B-B14F-4D97-AF65-F5344CB8AC3E}">
        <p14:creationId xmlns:p14="http://schemas.microsoft.com/office/powerpoint/2010/main" val="27955717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4985980"/>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US" sz="3600" b="1" dirty="0">
                <a:solidFill>
                  <a:srgbClr val="000000"/>
                </a:solidFill>
              </a:rPr>
              <a:t> ONSITE ASSESSMENT – KEY POINTS</a:t>
            </a:r>
          </a:p>
          <a:p>
            <a:r>
              <a:rPr lang="en-US" dirty="0"/>
              <a:t> </a:t>
            </a:r>
            <a:endParaRPr lang="en-IN" dirty="0"/>
          </a:p>
          <a:p>
            <a:pPr lvl="0"/>
            <a:r>
              <a:rPr lang="en-IN" sz="2000" b="1" dirty="0"/>
              <a:t> 8. Certification Decision by Rating Committee (RC)</a:t>
            </a:r>
            <a:endParaRPr lang="en-IN" sz="2000" dirty="0"/>
          </a:p>
          <a:p>
            <a:r>
              <a:rPr lang="en-IN" sz="2000" dirty="0"/>
              <a:t> </a:t>
            </a:r>
          </a:p>
          <a:p>
            <a:pPr algn="just">
              <a:lnSpc>
                <a:spcPct val="150000"/>
              </a:lnSpc>
            </a:pPr>
            <a:r>
              <a:rPr lang="en-IN" sz="2000" dirty="0"/>
              <a:t> The submitted report shall be reviewed for decision on certification by Rating</a:t>
            </a:r>
          </a:p>
          <a:p>
            <a:pPr algn="just">
              <a:lnSpc>
                <a:spcPct val="150000"/>
              </a:lnSpc>
            </a:pPr>
            <a:r>
              <a:rPr lang="en-IN" sz="2000" dirty="0"/>
              <a:t> Committee of QCI, if found suitable. For any clarification on report, the RA team shall</a:t>
            </a:r>
          </a:p>
          <a:p>
            <a:pPr algn="just">
              <a:lnSpc>
                <a:spcPct val="150000"/>
              </a:lnSpc>
            </a:pPr>
            <a:r>
              <a:rPr lang="en-IN" sz="2000" dirty="0"/>
              <a:t> provide further information as required by Rating Committee. For each accepted </a:t>
            </a:r>
          </a:p>
          <a:p>
            <a:pPr algn="just">
              <a:lnSpc>
                <a:spcPct val="150000"/>
              </a:lnSpc>
            </a:pPr>
            <a:r>
              <a:rPr lang="en-IN" sz="2000" dirty="0"/>
              <a:t> reports, the RA shall be paid for the </a:t>
            </a:r>
            <a:r>
              <a:rPr lang="en-IN" sz="2000" dirty="0" err="1"/>
              <a:t>OnSite</a:t>
            </a:r>
            <a:r>
              <a:rPr lang="en-IN" sz="2000" dirty="0"/>
              <a:t> Assessment conducted as per the fee </a:t>
            </a:r>
          </a:p>
          <a:p>
            <a:pPr algn="just">
              <a:lnSpc>
                <a:spcPct val="150000"/>
              </a:lnSpc>
            </a:pPr>
            <a:r>
              <a:rPr lang="en-IN" sz="2000" dirty="0"/>
              <a:t> structure.</a:t>
            </a:r>
          </a:p>
          <a:p>
            <a:pPr>
              <a:lnSpc>
                <a:spcPct val="150000"/>
              </a:lnSpc>
            </a:pPr>
            <a:endParaRPr lang="en-IN" sz="2000" dirty="0"/>
          </a:p>
          <a:p>
            <a:pPr>
              <a:lnSpc>
                <a:spcPct val="150000"/>
              </a:lnSpc>
            </a:pPr>
            <a:r>
              <a:rPr lang="en-IN" sz="2000" dirty="0"/>
              <a:t> The Certificate will be issued by QCI. </a:t>
            </a:r>
          </a:p>
          <a:p>
            <a:endParaRPr lang="en-IN" sz="2000" dirty="0"/>
          </a:p>
        </p:txBody>
      </p:sp>
      <p:sp>
        <p:nvSpPr>
          <p:cNvPr id="9" name="Title 1"/>
          <p:cNvSpPr>
            <a:spLocks noGrp="1"/>
          </p:cNvSpPr>
          <p:nvPr>
            <p:ph type="title"/>
          </p:nvPr>
        </p:nvSpPr>
        <p:spPr>
          <a:xfrm>
            <a:off x="172517" y="190137"/>
            <a:ext cx="6996687" cy="492443"/>
          </a:xfrm>
        </p:spPr>
        <p:txBody>
          <a:bodyPr/>
          <a:lstStyle/>
          <a:p>
            <a:r>
              <a:rPr lang="en-IN" sz="3200" dirty="0"/>
              <a:t>STEP 4: ONSITE ASSESSMENT (6)</a:t>
            </a:r>
          </a:p>
        </p:txBody>
      </p:sp>
    </p:spTree>
    <p:extLst>
      <p:ext uri="{BB962C8B-B14F-4D97-AF65-F5344CB8AC3E}">
        <p14:creationId xmlns:p14="http://schemas.microsoft.com/office/powerpoint/2010/main" val="117900587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0303" y="831349"/>
            <a:ext cx="8757635" cy="5539978"/>
          </a:xfrm>
          <a:prstGeom prst="rect">
            <a:avLst/>
          </a:prstGeom>
          <a:noFill/>
        </p:spPr>
        <p:txBody>
          <a:bodyPr wrap="square" rtlCol="0">
            <a:spAutoFit/>
          </a:bodyPr>
          <a:lstStyle/>
          <a:p>
            <a:pPr fontAlgn="base">
              <a:lnSpc>
                <a:spcPct val="150000"/>
              </a:lnSpc>
              <a:spcBef>
                <a:spcPct val="0"/>
              </a:spcBef>
              <a:spcAft>
                <a:spcPct val="0"/>
              </a:spcAft>
              <a:defRPr/>
            </a:pPr>
            <a:r>
              <a:rPr lang="en-US" sz="3600" b="1" dirty="0">
                <a:solidFill>
                  <a:srgbClr val="000000"/>
                </a:solidFill>
              </a:rPr>
              <a:t>ONSITE ASSESSMENT – KEY POINTS</a:t>
            </a:r>
            <a:endParaRPr lang="en-US" sz="2000" b="1" dirty="0">
              <a:solidFill>
                <a:srgbClr val="000000"/>
              </a:solidFill>
              <a:ea typeface="Garamond" charset="0"/>
              <a:cs typeface="Garamond" charset="0"/>
            </a:endParaRPr>
          </a:p>
          <a:p>
            <a:pPr marR="0" lvl="0" algn="l" defTabSz="914400" rtl="0" eaLnBrk="1" fontAlgn="base" latinLnBrk="0" hangingPunct="1">
              <a:lnSpc>
                <a:spcPct val="150000"/>
              </a:lnSpc>
              <a:spcBef>
                <a:spcPct val="0"/>
              </a:spcBef>
              <a:spcAft>
                <a:spcPct val="0"/>
              </a:spcAft>
              <a:buClrTx/>
              <a:buSzTx/>
              <a:tabLst/>
              <a:defRPr/>
            </a:pPr>
            <a:r>
              <a:rPr kumimoji="0" lang="en-US" sz="2000" b="1" i="0" u="none" strike="noStrike" kern="1200" cap="none" spc="0" normalizeH="0" baseline="0" noProof="0" dirty="0">
                <a:ln>
                  <a:noFill/>
                </a:ln>
                <a:solidFill>
                  <a:srgbClr val="000000"/>
                </a:solidFill>
                <a:effectLst/>
                <a:uLnTx/>
                <a:uFillTx/>
                <a:ea typeface="Garamond" charset="0"/>
                <a:cs typeface="Garamond" charset="0"/>
              </a:rPr>
              <a:t>The Process </a:t>
            </a:r>
          </a:p>
          <a:p>
            <a:pPr lvl="1">
              <a:lnSpc>
                <a:spcPct val="150000"/>
              </a:lnSpc>
            </a:pPr>
            <a:r>
              <a:rPr lang="en-US" dirty="0"/>
              <a:t>	</a:t>
            </a:r>
            <a:r>
              <a:rPr lang="en-US" sz="2000" dirty="0"/>
              <a:t>1. Assessment preparation &amp; planning with co-assessor</a:t>
            </a:r>
            <a:endParaRPr lang="en-IN" sz="2000" dirty="0"/>
          </a:p>
          <a:p>
            <a:pPr lvl="2">
              <a:lnSpc>
                <a:spcPct val="150000"/>
              </a:lnSpc>
            </a:pPr>
            <a:r>
              <a:rPr lang="en-US" sz="2000" dirty="0"/>
              <a:t>2. Scheduling of assessment</a:t>
            </a:r>
            <a:endParaRPr lang="en-IN" sz="2000" dirty="0"/>
          </a:p>
          <a:p>
            <a:pPr lvl="2">
              <a:lnSpc>
                <a:spcPct val="150000"/>
              </a:lnSpc>
            </a:pPr>
            <a:r>
              <a:rPr lang="en-US" sz="2000" dirty="0"/>
              <a:t>3. Opening Meeting with MSME </a:t>
            </a:r>
            <a:endParaRPr lang="en-IN" sz="2000" dirty="0"/>
          </a:p>
          <a:p>
            <a:pPr lvl="2">
              <a:lnSpc>
                <a:spcPct val="150000"/>
              </a:lnSpc>
            </a:pPr>
            <a:r>
              <a:rPr lang="en-US" sz="2000" dirty="0"/>
              <a:t>4. Understand the MSME’s products, systems and processes</a:t>
            </a:r>
            <a:endParaRPr lang="en-IN" sz="2000" dirty="0"/>
          </a:p>
          <a:p>
            <a:pPr lvl="2">
              <a:lnSpc>
                <a:spcPct val="150000"/>
              </a:lnSpc>
            </a:pPr>
            <a:r>
              <a:rPr lang="en-US" sz="2000" dirty="0"/>
              <a:t>5. Understand the applicable statutory &amp; regulatory requirements of the</a:t>
            </a:r>
          </a:p>
          <a:p>
            <a:pPr lvl="2">
              <a:lnSpc>
                <a:spcPct val="150000"/>
              </a:lnSpc>
            </a:pPr>
            <a:r>
              <a:rPr lang="en-US" sz="2000" dirty="0"/>
              <a:t>    MSME with reference to Quality, Environment and Safety</a:t>
            </a:r>
            <a:endParaRPr lang="en-IN" sz="2000" dirty="0"/>
          </a:p>
          <a:p>
            <a:pPr lvl="2">
              <a:lnSpc>
                <a:spcPct val="150000"/>
              </a:lnSpc>
            </a:pPr>
            <a:r>
              <a:rPr lang="en-US" sz="2000" dirty="0"/>
              <a:t>6. The assessment process using Tablet</a:t>
            </a:r>
            <a:endParaRPr lang="en-IN" sz="2000" dirty="0"/>
          </a:p>
          <a:p>
            <a:pPr lvl="2">
              <a:lnSpc>
                <a:spcPct val="150000"/>
              </a:lnSpc>
            </a:pPr>
            <a:r>
              <a:rPr lang="en-US" sz="2000" dirty="0"/>
              <a:t>7. Closing Meeting</a:t>
            </a:r>
            <a:endParaRPr lang="en-IN" sz="2000" dirty="0"/>
          </a:p>
          <a:p>
            <a:pPr lvl="2">
              <a:lnSpc>
                <a:spcPct val="150000"/>
              </a:lnSpc>
            </a:pPr>
            <a:r>
              <a:rPr lang="en-US" sz="2000" dirty="0"/>
              <a:t>8. Report Generation</a:t>
            </a:r>
            <a:endParaRPr lang="en-IN" sz="2000" dirty="0"/>
          </a:p>
        </p:txBody>
      </p:sp>
      <p:sp>
        <p:nvSpPr>
          <p:cNvPr id="8" name="Title 1"/>
          <p:cNvSpPr>
            <a:spLocks noGrp="1"/>
          </p:cNvSpPr>
          <p:nvPr>
            <p:ph type="title"/>
          </p:nvPr>
        </p:nvSpPr>
        <p:spPr>
          <a:xfrm>
            <a:off x="172517" y="177259"/>
            <a:ext cx="6996687" cy="492443"/>
          </a:xfrm>
        </p:spPr>
        <p:txBody>
          <a:bodyPr/>
          <a:lstStyle/>
          <a:p>
            <a:r>
              <a:rPr lang="en-IN" sz="3200" dirty="0"/>
              <a:t>STEP 4: ONSITE ASSESSMENT (4)</a:t>
            </a:r>
          </a:p>
        </p:txBody>
      </p:sp>
    </p:spTree>
    <p:extLst>
      <p:ext uri="{BB962C8B-B14F-4D97-AF65-F5344CB8AC3E}">
        <p14:creationId xmlns:p14="http://schemas.microsoft.com/office/powerpoint/2010/main" val="305524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dissolv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00"/>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752322"/>
            <a:ext cx="8819034" cy="2215991"/>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D E M O (DRAFT WORKFLOW)</a:t>
            </a:r>
          </a:p>
          <a:p>
            <a:pPr marL="1526" lvl="1" indent="0" algn="ctr" defTabSz="860347" fontAlgn="base">
              <a:spcBef>
                <a:spcPct val="0"/>
              </a:spcBef>
              <a:spcAft>
                <a:spcPct val="0"/>
              </a:spcAft>
              <a:buClr>
                <a:srgbClr val="000000"/>
              </a:buClr>
              <a:buNone/>
            </a:pPr>
            <a:endParaRPr lang="en-US" sz="3600" b="1" dirty="0">
              <a:solidFill>
                <a:srgbClr val="000000"/>
              </a:solidFill>
            </a:endParaRPr>
          </a:p>
          <a:p>
            <a:pPr marL="1526" lvl="1" indent="0" algn="ctr" defTabSz="860347" fontAlgn="base">
              <a:spcBef>
                <a:spcPct val="0"/>
              </a:spcBef>
              <a:spcAft>
                <a:spcPct val="0"/>
              </a:spcAft>
              <a:buClr>
                <a:srgbClr val="000000"/>
              </a:buClr>
              <a:buNone/>
            </a:pPr>
            <a:r>
              <a:rPr lang="en-IN" sz="3600" b="1" dirty="0"/>
              <a:t>ONSITE ASSESSMENT PROCESS</a:t>
            </a:r>
          </a:p>
          <a:p>
            <a:pPr marL="1526" lvl="1" indent="0" algn="ctr" defTabSz="860347" fontAlgn="base">
              <a:spcBef>
                <a:spcPct val="0"/>
              </a:spcBef>
              <a:spcAft>
                <a:spcPct val="0"/>
              </a:spcAft>
              <a:buClr>
                <a:srgbClr val="000000"/>
              </a:buClr>
              <a:buNone/>
            </a:pPr>
            <a:r>
              <a:rPr lang="en-IN" sz="3600" b="1" dirty="0">
                <a:solidFill>
                  <a:srgbClr val="000000"/>
                </a:solidFill>
              </a:rPr>
              <a:t>(Under development)</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STEP 4: ONSITE ASSESSMENT (4)</a:t>
            </a:r>
          </a:p>
        </p:txBody>
      </p:sp>
    </p:spTree>
    <p:extLst>
      <p:ext uri="{BB962C8B-B14F-4D97-AF65-F5344CB8AC3E}">
        <p14:creationId xmlns:p14="http://schemas.microsoft.com/office/powerpoint/2010/main" val="18257273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897765"/>
            <a:ext cx="8819034" cy="3077766"/>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endParaRPr lang="en-IN" sz="1000" dirty="0"/>
          </a:p>
          <a:p>
            <a:pPr marL="342900" lvl="0" indent="-342900">
              <a:buAutoNum type="arabicPeriod"/>
            </a:pPr>
            <a:r>
              <a:rPr lang="en-GB" dirty="0"/>
              <a:t>Upon finally approving and finishing a DA, MSME can </a:t>
            </a:r>
            <a:r>
              <a:rPr lang="en-GB" b="1" dirty="0"/>
              <a:t>register </a:t>
            </a:r>
            <a:r>
              <a:rPr lang="en-GB" dirty="0"/>
              <a:t>and</a:t>
            </a:r>
            <a:r>
              <a:rPr lang="en-GB" b="1" dirty="0"/>
              <a:t> apply </a:t>
            </a:r>
            <a:r>
              <a:rPr lang="en-GB" dirty="0"/>
              <a:t>for a </a:t>
            </a:r>
            <a:r>
              <a:rPr lang="en-GB" b="1" dirty="0"/>
              <a:t>Site</a:t>
            </a:r>
          </a:p>
          <a:p>
            <a:pPr lvl="0"/>
            <a:r>
              <a:rPr lang="en-GB" b="1" dirty="0"/>
              <a:t>       Assessment</a:t>
            </a:r>
          </a:p>
          <a:p>
            <a:pPr lvl="0"/>
            <a:endParaRPr lang="en-IN" sz="1400" dirty="0"/>
          </a:p>
          <a:p>
            <a:pPr marL="342900" lvl="0" indent="-342900">
              <a:buAutoNum type="arabicPeriod" startAt="2"/>
            </a:pPr>
            <a:r>
              <a:rPr lang="en-GB" dirty="0"/>
              <a:t>After successful payment for SA, the request will be auto-allocated to a Site Assessment</a:t>
            </a:r>
          </a:p>
          <a:p>
            <a:pPr lvl="0"/>
            <a:r>
              <a:rPr lang="en-GB" dirty="0"/>
              <a:t>      Body (SAB)</a:t>
            </a:r>
          </a:p>
          <a:p>
            <a:pPr lvl="0"/>
            <a:endParaRPr lang="en-GB" sz="1600" dirty="0"/>
          </a:p>
          <a:p>
            <a:pPr marL="342900" lvl="0" indent="-342900">
              <a:buAutoNum type="arabicPeriod" startAt="3"/>
            </a:pPr>
            <a:r>
              <a:rPr lang="en-GB" dirty="0"/>
              <a:t>Similar to DA, authorised person from SAB can then choose the </a:t>
            </a:r>
            <a:r>
              <a:rPr lang="en-GB" b="1" dirty="0"/>
              <a:t>Allocated MSME</a:t>
            </a:r>
            <a:r>
              <a:rPr lang="en-GB" dirty="0"/>
              <a:t> and either </a:t>
            </a:r>
            <a:r>
              <a:rPr lang="en-GB" b="1" dirty="0"/>
              <a:t>Accept </a:t>
            </a:r>
            <a:r>
              <a:rPr lang="en-GB" dirty="0"/>
              <a:t>or </a:t>
            </a:r>
            <a:r>
              <a:rPr lang="en-GB" b="1" dirty="0"/>
              <a:t>Reject</a:t>
            </a:r>
            <a:r>
              <a:rPr lang="en-GB" dirty="0"/>
              <a:t> based on their Assessor’s availability.</a:t>
            </a:r>
          </a:p>
          <a:p>
            <a:pPr marL="342900" lvl="0" indent="-342900">
              <a:buAutoNum type="arabicPeriod" startAt="3"/>
            </a:pPr>
            <a:endParaRPr lang="en-GB" sz="1600" dirty="0"/>
          </a:p>
          <a:p>
            <a:pPr marL="342900" indent="-342900">
              <a:buAutoNum type="arabicPeriod" startAt="4"/>
            </a:pPr>
            <a:r>
              <a:rPr lang="en-GB" dirty="0"/>
              <a:t>After assigning it to a Site Assessor, he can login from the Mobile App and get started on the Site Assessment:</a:t>
            </a:r>
            <a:endParaRPr lang="en-US" sz="48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STEP 4: ONSITE ASSESSMENT (5.1)</a:t>
            </a:r>
          </a:p>
        </p:txBody>
      </p:sp>
      <p:pic>
        <p:nvPicPr>
          <p:cNvPr id="5" name="Picture 4"/>
          <p:cNvPicPr/>
          <p:nvPr/>
        </p:nvPicPr>
        <p:blipFill>
          <a:blip r:embed="rId3"/>
          <a:stretch>
            <a:fillRect/>
          </a:stretch>
        </p:blipFill>
        <p:spPr>
          <a:xfrm>
            <a:off x="2601531" y="3876106"/>
            <a:ext cx="1487701" cy="2693315"/>
          </a:xfrm>
          <a:prstGeom prst="rect">
            <a:avLst/>
          </a:prstGeom>
        </p:spPr>
      </p:pic>
    </p:spTree>
    <p:extLst>
      <p:ext uri="{BB962C8B-B14F-4D97-AF65-F5344CB8AC3E}">
        <p14:creationId xmlns:p14="http://schemas.microsoft.com/office/powerpoint/2010/main" val="358678513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830997"/>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defTabSz="860347" fontAlgn="base">
              <a:spcBef>
                <a:spcPct val="0"/>
              </a:spcBef>
              <a:spcAft>
                <a:spcPct val="0"/>
              </a:spcAft>
              <a:buClr>
                <a:srgbClr val="000000"/>
              </a:buClr>
              <a:buNone/>
            </a:pPr>
            <a:r>
              <a:rPr lang="en-GB" dirty="0"/>
              <a:t>5. On his Dashboard, he can see the Current Assessment he is assigned to based on the date:</a:t>
            </a:r>
          </a:p>
          <a:p>
            <a:pPr marL="1526" lvl="1" indent="0" defTabSz="860347" fontAlgn="base">
              <a:spcBef>
                <a:spcPct val="0"/>
              </a:spcBef>
              <a:spcAft>
                <a:spcPct val="0"/>
              </a:spcAft>
              <a:buClr>
                <a:srgbClr val="000000"/>
              </a:buClr>
              <a:buNone/>
            </a:pPr>
            <a:endParaRPr lang="en-GB" dirty="0">
              <a:solidFill>
                <a:srgbClr val="000000"/>
              </a:solidFill>
            </a:endParaRPr>
          </a:p>
          <a:p>
            <a:pPr marL="1526" lvl="1" indent="0" defTabSz="860347" fontAlgn="base">
              <a:spcBef>
                <a:spcPct val="0"/>
              </a:spcBef>
              <a:spcAft>
                <a:spcPct val="0"/>
              </a:spcAft>
              <a:buClr>
                <a:srgbClr val="000000"/>
              </a:buClr>
              <a:buNone/>
            </a:pPr>
            <a:endParaRPr lang="en-US" dirty="0">
              <a:solidFill>
                <a:srgbClr val="000000"/>
              </a:solidFill>
            </a:endParaRPr>
          </a:p>
        </p:txBody>
      </p:sp>
      <p:sp>
        <p:nvSpPr>
          <p:cNvPr id="9" name="Title 1"/>
          <p:cNvSpPr>
            <a:spLocks noGrp="1"/>
          </p:cNvSpPr>
          <p:nvPr>
            <p:ph type="title"/>
          </p:nvPr>
        </p:nvSpPr>
        <p:spPr>
          <a:xfrm>
            <a:off x="172517" y="190137"/>
            <a:ext cx="6996687" cy="492443"/>
          </a:xfrm>
        </p:spPr>
        <p:txBody>
          <a:bodyPr/>
          <a:lstStyle/>
          <a:p>
            <a:r>
              <a:rPr lang="en-IN" sz="3200" dirty="0"/>
              <a:t>STEP 4: ONSITE ASSESSMENT (5.2)</a:t>
            </a:r>
          </a:p>
        </p:txBody>
      </p:sp>
      <p:pic>
        <p:nvPicPr>
          <p:cNvPr id="4" name="Picture 3"/>
          <p:cNvPicPr/>
          <p:nvPr/>
        </p:nvPicPr>
        <p:blipFill>
          <a:blip r:embed="rId3"/>
          <a:stretch>
            <a:fillRect/>
          </a:stretch>
        </p:blipFill>
        <p:spPr>
          <a:xfrm>
            <a:off x="695456" y="1648493"/>
            <a:ext cx="2852961" cy="4493000"/>
          </a:xfrm>
          <a:prstGeom prst="rect">
            <a:avLst/>
          </a:prstGeom>
        </p:spPr>
      </p:pic>
    </p:spTree>
    <p:extLst>
      <p:ext uri="{BB962C8B-B14F-4D97-AF65-F5344CB8AC3E}">
        <p14:creationId xmlns:p14="http://schemas.microsoft.com/office/powerpoint/2010/main" val="193277985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txBox="1">
            <a:spLocks/>
          </p:cNvSpPr>
          <p:nvPr/>
        </p:nvSpPr>
        <p:spPr>
          <a:xfrm>
            <a:off x="172518" y="1065185"/>
            <a:ext cx="8819034" cy="4985980"/>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lvl="0"/>
            <a:r>
              <a:rPr lang="en-GB" dirty="0"/>
              <a:t>6. Similar to the OSA, a Site Assessor will go through every parameter from the MSME’s sector</a:t>
            </a:r>
          </a:p>
          <a:p>
            <a:pPr lvl="0"/>
            <a:r>
              <a:rPr lang="en-GB" dirty="0"/>
              <a:t>    and check on every question’s Evidence Suggested Vs. Evidence Uploaded Vs. DA Comments</a:t>
            </a:r>
          </a:p>
          <a:p>
            <a:pPr lvl="0"/>
            <a:r>
              <a:rPr lang="en-GB" dirty="0"/>
              <a:t>    (if any)</a:t>
            </a:r>
          </a:p>
          <a:p>
            <a:pPr lvl="0"/>
            <a:endParaRPr lang="en-IN" sz="1600" dirty="0"/>
          </a:p>
          <a:p>
            <a:pPr lvl="0"/>
            <a:r>
              <a:rPr lang="en-GB" dirty="0"/>
              <a:t>7. Wherever needed, the SA should </a:t>
            </a:r>
            <a:r>
              <a:rPr lang="en-GB" b="1" dirty="0"/>
              <a:t>Agree</a:t>
            </a:r>
            <a:r>
              <a:rPr lang="en-GB" dirty="0"/>
              <a:t>, </a:t>
            </a:r>
            <a:r>
              <a:rPr lang="en-GB" b="1" dirty="0"/>
              <a:t>Change</a:t>
            </a:r>
            <a:r>
              <a:rPr lang="en-GB" dirty="0"/>
              <a:t> or </a:t>
            </a:r>
            <a:r>
              <a:rPr lang="en-GB" b="1" dirty="0"/>
              <a:t>Re-upload</a:t>
            </a:r>
            <a:r>
              <a:rPr lang="en-GB" dirty="0"/>
              <a:t> evidences and decide a final</a:t>
            </a:r>
          </a:p>
          <a:p>
            <a:pPr lvl="0"/>
            <a:r>
              <a:rPr lang="en-GB" dirty="0"/>
              <a:t>    option to the question in context.</a:t>
            </a:r>
          </a:p>
          <a:p>
            <a:pPr lvl="0"/>
            <a:endParaRPr lang="en-IN" sz="1600" dirty="0"/>
          </a:p>
          <a:p>
            <a:pPr lvl="0"/>
            <a:r>
              <a:rPr lang="en-GB" dirty="0"/>
              <a:t>8. Every Evidence he </a:t>
            </a:r>
            <a:r>
              <a:rPr lang="en-GB" b="1" dirty="0"/>
              <a:t>captures</a:t>
            </a:r>
            <a:r>
              <a:rPr lang="en-GB" dirty="0"/>
              <a:t> as a </a:t>
            </a:r>
            <a:r>
              <a:rPr lang="en-GB" b="1" dirty="0"/>
              <a:t>Photo</a:t>
            </a:r>
            <a:r>
              <a:rPr lang="en-GB" dirty="0"/>
              <a:t> using his smartphone will be saved with it’s location</a:t>
            </a:r>
          </a:p>
          <a:p>
            <a:pPr lvl="0"/>
            <a:r>
              <a:rPr lang="en-GB" dirty="0"/>
              <a:t>    identifiers (latitude, longitude) and also a timestamp.</a:t>
            </a:r>
          </a:p>
          <a:p>
            <a:pPr lvl="0"/>
            <a:endParaRPr lang="en-IN" sz="1600" dirty="0"/>
          </a:p>
          <a:p>
            <a:pPr lvl="0"/>
            <a:r>
              <a:rPr lang="en-GB" dirty="0"/>
              <a:t>9. Whatever option the SA selects in the end will be the final one that is used in certifying / </a:t>
            </a:r>
          </a:p>
          <a:p>
            <a:pPr lvl="0"/>
            <a:r>
              <a:rPr lang="en-GB" dirty="0"/>
              <a:t>       rating the MSME.</a:t>
            </a:r>
          </a:p>
          <a:p>
            <a:pPr lvl="0"/>
            <a:endParaRPr lang="en-IN" sz="1600" dirty="0"/>
          </a:p>
          <a:p>
            <a:pPr lvl="0"/>
            <a:r>
              <a:rPr lang="en-GB" dirty="0"/>
              <a:t>10. Finally, once the SA finishes on the mobile app, it will be submitted to the SAB who will </a:t>
            </a:r>
          </a:p>
          <a:p>
            <a:pPr lvl="0"/>
            <a:r>
              <a:rPr lang="en-GB" dirty="0"/>
              <a:t>      then review and </a:t>
            </a:r>
            <a:r>
              <a:rPr lang="en-GB" b="1" dirty="0"/>
              <a:t>Forward to ZED</a:t>
            </a:r>
            <a:r>
              <a:rPr lang="en-GB" dirty="0"/>
              <a:t> similar to the process on DA.</a:t>
            </a:r>
          </a:p>
          <a:p>
            <a:pPr lvl="0"/>
            <a:endParaRPr lang="en-IN" sz="1600" dirty="0"/>
          </a:p>
          <a:p>
            <a:pPr lvl="0"/>
            <a:r>
              <a:rPr lang="en-GB" dirty="0"/>
              <a:t>11. Once ZED reviews the final file and approves it, the MSME will be rated and certified as per</a:t>
            </a:r>
          </a:p>
          <a:p>
            <a:pPr lvl="0"/>
            <a:r>
              <a:rPr lang="en-GB" dirty="0"/>
              <a:t>      the review by SA.</a:t>
            </a:r>
            <a:endParaRPr lang="en-IN" dirty="0"/>
          </a:p>
        </p:txBody>
      </p:sp>
      <p:sp>
        <p:nvSpPr>
          <p:cNvPr id="9" name="Title 1"/>
          <p:cNvSpPr>
            <a:spLocks noGrp="1"/>
          </p:cNvSpPr>
          <p:nvPr>
            <p:ph type="title"/>
          </p:nvPr>
        </p:nvSpPr>
        <p:spPr>
          <a:xfrm>
            <a:off x="172517" y="190137"/>
            <a:ext cx="6996687" cy="492443"/>
          </a:xfrm>
        </p:spPr>
        <p:txBody>
          <a:bodyPr/>
          <a:lstStyle/>
          <a:p>
            <a:r>
              <a:rPr lang="en-IN" sz="3200" dirty="0"/>
              <a:t>STEP 4: ONSITE ASSESSMENT (5.3)</a:t>
            </a:r>
          </a:p>
        </p:txBody>
      </p:sp>
    </p:spTree>
    <p:extLst>
      <p:ext uri="{BB962C8B-B14F-4D97-AF65-F5344CB8AC3E}">
        <p14:creationId xmlns:p14="http://schemas.microsoft.com/office/powerpoint/2010/main" val="746360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A-4  Waste Management</a:t>
            </a:r>
          </a:p>
        </p:txBody>
      </p:sp>
      <p:sp>
        <p:nvSpPr>
          <p:cNvPr id="7" name="Rectangle 6"/>
          <p:cNvSpPr/>
          <p:nvPr/>
        </p:nvSpPr>
        <p:spPr>
          <a:xfrm>
            <a:off x="89674" y="1377536"/>
            <a:ext cx="789441" cy="9896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43817"/>
            <a:ext cx="789441" cy="15077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4026662"/>
            <a:ext cx="789441" cy="139820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503430"/>
            <a:ext cx="789441" cy="9048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awareness on waste and effect on profitability </a:t>
            </a:r>
          </a:p>
        </p:txBody>
      </p:sp>
      <p:sp>
        <p:nvSpPr>
          <p:cNvPr id="17" name="Rectangle 16"/>
          <p:cNvSpPr/>
          <p:nvPr/>
        </p:nvSpPr>
        <p:spPr>
          <a:xfrm>
            <a:off x="2609355"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Only top management is aware of waste and its effect on profitability </a:t>
            </a:r>
          </a:p>
        </p:txBody>
      </p:sp>
      <p:sp>
        <p:nvSpPr>
          <p:cNvPr id="18" name="Rectangle 17"/>
          <p:cNvSpPr/>
          <p:nvPr/>
        </p:nvSpPr>
        <p:spPr>
          <a:xfrm>
            <a:off x="424902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a:t>
            </a:r>
            <a:r>
              <a:rPr lang="en-US" sz="1200" b="1" dirty="0">
                <a:solidFill>
                  <a:schemeClr val="bg1"/>
                </a:solidFill>
              </a:rPr>
              <a:t> </a:t>
            </a:r>
            <a:r>
              <a:rPr lang="en-US" sz="1050" dirty="0">
                <a:solidFill>
                  <a:schemeClr val="bg1"/>
                </a:solidFill>
              </a:rPr>
              <a:t>Top and middle management is aware of waste and its effect on profitability </a:t>
            </a:r>
          </a:p>
        </p:txBody>
      </p:sp>
      <p:sp>
        <p:nvSpPr>
          <p:cNvPr id="19" name="Rectangle 18"/>
          <p:cNvSpPr/>
          <p:nvPr/>
        </p:nvSpPr>
        <p:spPr>
          <a:xfrm>
            <a:off x="5888687"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Top and middle management, plus line supervisors are aware on waste and effect on profitability </a:t>
            </a:r>
          </a:p>
        </p:txBody>
      </p:sp>
      <p:sp>
        <p:nvSpPr>
          <p:cNvPr id="20" name="Rectangle 19"/>
          <p:cNvSpPr/>
          <p:nvPr/>
        </p:nvSpPr>
        <p:spPr>
          <a:xfrm>
            <a:off x="7528351" y="1377536"/>
            <a:ext cx="1565765" cy="98961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a:t>
            </a:r>
            <a:r>
              <a:rPr lang="en-US" sz="400" b="1" dirty="0">
                <a:solidFill>
                  <a:schemeClr val="bg1"/>
                </a:solidFill>
              </a:rPr>
              <a:t> </a:t>
            </a:r>
            <a:r>
              <a:rPr lang="en-US" sz="1050" dirty="0">
                <a:solidFill>
                  <a:schemeClr val="bg1"/>
                </a:solidFill>
              </a:rPr>
              <a:t>All employees are aware of waste and its effect on profitability </a:t>
            </a:r>
          </a:p>
        </p:txBody>
      </p:sp>
      <p:sp>
        <p:nvSpPr>
          <p:cNvPr id="21" name="Rectangle 20"/>
          <p:cNvSpPr/>
          <p:nvPr/>
        </p:nvSpPr>
        <p:spPr>
          <a:xfrm>
            <a:off x="980186"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training provided on waste management techniques /tools</a:t>
            </a:r>
          </a:p>
        </p:txBody>
      </p:sp>
      <p:sp>
        <p:nvSpPr>
          <p:cNvPr id="22" name="Rectangle 21"/>
          <p:cNvSpPr/>
          <p:nvPr/>
        </p:nvSpPr>
        <p:spPr>
          <a:xfrm>
            <a:off x="2609355"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Training provided on 7 wastes and standard techniques used for waste reduction</a:t>
            </a:r>
          </a:p>
        </p:txBody>
      </p:sp>
      <p:sp>
        <p:nvSpPr>
          <p:cNvPr id="23" name="Rectangle 22"/>
          <p:cNvSpPr/>
          <p:nvPr/>
        </p:nvSpPr>
        <p:spPr>
          <a:xfrm>
            <a:off x="4249021"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Training provided on 3M (Mura, </a:t>
            </a:r>
            <a:r>
              <a:rPr lang="en-US" sz="1050" dirty="0" err="1">
                <a:solidFill>
                  <a:schemeClr val="bg1"/>
                </a:solidFill>
              </a:rPr>
              <a:t>Muri</a:t>
            </a:r>
            <a:r>
              <a:rPr lang="en-US" sz="1050" dirty="0">
                <a:solidFill>
                  <a:schemeClr val="bg1"/>
                </a:solidFill>
              </a:rPr>
              <a:t> and </a:t>
            </a:r>
            <a:r>
              <a:rPr lang="en-US" sz="1050" dirty="0" err="1">
                <a:solidFill>
                  <a:schemeClr val="bg1"/>
                </a:solidFill>
              </a:rPr>
              <a:t>Muda</a:t>
            </a:r>
            <a:r>
              <a:rPr lang="en-US" sz="1050" dirty="0">
                <a:solidFill>
                  <a:schemeClr val="bg1"/>
                </a:solidFill>
              </a:rPr>
              <a:t>) along with 7 wastes and techniques like 5 why, Poke-yoke</a:t>
            </a:r>
          </a:p>
        </p:txBody>
      </p:sp>
      <p:sp>
        <p:nvSpPr>
          <p:cNvPr id="24" name="Rectangle 23"/>
          <p:cNvSpPr/>
          <p:nvPr/>
        </p:nvSpPr>
        <p:spPr>
          <a:xfrm>
            <a:off x="5888687"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Training provided on 7 wastes,3Ms and lean concepts plus examples of these are implemented on the shop floor</a:t>
            </a:r>
          </a:p>
        </p:txBody>
      </p:sp>
      <p:sp>
        <p:nvSpPr>
          <p:cNvPr id="25" name="Rectangle 24"/>
          <p:cNvSpPr/>
          <p:nvPr/>
        </p:nvSpPr>
        <p:spPr>
          <a:xfrm>
            <a:off x="7528351" y="2443817"/>
            <a:ext cx="1565765" cy="15077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Training provided on 7 wastes,3Ms and lean concepts and &gt;50% of the staff trained in waste management concepts and focus is on developing other people</a:t>
            </a:r>
          </a:p>
        </p:txBody>
      </p:sp>
      <p:sp>
        <p:nvSpPr>
          <p:cNvPr id="26" name="Rectangle 25"/>
          <p:cNvSpPr/>
          <p:nvPr/>
        </p:nvSpPr>
        <p:spPr>
          <a:xfrm>
            <a:off x="980186" y="4026661"/>
            <a:ext cx="1565765" cy="1398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No tools used to manage waste, a reactive approach is followed</a:t>
            </a:r>
          </a:p>
        </p:txBody>
      </p:sp>
      <p:sp>
        <p:nvSpPr>
          <p:cNvPr id="27" name="Rectangle 26"/>
          <p:cNvSpPr/>
          <p:nvPr/>
        </p:nvSpPr>
        <p:spPr>
          <a:xfrm>
            <a:off x="2609355" y="4026661"/>
            <a:ext cx="1565765" cy="1398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Tools like Standard Work  and others are implemented to manage 7 wastes (</a:t>
            </a:r>
            <a:r>
              <a:rPr lang="en-US" sz="1050" dirty="0" err="1">
                <a:solidFill>
                  <a:schemeClr val="bg1"/>
                </a:solidFill>
              </a:rPr>
              <a:t>Muda</a:t>
            </a:r>
            <a:r>
              <a:rPr lang="en-US" sz="1050" dirty="0">
                <a:solidFill>
                  <a:schemeClr val="bg1"/>
                </a:solidFill>
              </a:rPr>
              <a:t>)</a:t>
            </a:r>
          </a:p>
        </p:txBody>
      </p:sp>
      <p:sp>
        <p:nvSpPr>
          <p:cNvPr id="28" name="Rectangle 27"/>
          <p:cNvSpPr/>
          <p:nvPr/>
        </p:nvSpPr>
        <p:spPr>
          <a:xfrm>
            <a:off x="4249021" y="4026661"/>
            <a:ext cx="1565765" cy="1398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Tools Like Line Balancing practiced to eliminate unevenness (Mura) along with 7 wastes (</a:t>
            </a:r>
            <a:r>
              <a:rPr lang="en-US" sz="1050" dirty="0" err="1">
                <a:solidFill>
                  <a:schemeClr val="bg1"/>
                </a:solidFill>
              </a:rPr>
              <a:t>Muda</a:t>
            </a:r>
            <a:r>
              <a:rPr lang="en-US" sz="1050" dirty="0">
                <a:solidFill>
                  <a:schemeClr val="bg1"/>
                </a:solidFill>
              </a:rPr>
              <a:t>)</a:t>
            </a:r>
          </a:p>
        </p:txBody>
      </p:sp>
      <p:sp>
        <p:nvSpPr>
          <p:cNvPr id="29" name="Rectangle 28"/>
          <p:cNvSpPr/>
          <p:nvPr/>
        </p:nvSpPr>
        <p:spPr>
          <a:xfrm>
            <a:off x="5888687" y="4026661"/>
            <a:ext cx="1565765" cy="1398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Tools like Time motion study implemented to eliminate overburdening (</a:t>
            </a:r>
            <a:r>
              <a:rPr lang="en-US" sz="1050" dirty="0" err="1">
                <a:solidFill>
                  <a:schemeClr val="bg1"/>
                </a:solidFill>
              </a:rPr>
              <a:t>Muri</a:t>
            </a:r>
            <a:r>
              <a:rPr lang="en-US" sz="1050" dirty="0">
                <a:solidFill>
                  <a:schemeClr val="bg1"/>
                </a:solidFill>
              </a:rPr>
              <a:t>) along with tools to manage Mura and </a:t>
            </a:r>
            <a:r>
              <a:rPr lang="en-US" sz="1050" dirty="0" err="1">
                <a:solidFill>
                  <a:schemeClr val="bg1"/>
                </a:solidFill>
              </a:rPr>
              <a:t>Muda</a:t>
            </a:r>
            <a:endParaRPr lang="en-US" sz="1050" dirty="0">
              <a:solidFill>
                <a:schemeClr val="bg1"/>
              </a:solidFill>
            </a:endParaRPr>
          </a:p>
        </p:txBody>
      </p:sp>
      <p:sp>
        <p:nvSpPr>
          <p:cNvPr id="30" name="Rectangle 29"/>
          <p:cNvSpPr/>
          <p:nvPr/>
        </p:nvSpPr>
        <p:spPr>
          <a:xfrm>
            <a:off x="7528351" y="4026661"/>
            <a:ext cx="1565765" cy="1398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Advanced tools for managing 3M Implemented. Proactive approach &amp; Plan for continual Improvement in place</a:t>
            </a:r>
          </a:p>
        </p:txBody>
      </p:sp>
      <p:sp>
        <p:nvSpPr>
          <p:cNvPr id="31" name="Rectangle 30"/>
          <p:cNvSpPr/>
          <p:nvPr/>
        </p:nvSpPr>
        <p:spPr>
          <a:xfrm>
            <a:off x="980186"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action plan available for targets to reduce waste</a:t>
            </a:r>
          </a:p>
        </p:txBody>
      </p:sp>
      <p:sp>
        <p:nvSpPr>
          <p:cNvPr id="32" name="Rectangle 31"/>
          <p:cNvSpPr/>
          <p:nvPr/>
        </p:nvSpPr>
        <p:spPr>
          <a:xfrm>
            <a:off x="2609355"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Targets met for &lt;50% ideas about waste reduction</a:t>
            </a:r>
          </a:p>
        </p:txBody>
      </p:sp>
      <p:sp>
        <p:nvSpPr>
          <p:cNvPr id="33" name="Rectangle 32"/>
          <p:cNvSpPr/>
          <p:nvPr/>
        </p:nvSpPr>
        <p:spPr>
          <a:xfrm>
            <a:off x="4249021"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Targets met for 50%-75% ideas about waste reduction</a:t>
            </a:r>
          </a:p>
        </p:txBody>
      </p:sp>
      <p:sp>
        <p:nvSpPr>
          <p:cNvPr id="34" name="Rectangle 33"/>
          <p:cNvSpPr/>
          <p:nvPr/>
        </p:nvSpPr>
        <p:spPr>
          <a:xfrm>
            <a:off x="5888687"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Targets met for 75% - 95% ideas about waste reduction</a:t>
            </a:r>
          </a:p>
        </p:txBody>
      </p:sp>
      <p:sp>
        <p:nvSpPr>
          <p:cNvPr id="35" name="Rectangle 34"/>
          <p:cNvSpPr/>
          <p:nvPr/>
        </p:nvSpPr>
        <p:spPr>
          <a:xfrm>
            <a:off x="7528351" y="5503429"/>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Targets met for &gt;95% ideas about waste reduction</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00"/>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1661993"/>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1- 3:</a:t>
            </a:r>
          </a:p>
          <a:p>
            <a:pPr marL="1526" lvl="1" indent="0" algn="ctr" defTabSz="860347" fontAlgn="base">
              <a:spcBef>
                <a:spcPct val="0"/>
              </a:spcBef>
              <a:spcAft>
                <a:spcPct val="0"/>
              </a:spcAft>
              <a:buClr>
                <a:srgbClr val="000000"/>
              </a:buClr>
              <a:buNone/>
            </a:pPr>
            <a:br>
              <a:rPr lang="en-IN" sz="3600" b="1" dirty="0">
                <a:ln/>
              </a:rPr>
            </a:br>
            <a:r>
              <a:rPr lang="en-IN" sz="3600" b="1" dirty="0">
                <a:ln/>
              </a:rPr>
              <a:t>VISUALIZING THE MSME UNIT HOLISTICALLY</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ONSITE ASSESSMENT</a:t>
            </a:r>
          </a:p>
        </p:txBody>
      </p:sp>
    </p:spTree>
    <p:extLst>
      <p:ext uri="{BB962C8B-B14F-4D97-AF65-F5344CB8AC3E}">
        <p14:creationId xmlns:p14="http://schemas.microsoft.com/office/powerpoint/2010/main" val="148726027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 EXERCISE ON ONSITE ASSESSMENT PLANNING</a:t>
            </a:r>
          </a:p>
        </p:txBody>
      </p:sp>
    </p:spTree>
    <p:extLst>
      <p:ext uri="{BB962C8B-B14F-4D97-AF65-F5344CB8AC3E}">
        <p14:creationId xmlns:p14="http://schemas.microsoft.com/office/powerpoint/2010/main" val="1082442739"/>
      </p:ext>
    </p:extLst>
  </p:cSld>
  <p:clrMapOvr>
    <a:masterClrMapping/>
  </p:clrMapOvr>
  <p:transition spd="slow">
    <p:wipe dir="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00"/>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2215991"/>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2:</a:t>
            </a:r>
          </a:p>
          <a:p>
            <a:pPr marL="1526" lvl="1" indent="0" algn="ctr" defTabSz="860347" fontAlgn="base">
              <a:spcBef>
                <a:spcPct val="0"/>
              </a:spcBef>
              <a:spcAft>
                <a:spcPct val="0"/>
              </a:spcAft>
              <a:buClr>
                <a:srgbClr val="000000"/>
              </a:buClr>
              <a:buNone/>
            </a:pPr>
            <a:br>
              <a:rPr lang="en-IN" sz="3600" b="1" dirty="0">
                <a:ln/>
              </a:rPr>
            </a:br>
            <a:r>
              <a:rPr lang="en-IN" sz="3600" b="1" dirty="0"/>
              <a:t>EXERCISE ON </a:t>
            </a:r>
          </a:p>
          <a:p>
            <a:pPr marL="1526" lvl="1" indent="0" algn="ctr" defTabSz="860347" fontAlgn="base">
              <a:spcBef>
                <a:spcPct val="0"/>
              </a:spcBef>
              <a:spcAft>
                <a:spcPct val="0"/>
              </a:spcAft>
              <a:buClr>
                <a:srgbClr val="000000"/>
              </a:buClr>
              <a:buNone/>
            </a:pPr>
            <a:r>
              <a:rPr lang="en-IN" sz="3600" b="1" dirty="0">
                <a:ln/>
              </a:rPr>
              <a:t>ONSITE ASSESSMENT PLANNING</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ONSITE ASSESSMENT</a:t>
            </a:r>
          </a:p>
        </p:txBody>
      </p:sp>
    </p:spTree>
    <p:extLst>
      <p:ext uri="{BB962C8B-B14F-4D97-AF65-F5344CB8AC3E}">
        <p14:creationId xmlns:p14="http://schemas.microsoft.com/office/powerpoint/2010/main" val="168122654"/>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 ON SITE ASSESSMENT EXECUTION</a:t>
            </a:r>
          </a:p>
        </p:txBody>
      </p:sp>
    </p:spTree>
    <p:extLst>
      <p:ext uri="{BB962C8B-B14F-4D97-AF65-F5344CB8AC3E}">
        <p14:creationId xmlns:p14="http://schemas.microsoft.com/office/powerpoint/2010/main" val="2860618212"/>
      </p:ext>
    </p:extLst>
  </p:cSld>
  <p:clrMapOvr>
    <a:masterClrMapping/>
  </p:clrMapOvr>
  <p:transition spd="slow">
    <p:wipe dir="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920" y="231818"/>
            <a:ext cx="3536598" cy="353517"/>
          </a:xfrm>
        </p:spPr>
        <p:txBody>
          <a:bodyPr/>
          <a:lstStyle/>
          <a:p>
            <a:r>
              <a:rPr lang="en-US" sz="2400" dirty="0"/>
              <a:t> Instructions for Case Study</a:t>
            </a:r>
          </a:p>
        </p:txBody>
      </p:sp>
      <p:sp>
        <p:nvSpPr>
          <p:cNvPr id="3" name="Content Placeholder 2"/>
          <p:cNvSpPr>
            <a:spLocks noGrp="1"/>
          </p:cNvSpPr>
          <p:nvPr>
            <p:ph idx="4294967295"/>
          </p:nvPr>
        </p:nvSpPr>
        <p:spPr>
          <a:xfrm>
            <a:off x="0" y="1295400"/>
            <a:ext cx="8534400" cy="3694113"/>
          </a:xfrm>
        </p:spPr>
        <p:txBody>
          <a:bodyPr/>
          <a:lstStyle/>
          <a:p>
            <a:pPr marL="406400">
              <a:buNone/>
            </a:pPr>
            <a:r>
              <a:rPr lang="en-US" sz="2400" dirty="0"/>
              <a:t>You have been provided the following documents:</a:t>
            </a:r>
          </a:p>
          <a:p>
            <a:pPr marL="406400">
              <a:buNone/>
            </a:pPr>
            <a:endParaRPr lang="en-US" sz="2400" dirty="0"/>
          </a:p>
          <a:p>
            <a:pPr marL="406400">
              <a:buNone/>
            </a:pPr>
            <a:r>
              <a:rPr lang="en-US" sz="2400" dirty="0"/>
              <a:t>Please read the following documents, end to end, in the following order:</a:t>
            </a:r>
          </a:p>
          <a:p>
            <a:pPr marL="406400">
              <a:buNone/>
            </a:pPr>
            <a:endParaRPr lang="en-US" sz="2400" dirty="0"/>
          </a:p>
          <a:p>
            <a:pPr marL="406400">
              <a:buAutoNum type="alphaLcParenR"/>
            </a:pPr>
            <a:r>
              <a:rPr lang="en-US" sz="2400" dirty="0"/>
              <a:t> Organization Profile</a:t>
            </a:r>
          </a:p>
          <a:p>
            <a:pPr marL="406400">
              <a:buAutoNum type="alphaLcParenR"/>
            </a:pPr>
            <a:r>
              <a:rPr lang="en-US" sz="2400" dirty="0"/>
              <a:t> Assessment Findings </a:t>
            </a:r>
          </a:p>
          <a:p>
            <a:pPr marL="406400">
              <a:buAutoNum type="alphaLcParenR"/>
            </a:pPr>
            <a:r>
              <a:rPr lang="en-US" sz="2400" dirty="0"/>
              <a:t> Exhibits (Evidences)</a:t>
            </a:r>
          </a:p>
          <a:p>
            <a:pPr marL="406400">
              <a:buAutoNum type="alphaLcParenR"/>
            </a:pPr>
            <a:r>
              <a:rPr lang="en-US" sz="2400" dirty="0"/>
              <a:t> Assessment Findings (repeat reading)</a:t>
            </a:r>
          </a:p>
          <a:p>
            <a:pPr marL="406400">
              <a:buAutoNum type="alphaLcParenR"/>
            </a:pPr>
            <a:r>
              <a:rPr lang="en-US" sz="2400" dirty="0"/>
              <a:t> Output Forms (Assessment Planning for Maturity Assessment)</a:t>
            </a:r>
          </a:p>
        </p:txBody>
      </p:sp>
    </p:spTree>
    <p:extLst>
      <p:ext uri="{BB962C8B-B14F-4D97-AF65-F5344CB8AC3E}">
        <p14:creationId xmlns:p14="http://schemas.microsoft.com/office/powerpoint/2010/main" val="236352000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61920" y="231818"/>
            <a:ext cx="3536598" cy="353517"/>
          </a:xfrm>
        </p:spPr>
        <p:txBody>
          <a:bodyPr/>
          <a:lstStyle/>
          <a:p>
            <a:r>
              <a:rPr lang="en-US" sz="2400" dirty="0"/>
              <a:t> Instructions for Case Study</a:t>
            </a:r>
          </a:p>
        </p:txBody>
      </p:sp>
      <p:sp>
        <p:nvSpPr>
          <p:cNvPr id="3" name="Content Placeholder 2"/>
          <p:cNvSpPr>
            <a:spLocks noGrp="1"/>
          </p:cNvSpPr>
          <p:nvPr>
            <p:ph idx="4294967295"/>
          </p:nvPr>
        </p:nvSpPr>
        <p:spPr>
          <a:xfrm>
            <a:off x="661920" y="1522927"/>
            <a:ext cx="7467600" cy="3694113"/>
          </a:xfrm>
        </p:spPr>
        <p:txBody>
          <a:bodyPr/>
          <a:lstStyle/>
          <a:p>
            <a:pPr marL="342900" indent="-342900">
              <a:buFont typeface="Arial" panose="020B0604020202020204" pitchFamily="34" charset="0"/>
              <a:buChar char="•"/>
            </a:pPr>
            <a:r>
              <a:rPr lang="en-US" sz="2400" dirty="0"/>
              <a:t>You have to assess the Organization only for the parameters they have applied for</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Exercises are divided function wise. This is how regular assessment would also take place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However rating for any parameter should be based on all information gathered by the audit team (in the case study, this is described)</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23295364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7696200" cy="4525963"/>
          </a:xfrm>
        </p:spPr>
        <p:txBody>
          <a:bodyPr>
            <a:normAutofit/>
          </a:bodyPr>
          <a:lstStyle/>
          <a:p>
            <a:pPr marL="342900" lvl="1" indent="-342900">
              <a:buFont typeface="Arial" panose="020B0604020202020204" pitchFamily="34" charset="0"/>
              <a:buChar char="•"/>
            </a:pPr>
            <a:r>
              <a:rPr lang="en-US" sz="2400" dirty="0"/>
              <a:t>Rating on the parameter should be based on fulfilment of all the criteria mentioned in a cell and the preceding cells</a:t>
            </a:r>
          </a:p>
          <a:p>
            <a:pPr marL="342900" lvl="1" indent="-342900">
              <a:buFont typeface="Arial" panose="020B0604020202020204" pitchFamily="34" charset="0"/>
              <a:buChar char="•"/>
            </a:pPr>
            <a:endParaRPr lang="en-US" sz="2400" dirty="0"/>
          </a:p>
          <a:p>
            <a:pPr marL="342900" lvl="1" indent="-342900">
              <a:buFont typeface="Arial" panose="020B0604020202020204" pitchFamily="34" charset="0"/>
              <a:buChar char="•"/>
            </a:pPr>
            <a:r>
              <a:rPr lang="en-US" sz="2400" dirty="0"/>
              <a:t>Assessors have to ask themselves the questions</a:t>
            </a:r>
          </a:p>
          <a:p>
            <a:pPr marL="0" lvl="1" indent="0">
              <a:buNone/>
            </a:pPr>
            <a:endParaRPr lang="en-US" sz="2400" dirty="0"/>
          </a:p>
          <a:p>
            <a:pPr marL="544556" lvl="2" indent="-342900"/>
            <a:r>
              <a:rPr lang="en-US" sz="2400" dirty="0"/>
              <a:t>why cant we give a higher rating</a:t>
            </a:r>
          </a:p>
          <a:p>
            <a:pPr marL="544556" lvl="2" indent="-342900"/>
            <a:r>
              <a:rPr lang="en-US" sz="2400" dirty="0"/>
              <a:t>Is every criteria requirement of the previous cell fulfilled</a:t>
            </a:r>
          </a:p>
          <a:p>
            <a:pPr marL="201656" lvl="2" indent="0">
              <a:buNone/>
            </a:pPr>
            <a:endParaRPr lang="en-US" sz="2400" dirty="0"/>
          </a:p>
          <a:p>
            <a:pPr marL="342900" lvl="1" indent="-342900">
              <a:buFont typeface="Arial" panose="020B0604020202020204" pitchFamily="34" charset="0"/>
              <a:buChar char="•"/>
            </a:pPr>
            <a:r>
              <a:rPr lang="en-US" sz="2400" dirty="0"/>
              <a:t>Record the justifications and the related evidences</a:t>
            </a:r>
          </a:p>
        </p:txBody>
      </p:sp>
      <p:sp>
        <p:nvSpPr>
          <p:cNvPr id="4" name="Title 1"/>
          <p:cNvSpPr txBox="1">
            <a:spLocks/>
          </p:cNvSpPr>
          <p:nvPr/>
        </p:nvSpPr>
        <p:spPr bwMode="auto">
          <a:xfrm>
            <a:off x="661920" y="216003"/>
            <a:ext cx="629267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l" defTabSz="685145" rtl="0" eaLnBrk="1" fontAlgn="base" hangingPunct="1">
              <a:spcBef>
                <a:spcPct val="0"/>
              </a:spcBef>
              <a:spcAft>
                <a:spcPct val="0"/>
              </a:spcAft>
              <a:tabLst>
                <a:tab pos="206515" algn="l"/>
              </a:tabLst>
              <a:defRPr sz="1425" b="1" baseline="0">
                <a:solidFill>
                  <a:schemeClr val="tx2"/>
                </a:solidFill>
                <a:latin typeface="+mj-lt"/>
                <a:ea typeface="Arial Unicode MS" pitchFamily="34" charset="-128"/>
                <a:cs typeface="Arial Unicode MS" pitchFamily="34" charset="-128"/>
              </a:defRPr>
            </a:lvl1pPr>
            <a:lvl2pPr algn="l" defTabSz="685145" rtl="0" eaLnBrk="1" fontAlgn="base" hangingPunct="1">
              <a:spcBef>
                <a:spcPct val="0"/>
              </a:spcBef>
              <a:spcAft>
                <a:spcPct val="0"/>
              </a:spcAft>
              <a:defRPr sz="1425" b="1">
                <a:solidFill>
                  <a:schemeClr val="tx2"/>
                </a:solidFill>
                <a:latin typeface="Arial" charset="0"/>
              </a:defRPr>
            </a:lvl2pPr>
            <a:lvl3pPr algn="l" defTabSz="685145" rtl="0" eaLnBrk="1" fontAlgn="base" hangingPunct="1">
              <a:spcBef>
                <a:spcPct val="0"/>
              </a:spcBef>
              <a:spcAft>
                <a:spcPct val="0"/>
              </a:spcAft>
              <a:defRPr sz="1425" b="1">
                <a:solidFill>
                  <a:schemeClr val="tx2"/>
                </a:solidFill>
                <a:latin typeface="Arial" charset="0"/>
              </a:defRPr>
            </a:lvl3pPr>
            <a:lvl4pPr algn="l" defTabSz="685145" rtl="0" eaLnBrk="1" fontAlgn="base" hangingPunct="1">
              <a:spcBef>
                <a:spcPct val="0"/>
              </a:spcBef>
              <a:spcAft>
                <a:spcPct val="0"/>
              </a:spcAft>
              <a:defRPr sz="1425" b="1">
                <a:solidFill>
                  <a:schemeClr val="tx2"/>
                </a:solidFill>
                <a:latin typeface="Arial" charset="0"/>
              </a:defRPr>
            </a:lvl4pPr>
            <a:lvl5pPr algn="l" defTabSz="685145" rtl="0" eaLnBrk="1" fontAlgn="base" hangingPunct="1">
              <a:spcBef>
                <a:spcPct val="0"/>
              </a:spcBef>
              <a:spcAft>
                <a:spcPct val="0"/>
              </a:spcAft>
              <a:defRPr sz="1425" b="1">
                <a:solidFill>
                  <a:schemeClr val="tx2"/>
                </a:solidFill>
                <a:latin typeface="Arial" charset="0"/>
              </a:defRPr>
            </a:lvl5pPr>
            <a:lvl6pPr marL="349861" algn="l" defTabSz="685145" rtl="0" eaLnBrk="1" fontAlgn="base" hangingPunct="1">
              <a:spcBef>
                <a:spcPct val="0"/>
              </a:spcBef>
              <a:spcAft>
                <a:spcPct val="0"/>
              </a:spcAft>
              <a:defRPr sz="1425" b="1">
                <a:solidFill>
                  <a:schemeClr val="tx2"/>
                </a:solidFill>
                <a:latin typeface="Arial" charset="0"/>
              </a:defRPr>
            </a:lvl6pPr>
            <a:lvl7pPr marL="699722" algn="l" defTabSz="685145" rtl="0" eaLnBrk="1" fontAlgn="base" hangingPunct="1">
              <a:spcBef>
                <a:spcPct val="0"/>
              </a:spcBef>
              <a:spcAft>
                <a:spcPct val="0"/>
              </a:spcAft>
              <a:defRPr sz="1425" b="1">
                <a:solidFill>
                  <a:schemeClr val="tx2"/>
                </a:solidFill>
                <a:latin typeface="Arial" charset="0"/>
              </a:defRPr>
            </a:lvl7pPr>
            <a:lvl8pPr marL="1049582" algn="l" defTabSz="685145" rtl="0" eaLnBrk="1" fontAlgn="base" hangingPunct="1">
              <a:spcBef>
                <a:spcPct val="0"/>
              </a:spcBef>
              <a:spcAft>
                <a:spcPct val="0"/>
              </a:spcAft>
              <a:defRPr sz="1425" b="1">
                <a:solidFill>
                  <a:schemeClr val="tx2"/>
                </a:solidFill>
                <a:latin typeface="Arial" charset="0"/>
              </a:defRPr>
            </a:lvl8pPr>
            <a:lvl9pPr marL="1399444" algn="l" defTabSz="685145" rtl="0" eaLnBrk="1" fontAlgn="base" hangingPunct="1">
              <a:spcBef>
                <a:spcPct val="0"/>
              </a:spcBef>
              <a:spcAft>
                <a:spcPct val="0"/>
              </a:spcAft>
              <a:defRPr sz="1425" b="1">
                <a:solidFill>
                  <a:schemeClr val="tx2"/>
                </a:solidFill>
                <a:latin typeface="Arial" charset="0"/>
              </a:defRPr>
            </a:lvl9pPr>
          </a:lstStyle>
          <a:p>
            <a:r>
              <a:rPr lang="en-US" sz="2400" kern="0" dirty="0"/>
              <a:t> </a:t>
            </a:r>
            <a:r>
              <a:rPr lang="en-US" sz="2400" dirty="0"/>
              <a:t>Guidelines for rating during on-site assessment</a:t>
            </a:r>
            <a:endParaRPr lang="en-US" sz="2400" kern="0" dirty="0"/>
          </a:p>
        </p:txBody>
      </p:sp>
    </p:spTree>
    <p:extLst>
      <p:ext uri="{BB962C8B-B14F-4D97-AF65-F5344CB8AC3E}">
        <p14:creationId xmlns:p14="http://schemas.microsoft.com/office/powerpoint/2010/main" val="132186436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487" y="247224"/>
            <a:ext cx="7006346" cy="369332"/>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US" sz="2400" dirty="0"/>
              <a:t>How to evaluate the strength  of findings</a:t>
            </a:r>
          </a:p>
        </p:txBody>
      </p:sp>
      <p:sp>
        <p:nvSpPr>
          <p:cNvPr id="3" name="Content Placeholder 2"/>
          <p:cNvSpPr>
            <a:spLocks noGrp="1"/>
          </p:cNvSpPr>
          <p:nvPr>
            <p:ph idx="4294967295"/>
          </p:nvPr>
        </p:nvSpPr>
        <p:spPr>
          <a:xfrm>
            <a:off x="567860" y="1329743"/>
            <a:ext cx="7467600" cy="4525963"/>
          </a:xfrm>
        </p:spPr>
        <p:txBody>
          <a:bodyPr>
            <a:normAutofit/>
          </a:bodyPr>
          <a:lstStyle/>
          <a:p>
            <a:r>
              <a:rPr lang="en-US" sz="2400" dirty="0"/>
              <a:t>For enablers:</a:t>
            </a:r>
          </a:p>
          <a:p>
            <a:pPr marL="290513" indent="-290513"/>
            <a:endParaRPr lang="en-US" sz="2400" dirty="0"/>
          </a:p>
          <a:p>
            <a:pPr marL="290513" lvl="1" indent="-290513"/>
            <a:r>
              <a:rPr lang="en-US" sz="2400" dirty="0"/>
              <a:t>Is the practice based on conscious decisions</a:t>
            </a:r>
          </a:p>
          <a:p>
            <a:pPr marL="290513" lvl="1" indent="-290513"/>
            <a:r>
              <a:rPr lang="en-US" sz="2400" dirty="0"/>
              <a:t>Is the practice sound in approach – are there any perceived weaknesses</a:t>
            </a:r>
          </a:p>
          <a:p>
            <a:pPr marL="290513" lvl="1" indent="-290513"/>
            <a:r>
              <a:rPr lang="en-US" sz="2400" dirty="0"/>
              <a:t>Is the practice fully and consistently deployed in all applicable areas or only evidences are ad-hoc</a:t>
            </a:r>
          </a:p>
          <a:p>
            <a:pPr marL="290513" lvl="1" indent="-290513"/>
            <a:r>
              <a:rPr lang="en-US" sz="2400" dirty="0"/>
              <a:t>Is there some evidence of monitoring and measurement control</a:t>
            </a:r>
          </a:p>
          <a:p>
            <a:pPr marL="290513" lvl="1" indent="-290513"/>
            <a:r>
              <a:rPr lang="en-US" sz="2400" dirty="0"/>
              <a:t>Are there evidences of improvement of practices based on internal reviews, audits, measurements</a:t>
            </a:r>
          </a:p>
          <a:p>
            <a:pPr lvl="1"/>
            <a:endParaRPr lang="en-US" sz="2400" dirty="0"/>
          </a:p>
          <a:p>
            <a:endParaRPr lang="en-US" sz="2400" dirty="0"/>
          </a:p>
        </p:txBody>
      </p:sp>
    </p:spTree>
    <p:extLst>
      <p:ext uri="{BB962C8B-B14F-4D97-AF65-F5344CB8AC3E}">
        <p14:creationId xmlns:p14="http://schemas.microsoft.com/office/powerpoint/2010/main" val="3567058975"/>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98493" y="227388"/>
            <a:ext cx="7007421" cy="369332"/>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US" sz="2400" dirty="0"/>
              <a:t>How to evaluate the strength  of findings</a:t>
            </a:r>
          </a:p>
        </p:txBody>
      </p:sp>
      <p:sp>
        <p:nvSpPr>
          <p:cNvPr id="3" name="Content Placeholder 2"/>
          <p:cNvSpPr>
            <a:spLocks noGrp="1"/>
          </p:cNvSpPr>
          <p:nvPr>
            <p:ph idx="4294967295"/>
          </p:nvPr>
        </p:nvSpPr>
        <p:spPr>
          <a:xfrm>
            <a:off x="492203" y="1535806"/>
            <a:ext cx="7620000" cy="4525963"/>
          </a:xfrm>
        </p:spPr>
        <p:txBody>
          <a:bodyPr>
            <a:normAutofit/>
          </a:bodyPr>
          <a:lstStyle/>
          <a:p>
            <a:r>
              <a:rPr lang="en-US" sz="2400" dirty="0"/>
              <a:t>For results:</a:t>
            </a:r>
          </a:p>
          <a:p>
            <a:pPr marL="347663" indent="-347663"/>
            <a:endParaRPr lang="en-US" sz="2400" dirty="0"/>
          </a:p>
          <a:p>
            <a:pPr marL="347663" lvl="1" indent="-347663">
              <a:buFont typeface="Arial" panose="020B0604020202020204" pitchFamily="34" charset="0"/>
              <a:buChar char="•"/>
            </a:pPr>
            <a:r>
              <a:rPr lang="en-US" sz="2400" dirty="0"/>
              <a:t>Are results based on strategies and practices or based on incidental factors</a:t>
            </a:r>
          </a:p>
          <a:p>
            <a:pPr marL="347663" lvl="1" indent="-347663">
              <a:buFont typeface="Arial" panose="020B0604020202020204" pitchFamily="34" charset="0"/>
              <a:buChar char="•"/>
            </a:pPr>
            <a:r>
              <a:rPr lang="en-US" sz="2400" dirty="0"/>
              <a:t>Are results analyzed and trended to enable interpretation of progress or decline</a:t>
            </a:r>
          </a:p>
          <a:p>
            <a:pPr marL="347663" lvl="1" indent="-347663">
              <a:buFont typeface="Arial" panose="020B0604020202020204" pitchFamily="34" charset="0"/>
              <a:buChar char="•"/>
            </a:pPr>
            <a:r>
              <a:rPr lang="en-US" sz="2400" dirty="0"/>
              <a:t>Do results demonstrate that stated /  intended  targets are being achieved</a:t>
            </a:r>
          </a:p>
          <a:p>
            <a:pPr marL="347663" lvl="1" indent="-347663">
              <a:buFont typeface="Arial" panose="020B0604020202020204" pitchFamily="34" charset="0"/>
              <a:buChar char="•"/>
            </a:pPr>
            <a:r>
              <a:rPr lang="en-US" sz="2400" dirty="0"/>
              <a:t>How do results compare with industry averages, best companies</a:t>
            </a:r>
          </a:p>
          <a:p>
            <a:pPr lvl="1"/>
            <a:endParaRPr lang="en-US" sz="2400" dirty="0"/>
          </a:p>
          <a:p>
            <a:endParaRPr lang="en-US" sz="2400" dirty="0"/>
          </a:p>
        </p:txBody>
      </p:sp>
    </p:spTree>
    <p:extLst>
      <p:ext uri="{BB962C8B-B14F-4D97-AF65-F5344CB8AC3E}">
        <p14:creationId xmlns:p14="http://schemas.microsoft.com/office/powerpoint/2010/main" val="208060630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64949" y="228883"/>
            <a:ext cx="6996687" cy="369332"/>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US" sz="2400" dirty="0"/>
              <a:t>Additional Guidance</a:t>
            </a:r>
          </a:p>
        </p:txBody>
      </p:sp>
      <p:sp>
        <p:nvSpPr>
          <p:cNvPr id="3" name="Content Placeholder 2"/>
          <p:cNvSpPr>
            <a:spLocks noGrp="1"/>
          </p:cNvSpPr>
          <p:nvPr>
            <p:ph idx="4294967295"/>
          </p:nvPr>
        </p:nvSpPr>
        <p:spPr>
          <a:xfrm>
            <a:off x="334851" y="1497169"/>
            <a:ext cx="7543800" cy="4525963"/>
          </a:xfrm>
        </p:spPr>
        <p:txBody>
          <a:bodyPr>
            <a:normAutofit/>
          </a:bodyPr>
          <a:lstStyle/>
          <a:p>
            <a:pPr marL="342900" indent="-342900">
              <a:buFont typeface="Arial" panose="020B0604020202020204" pitchFamily="34" charset="0"/>
              <a:buChar char="•"/>
            </a:pPr>
            <a:r>
              <a:rPr lang="en-US" sz="2400" dirty="0"/>
              <a:t>Ratings should be given using intelligent assessment and not blindly on ad-hoc evidences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Assessors should be prepared to justify their assessment to the company as well as to the Review Committee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Assessors are not required to determine or recommend the steps required to progress to the next level</a:t>
            </a:r>
          </a:p>
        </p:txBody>
      </p:sp>
    </p:spTree>
    <p:extLst>
      <p:ext uri="{BB962C8B-B14F-4D97-AF65-F5344CB8AC3E}">
        <p14:creationId xmlns:p14="http://schemas.microsoft.com/office/powerpoint/2010/main" val="3888649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title"/>
          </p:nvPr>
        </p:nvSpPr>
        <p:spPr/>
        <p:txBody>
          <a:bodyPr/>
          <a:lstStyle/>
          <a:p>
            <a:r>
              <a:rPr lang="en-US" altLang="en-US" dirty="0"/>
              <a:t>How to reduce Waste </a:t>
            </a:r>
            <a:r>
              <a:rPr lang="en-US" altLang="en-US" i="1" dirty="0">
                <a:solidFill>
                  <a:srgbClr val="FF0000"/>
                </a:solidFill>
              </a:rPr>
              <a:t>(</a:t>
            </a:r>
            <a:r>
              <a:rPr lang="en-US" altLang="en-US" i="1" dirty="0" err="1">
                <a:solidFill>
                  <a:srgbClr val="FF0000"/>
                </a:solidFill>
              </a:rPr>
              <a:t>Muda</a:t>
            </a:r>
            <a:r>
              <a:rPr lang="en-US" altLang="en-US" i="1" dirty="0">
                <a:solidFill>
                  <a:srgbClr val="FF0000"/>
                </a:solidFill>
              </a:rPr>
              <a:t>)?</a:t>
            </a:r>
          </a:p>
        </p:txBody>
      </p:sp>
      <p:sp>
        <p:nvSpPr>
          <p:cNvPr id="62472" name="Slide Number Placeholder 7"/>
          <p:cNvSpPr>
            <a:spLocks noGrp="1"/>
          </p:cNvSpPr>
          <p:nvPr>
            <p:ph type="sldNum" sz="quarter" idx="4294967295"/>
          </p:nvPr>
        </p:nvSpPr>
        <p:spPr>
          <a:xfrm>
            <a:off x="7715250" y="5715000"/>
            <a:ext cx="1428750" cy="2857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imes New Roman" panose="02020603050405020304" pitchFamily="18" charset="0"/>
              </a:defRPr>
            </a:lvl1pPr>
            <a:lvl2pPr marL="557530" indent="-214630" eaLnBrk="0" hangingPunct="0">
              <a:defRPr sz="1800">
                <a:solidFill>
                  <a:schemeClr val="tx1"/>
                </a:solidFill>
                <a:latin typeface="Times New Roman" panose="02020603050405020304" pitchFamily="18" charset="0"/>
              </a:defRPr>
            </a:lvl2pPr>
            <a:lvl3pPr marL="857250" indent="-171450" eaLnBrk="0" hangingPunct="0">
              <a:defRPr sz="1800">
                <a:solidFill>
                  <a:schemeClr val="tx1"/>
                </a:solidFill>
                <a:latin typeface="Times New Roman" panose="02020603050405020304" pitchFamily="18" charset="0"/>
              </a:defRPr>
            </a:lvl3pPr>
            <a:lvl4pPr marL="1200150" indent="-171450" eaLnBrk="0" hangingPunct="0">
              <a:defRPr sz="1800">
                <a:solidFill>
                  <a:schemeClr val="tx1"/>
                </a:solidFill>
                <a:latin typeface="Times New Roman" panose="02020603050405020304" pitchFamily="18" charset="0"/>
              </a:defRPr>
            </a:lvl4pPr>
            <a:lvl5pPr marL="1543050" indent="-171450" eaLnBrk="0" hangingPunct="0">
              <a:defRPr sz="1800">
                <a:solidFill>
                  <a:schemeClr val="tx1"/>
                </a:solidFill>
                <a:latin typeface="Times New Roman" panose="02020603050405020304" pitchFamily="18" charset="0"/>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defRPr>
            </a:lvl9pPr>
          </a:lstStyle>
          <a:p>
            <a:pPr eaLnBrk="1" hangingPunct="1"/>
            <a:fld id="{FD92B4C7-BAE9-4317-8198-E8740832BB6C}" type="slidenum">
              <a:rPr lang="en-US" altLang="en-US" sz="1050">
                <a:solidFill>
                  <a:srgbClr val="000000"/>
                </a:solidFill>
                <a:latin typeface="Arial" panose="020B0604020202020204" pitchFamily="34" charset="0"/>
              </a:rPr>
              <a:t>39</a:t>
            </a:fld>
            <a:endParaRPr lang="en-US" altLang="en-US" sz="1050">
              <a:solidFill>
                <a:srgbClr val="000000"/>
              </a:solidFill>
              <a:latin typeface="Arial" panose="020B0604020202020204" pitchFamily="34" charset="0"/>
            </a:endParaRPr>
          </a:p>
        </p:txBody>
      </p:sp>
      <p:graphicFrame>
        <p:nvGraphicFramePr>
          <p:cNvPr id="62467" name="Object 2"/>
          <p:cNvGraphicFramePr>
            <a:graphicFrameLocks noChangeAspect="1"/>
          </p:cNvGraphicFramePr>
          <p:nvPr/>
        </p:nvGraphicFramePr>
        <p:xfrm>
          <a:off x="578224" y="1239098"/>
          <a:ext cx="7906870" cy="5425990"/>
        </p:xfrm>
        <a:graphic>
          <a:graphicData uri="http://schemas.openxmlformats.org/presentationml/2006/ole">
            <mc:AlternateContent xmlns:mc="http://schemas.openxmlformats.org/markup-compatibility/2006">
              <mc:Choice xmlns:v="urn:schemas-microsoft-com:vml" Requires="v">
                <p:oleObj spid="_x0000_s117779" name="Photo Editor Photo" r:id="rId5" imgW="3429000" imgH="2571750" progId="MSPhotoEd.3">
                  <p:embed/>
                </p:oleObj>
              </mc:Choice>
              <mc:Fallback>
                <p:oleObj name="Photo Editor Photo" r:id="rId5" imgW="3429000" imgH="2571750" progId="MSPhotoEd.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l="8696" t="18533" r="3616" b="9276"/>
                      <a:stretch>
                        <a:fillRect/>
                      </a:stretch>
                    </p:blipFill>
                    <p:spPr bwMode="auto">
                      <a:xfrm>
                        <a:off x="578224" y="1239098"/>
                        <a:ext cx="7906870" cy="5425990"/>
                      </a:xfrm>
                      <a:prstGeom prst="rect">
                        <a:avLst/>
                      </a:prstGeom>
                      <a:noFill/>
                      <a:ln>
                        <a:noFill/>
                      </a:ln>
                      <a:effectLst/>
                    </p:spPr>
                  </p:pic>
                </p:oleObj>
              </mc:Fallback>
            </mc:AlternateContent>
          </a:graphicData>
        </a:graphic>
      </p:graphicFrame>
      <p:sp>
        <p:nvSpPr>
          <p:cNvPr id="62468" name="Oval 3"/>
          <p:cNvSpPr>
            <a:spLocks noChangeArrowheads="1"/>
          </p:cNvSpPr>
          <p:nvPr/>
        </p:nvSpPr>
        <p:spPr bwMode="auto">
          <a:xfrm>
            <a:off x="3113838" y="4077072"/>
            <a:ext cx="1485900" cy="669740"/>
          </a:xfrm>
          <a:prstGeom prst="ellipse">
            <a:avLst/>
          </a:prstGeom>
          <a:solidFill>
            <a:srgbClr val="FF3300"/>
          </a:solidFill>
          <a:ln w="38100">
            <a:solidFill>
              <a:schemeClr val="bg1"/>
            </a:solidFill>
            <a:round/>
          </a:ln>
        </p:spPr>
        <p:txBody>
          <a:bodyPr wrap="none" anchor="t"/>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3300" dirty="0">
                <a:solidFill>
                  <a:srgbClr val="FFFFFF"/>
                </a:solidFill>
                <a:latin typeface="Poster" pitchFamily="2" charset="0"/>
              </a:rPr>
              <a:t>WASTE</a:t>
            </a:r>
          </a:p>
        </p:txBody>
      </p:sp>
      <p:sp>
        <p:nvSpPr>
          <p:cNvPr id="2706436" name="AutoShape 4"/>
          <p:cNvSpPr>
            <a:spLocks noChangeArrowheads="1"/>
          </p:cNvSpPr>
          <p:nvPr/>
        </p:nvSpPr>
        <p:spPr bwMode="auto">
          <a:xfrm>
            <a:off x="1331640" y="2074373"/>
            <a:ext cx="2376264" cy="514350"/>
          </a:xfrm>
          <a:prstGeom prst="wedgeRoundRectCallout">
            <a:avLst>
              <a:gd name="adj1" fmla="val 51885"/>
              <a:gd name="adj2" fmla="val 340491"/>
              <a:gd name="adj3" fmla="val 16667"/>
            </a:avLst>
          </a:prstGeom>
          <a:solidFill>
            <a:srgbClr val="9900CC"/>
          </a:solidFill>
          <a:ln w="9525">
            <a:solidFill>
              <a:schemeClr val="tx1"/>
            </a:solidFill>
            <a:miter lim="800000"/>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dirty="0">
                <a:solidFill>
                  <a:srgbClr val="FFFFFF"/>
                </a:solidFill>
              </a:rPr>
              <a:t>1</a:t>
            </a:r>
            <a:r>
              <a:rPr lang="en-US" altLang="en-US" sz="2700" dirty="0">
                <a:solidFill>
                  <a:srgbClr val="FFFFFF"/>
                </a:solidFill>
              </a:rPr>
              <a:t>. Detect Waste</a:t>
            </a:r>
          </a:p>
        </p:txBody>
      </p:sp>
      <p:sp>
        <p:nvSpPr>
          <p:cNvPr id="2706437" name="AutoShape 5"/>
          <p:cNvSpPr>
            <a:spLocks noChangeArrowheads="1"/>
          </p:cNvSpPr>
          <p:nvPr/>
        </p:nvSpPr>
        <p:spPr bwMode="auto">
          <a:xfrm>
            <a:off x="4686300" y="2703443"/>
            <a:ext cx="2575891" cy="598123"/>
          </a:xfrm>
          <a:prstGeom prst="wedgeRoundRectCallout">
            <a:avLst>
              <a:gd name="adj1" fmla="val -67289"/>
              <a:gd name="adj2" fmla="val 183869"/>
              <a:gd name="adj3" fmla="val 16667"/>
            </a:avLst>
          </a:prstGeom>
          <a:solidFill>
            <a:srgbClr val="0000FF"/>
          </a:solidFill>
          <a:ln w="9525">
            <a:solidFill>
              <a:schemeClr val="tx1"/>
            </a:solidFill>
            <a:miter lim="800000"/>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000" dirty="0">
                <a:solidFill>
                  <a:srgbClr val="FFFFFF"/>
                </a:solidFill>
              </a:rPr>
              <a:t>2</a:t>
            </a:r>
            <a:r>
              <a:rPr lang="en-US" altLang="en-US" dirty="0">
                <a:solidFill>
                  <a:srgbClr val="FFFFFF"/>
                </a:solidFill>
              </a:rPr>
              <a:t>. Eliminate Waste</a:t>
            </a:r>
          </a:p>
        </p:txBody>
      </p:sp>
      <p:sp>
        <p:nvSpPr>
          <p:cNvPr id="2706438" name="AutoShape 6"/>
          <p:cNvSpPr>
            <a:spLocks noChangeArrowheads="1"/>
          </p:cNvSpPr>
          <p:nvPr/>
        </p:nvSpPr>
        <p:spPr bwMode="auto">
          <a:xfrm>
            <a:off x="4599738" y="5029200"/>
            <a:ext cx="2971800" cy="514350"/>
          </a:xfrm>
          <a:prstGeom prst="wedgeRoundRectCallout">
            <a:avLst>
              <a:gd name="adj1" fmla="val -58386"/>
              <a:gd name="adj2" fmla="val -130360"/>
              <a:gd name="adj3" fmla="val 16667"/>
            </a:avLst>
          </a:prstGeom>
          <a:solidFill>
            <a:srgbClr val="006600"/>
          </a:solidFill>
          <a:ln w="9525">
            <a:solidFill>
              <a:schemeClr val="tx1"/>
            </a:solidFill>
            <a:miter lim="800000"/>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a:solidFill>
                  <a:srgbClr val="FFFFFF"/>
                </a:solidFill>
              </a:rPr>
              <a:t>3</a:t>
            </a:r>
            <a:r>
              <a:rPr lang="en-US" altLang="en-US" sz="2700">
                <a:solidFill>
                  <a:srgbClr val="FFFFFF"/>
                </a:solidFill>
              </a:rPr>
              <a:t>. Prevent Waste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1000"/>
                                  </p:stCondLst>
                                  <p:childTnLst>
                                    <p:set>
                                      <p:cBhvr>
                                        <p:cTn id="6" dur="1" fill="hold">
                                          <p:stCondLst>
                                            <p:cond delay="0"/>
                                          </p:stCondLst>
                                        </p:cTn>
                                        <p:tgtEl>
                                          <p:spTgt spid="2706436"/>
                                        </p:tgtEl>
                                        <p:attrNameLst>
                                          <p:attrName>style.visibility</p:attrName>
                                        </p:attrNameLst>
                                      </p:cBhvr>
                                      <p:to>
                                        <p:strVal val="visible"/>
                                      </p:to>
                                    </p:set>
                                    <p:anim calcmode="lin" valueType="num">
                                      <p:cBhvr additive="base">
                                        <p:cTn id="7" dur="500" fill="hold"/>
                                        <p:tgtEl>
                                          <p:spTgt spid="2706436"/>
                                        </p:tgtEl>
                                        <p:attrNameLst>
                                          <p:attrName>ppt_x</p:attrName>
                                        </p:attrNameLst>
                                      </p:cBhvr>
                                      <p:tavLst>
                                        <p:tav tm="0">
                                          <p:val>
                                            <p:strVal val="1+#ppt_w/2"/>
                                          </p:val>
                                        </p:tav>
                                        <p:tav tm="100000">
                                          <p:val>
                                            <p:strVal val="#ppt_x"/>
                                          </p:val>
                                        </p:tav>
                                      </p:tavLst>
                                    </p:anim>
                                    <p:anim calcmode="lin" valueType="num">
                                      <p:cBhvr additive="base">
                                        <p:cTn id="8" dur="500" fill="hold"/>
                                        <p:tgtEl>
                                          <p:spTgt spid="2706436"/>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8" fill="hold" grpId="0" nodeType="afterEffect">
                                  <p:stCondLst>
                                    <p:cond delay="1000"/>
                                  </p:stCondLst>
                                  <p:childTnLst>
                                    <p:set>
                                      <p:cBhvr>
                                        <p:cTn id="11" dur="1" fill="hold">
                                          <p:stCondLst>
                                            <p:cond delay="0"/>
                                          </p:stCondLst>
                                        </p:cTn>
                                        <p:tgtEl>
                                          <p:spTgt spid="2706437"/>
                                        </p:tgtEl>
                                        <p:attrNameLst>
                                          <p:attrName>style.visibility</p:attrName>
                                        </p:attrNameLst>
                                      </p:cBhvr>
                                      <p:to>
                                        <p:strVal val="visible"/>
                                      </p:to>
                                    </p:set>
                                    <p:anim calcmode="lin" valueType="num">
                                      <p:cBhvr additive="base">
                                        <p:cTn id="12" dur="500" fill="hold"/>
                                        <p:tgtEl>
                                          <p:spTgt spid="2706437"/>
                                        </p:tgtEl>
                                        <p:attrNameLst>
                                          <p:attrName>ppt_x</p:attrName>
                                        </p:attrNameLst>
                                      </p:cBhvr>
                                      <p:tavLst>
                                        <p:tav tm="0">
                                          <p:val>
                                            <p:strVal val="0-#ppt_w/2"/>
                                          </p:val>
                                        </p:tav>
                                        <p:tav tm="100000">
                                          <p:val>
                                            <p:strVal val="#ppt_x"/>
                                          </p:val>
                                        </p:tav>
                                      </p:tavLst>
                                    </p:anim>
                                    <p:anim calcmode="lin" valueType="num">
                                      <p:cBhvr additive="base">
                                        <p:cTn id="13" dur="500" fill="hold"/>
                                        <p:tgtEl>
                                          <p:spTgt spid="2706437"/>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4" fill="hold" grpId="0" nodeType="afterEffect">
                                  <p:stCondLst>
                                    <p:cond delay="1000"/>
                                  </p:stCondLst>
                                  <p:childTnLst>
                                    <p:set>
                                      <p:cBhvr>
                                        <p:cTn id="16" dur="1" fill="hold">
                                          <p:stCondLst>
                                            <p:cond delay="0"/>
                                          </p:stCondLst>
                                        </p:cTn>
                                        <p:tgtEl>
                                          <p:spTgt spid="2706438"/>
                                        </p:tgtEl>
                                        <p:attrNameLst>
                                          <p:attrName>style.visibility</p:attrName>
                                        </p:attrNameLst>
                                      </p:cBhvr>
                                      <p:to>
                                        <p:strVal val="visible"/>
                                      </p:to>
                                    </p:set>
                                    <p:anim calcmode="lin" valueType="num">
                                      <p:cBhvr additive="base">
                                        <p:cTn id="17" dur="500" fill="hold"/>
                                        <p:tgtEl>
                                          <p:spTgt spid="2706438"/>
                                        </p:tgtEl>
                                        <p:attrNameLst>
                                          <p:attrName>ppt_x</p:attrName>
                                        </p:attrNameLst>
                                      </p:cBhvr>
                                      <p:tavLst>
                                        <p:tav tm="0">
                                          <p:val>
                                            <p:strVal val="#ppt_x"/>
                                          </p:val>
                                        </p:tav>
                                        <p:tav tm="100000">
                                          <p:val>
                                            <p:strVal val="#ppt_x"/>
                                          </p:val>
                                        </p:tav>
                                      </p:tavLst>
                                    </p:anim>
                                    <p:anim calcmode="lin" valueType="num">
                                      <p:cBhvr additive="base">
                                        <p:cTn id="18" dur="500" fill="hold"/>
                                        <p:tgtEl>
                                          <p:spTgt spid="27064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6436" grpId="0" animBg="1" autoUpdateAnimBg="0"/>
      <p:bldP spid="2706437" grpId="0" animBg="1" autoUpdateAnimBg="0"/>
      <p:bldP spid="2706438" grpId="0" animBg="1" autoUpdateAnimBg="0"/>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00"/>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2215991"/>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3-1:</a:t>
            </a:r>
          </a:p>
          <a:p>
            <a:pPr marL="1526" lvl="1" indent="0" algn="ctr" defTabSz="860347" fontAlgn="base">
              <a:spcBef>
                <a:spcPct val="0"/>
              </a:spcBef>
              <a:spcAft>
                <a:spcPct val="0"/>
              </a:spcAft>
              <a:buClr>
                <a:srgbClr val="000000"/>
              </a:buClr>
              <a:buNone/>
            </a:pPr>
            <a:br>
              <a:rPr lang="en-IN" sz="3600" b="1" dirty="0">
                <a:ln/>
              </a:rPr>
            </a:br>
            <a:r>
              <a:rPr lang="en-IN" sz="3600" b="1" dirty="0"/>
              <a:t>EXERCISE ON </a:t>
            </a:r>
          </a:p>
          <a:p>
            <a:pPr marL="1526" lvl="1" indent="0" algn="ctr" defTabSz="860347" fontAlgn="base">
              <a:spcBef>
                <a:spcPct val="0"/>
              </a:spcBef>
              <a:spcAft>
                <a:spcPct val="0"/>
              </a:spcAft>
              <a:buClr>
                <a:srgbClr val="000000"/>
              </a:buClr>
              <a:buNone/>
            </a:pPr>
            <a:r>
              <a:rPr lang="en-IN" sz="3600" b="1" dirty="0">
                <a:ln/>
              </a:rPr>
              <a:t>ONSITE ASSESSMENT EXECUTION</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ONSITE ASSESSMENT</a:t>
            </a:r>
          </a:p>
        </p:txBody>
      </p:sp>
    </p:spTree>
    <p:extLst>
      <p:ext uri="{BB962C8B-B14F-4D97-AF65-F5344CB8AC3E}">
        <p14:creationId xmlns:p14="http://schemas.microsoft.com/office/powerpoint/2010/main" val="5865785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7730" y="1162318"/>
            <a:ext cx="7620000" cy="4525963"/>
          </a:xfrm>
        </p:spPr>
        <p:txBody>
          <a:bodyPr>
            <a:normAutofit/>
          </a:bodyPr>
          <a:lstStyle/>
          <a:p>
            <a:r>
              <a:rPr lang="en-US" sz="2400" u="sng" dirty="0"/>
              <a:t>Production Systems </a:t>
            </a:r>
          </a:p>
          <a:p>
            <a:endParaRPr lang="en-US" sz="2400" dirty="0"/>
          </a:p>
          <a:p>
            <a:r>
              <a:rPr lang="en-US" sz="2400" dirty="0"/>
              <a:t>- Technology Upgradation (A-1)</a:t>
            </a:r>
          </a:p>
          <a:p>
            <a:r>
              <a:rPr lang="en-US" sz="2400" dirty="0"/>
              <a:t>- Low Cost Automation (A-3)</a:t>
            </a:r>
          </a:p>
          <a:p>
            <a:r>
              <a:rPr lang="en-US" sz="2400" dirty="0"/>
              <a:t>- </a:t>
            </a:r>
            <a:r>
              <a:rPr lang="en-US" sz="2400" dirty="0" err="1"/>
              <a:t>Swachh</a:t>
            </a:r>
            <a:r>
              <a:rPr lang="en-US" sz="2400" dirty="0"/>
              <a:t> Workplace (C-1)</a:t>
            </a:r>
          </a:p>
          <a:p>
            <a:r>
              <a:rPr lang="en-US" sz="2400" dirty="0"/>
              <a:t>- Daily Works Management (C-2)</a:t>
            </a:r>
          </a:p>
          <a:p>
            <a:r>
              <a:rPr lang="en-US" sz="2400" dirty="0"/>
              <a:t>- Plant Layout (K-1)</a:t>
            </a:r>
          </a:p>
          <a:p>
            <a:r>
              <a:rPr lang="en-US" sz="2400" dirty="0"/>
              <a:t>- Safe Working Environment (A-5)</a:t>
            </a:r>
          </a:p>
          <a:p>
            <a:pPr lvl="1"/>
            <a:endParaRPr lang="en-US" sz="2400" dirty="0"/>
          </a:p>
          <a:p>
            <a:endParaRPr lang="en-US" sz="2400" dirty="0"/>
          </a:p>
        </p:txBody>
      </p:sp>
    </p:spTree>
    <p:extLst>
      <p:ext uri="{BB962C8B-B14F-4D97-AF65-F5344CB8AC3E}">
        <p14:creationId xmlns:p14="http://schemas.microsoft.com/office/powerpoint/2010/main" val="106485539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9093" y="1226712"/>
            <a:ext cx="7620000" cy="4525963"/>
          </a:xfrm>
        </p:spPr>
        <p:txBody>
          <a:bodyPr>
            <a:normAutofit/>
          </a:bodyPr>
          <a:lstStyle/>
          <a:p>
            <a:r>
              <a:rPr lang="en-US" sz="2400" u="sng" dirty="0"/>
              <a:t>Production Systems </a:t>
            </a:r>
          </a:p>
          <a:p>
            <a:endParaRPr lang="en-US" sz="2400" dirty="0"/>
          </a:p>
          <a:p>
            <a:r>
              <a:rPr lang="en-US" sz="2400" dirty="0"/>
              <a:t>- Planned Maintenance (C-3)</a:t>
            </a:r>
          </a:p>
          <a:p>
            <a:r>
              <a:rPr lang="en-US" sz="2400" dirty="0"/>
              <a:t>- OEE (P-4)</a:t>
            </a:r>
          </a:p>
          <a:p>
            <a:r>
              <a:rPr lang="en-US" sz="2400" dirty="0"/>
              <a:t>- Waste Management (A-4)</a:t>
            </a:r>
          </a:p>
          <a:p>
            <a:r>
              <a:rPr lang="en-US" sz="2400" dirty="0"/>
              <a:t>- Material Handling (K-3)</a:t>
            </a:r>
          </a:p>
          <a:p>
            <a:r>
              <a:rPr lang="en-US" sz="2400" dirty="0"/>
              <a:t>- Transport &amp; Storage (E-1)</a:t>
            </a:r>
          </a:p>
          <a:p>
            <a:r>
              <a:rPr lang="en-US" sz="2400" dirty="0"/>
              <a:t>- Timely Delivery (E-2)</a:t>
            </a:r>
          </a:p>
          <a:p>
            <a:pPr lvl="1"/>
            <a:endParaRPr lang="en-US" sz="2400" dirty="0"/>
          </a:p>
          <a:p>
            <a:endParaRPr lang="en-US" sz="2400" dirty="0"/>
          </a:p>
        </p:txBody>
      </p:sp>
    </p:spTree>
    <p:extLst>
      <p:ext uri="{BB962C8B-B14F-4D97-AF65-F5344CB8AC3E}">
        <p14:creationId xmlns:p14="http://schemas.microsoft.com/office/powerpoint/2010/main" val="113982182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normAutofit/>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ON SITE ASSESSMENT EXECUTION</a:t>
            </a:r>
          </a:p>
        </p:txBody>
      </p:sp>
    </p:spTree>
    <p:extLst>
      <p:ext uri="{BB962C8B-B14F-4D97-AF65-F5344CB8AC3E}">
        <p14:creationId xmlns:p14="http://schemas.microsoft.com/office/powerpoint/2010/main" val="1510702071"/>
      </p:ext>
    </p:extLst>
  </p:cSld>
  <p:clrMapOvr>
    <a:masterClrMapping/>
  </p:clrMapOvr>
  <p:transition spd="slow">
    <p:wipe dir="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00"/>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2215991"/>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3-2:</a:t>
            </a:r>
          </a:p>
          <a:p>
            <a:pPr marL="1526" lvl="1" indent="0" algn="ctr" defTabSz="860347" fontAlgn="base">
              <a:spcBef>
                <a:spcPct val="0"/>
              </a:spcBef>
              <a:spcAft>
                <a:spcPct val="0"/>
              </a:spcAft>
              <a:buClr>
                <a:srgbClr val="000000"/>
              </a:buClr>
              <a:buNone/>
            </a:pPr>
            <a:br>
              <a:rPr lang="en-IN" sz="3600" b="1" dirty="0">
                <a:ln/>
              </a:rPr>
            </a:br>
            <a:r>
              <a:rPr lang="en-IN" sz="3600" b="1" dirty="0"/>
              <a:t>EXERCISE ON </a:t>
            </a:r>
          </a:p>
          <a:p>
            <a:pPr marL="1526" lvl="1" indent="0" algn="ctr" defTabSz="860347" fontAlgn="base">
              <a:spcBef>
                <a:spcPct val="0"/>
              </a:spcBef>
              <a:spcAft>
                <a:spcPct val="0"/>
              </a:spcAft>
              <a:buClr>
                <a:srgbClr val="000000"/>
              </a:buClr>
              <a:buNone/>
            </a:pPr>
            <a:r>
              <a:rPr lang="en-IN" sz="3600" b="1" dirty="0">
                <a:ln/>
              </a:rPr>
              <a:t>ONSITE ASSESSMENT EXECUTION</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ONSITE ASSESSMENT</a:t>
            </a:r>
          </a:p>
        </p:txBody>
      </p:sp>
    </p:spTree>
    <p:extLst>
      <p:ext uri="{BB962C8B-B14F-4D97-AF65-F5344CB8AC3E}">
        <p14:creationId xmlns:p14="http://schemas.microsoft.com/office/powerpoint/2010/main" val="406463467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1972" y="1200955"/>
            <a:ext cx="7620000" cy="4525963"/>
          </a:xfrm>
        </p:spPr>
        <p:txBody>
          <a:bodyPr>
            <a:normAutofit/>
          </a:bodyPr>
          <a:lstStyle/>
          <a:p>
            <a:r>
              <a:rPr lang="en-US" sz="2400" u="sng" dirty="0"/>
              <a:t>Quality Management  &amp; Design</a:t>
            </a:r>
          </a:p>
          <a:p>
            <a:endParaRPr lang="en-US" sz="2400" dirty="0"/>
          </a:p>
          <a:p>
            <a:r>
              <a:rPr lang="en-US" sz="2400" dirty="0"/>
              <a:t>- Process Capability (A-2)</a:t>
            </a:r>
          </a:p>
          <a:p>
            <a:r>
              <a:rPr lang="en-US" sz="2400" dirty="0"/>
              <a:t>- Process Validation (B-1)</a:t>
            </a:r>
          </a:p>
          <a:p>
            <a:r>
              <a:rPr lang="en-US" sz="2400" dirty="0"/>
              <a:t>- Process Control (C-4)</a:t>
            </a:r>
          </a:p>
          <a:p>
            <a:r>
              <a:rPr lang="en-US" sz="2400" dirty="0"/>
              <a:t>- Design Capability (D-1)</a:t>
            </a:r>
          </a:p>
          <a:p>
            <a:r>
              <a:rPr lang="en-US" sz="2400" dirty="0"/>
              <a:t>- Design Process (D-2)</a:t>
            </a:r>
          </a:p>
          <a:p>
            <a:r>
              <a:rPr lang="en-US" sz="2400" dirty="0"/>
              <a:t>- Outgoing Quality (O-1)</a:t>
            </a:r>
          </a:p>
          <a:p>
            <a:r>
              <a:rPr lang="en-US" sz="2400" dirty="0"/>
              <a:t>- In-house Quality (O-2)</a:t>
            </a:r>
          </a:p>
          <a:p>
            <a:r>
              <a:rPr lang="en-US" sz="2400" dirty="0"/>
              <a:t>- Field Performance Quality (O-3)</a:t>
            </a:r>
          </a:p>
          <a:p>
            <a:r>
              <a:rPr lang="en-US" sz="2400" dirty="0"/>
              <a:t>- Scrap Reduction (P-2)</a:t>
            </a:r>
          </a:p>
          <a:p>
            <a:pPr lvl="1"/>
            <a:endParaRPr lang="en-US" sz="2400" dirty="0"/>
          </a:p>
          <a:p>
            <a:endParaRPr lang="en-US" sz="2400" dirty="0"/>
          </a:p>
        </p:txBody>
      </p:sp>
    </p:spTree>
    <p:extLst>
      <p:ext uri="{BB962C8B-B14F-4D97-AF65-F5344CB8AC3E}">
        <p14:creationId xmlns:p14="http://schemas.microsoft.com/office/powerpoint/2010/main" val="314247982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ON SITE ASSESSMENT EXECUTION</a:t>
            </a:r>
          </a:p>
        </p:txBody>
      </p:sp>
    </p:spTree>
    <p:extLst>
      <p:ext uri="{BB962C8B-B14F-4D97-AF65-F5344CB8AC3E}">
        <p14:creationId xmlns:p14="http://schemas.microsoft.com/office/powerpoint/2010/main" val="31013619"/>
      </p:ext>
    </p:extLst>
  </p:cSld>
  <p:clrMapOvr>
    <a:masterClrMapping/>
  </p:clrMapOvr>
  <p:transition spd="slow">
    <p:wipe dir="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p:cNvSpPr>
          <p:nvPr/>
        </p:nvSpPr>
        <p:spPr>
          <a:xfrm>
            <a:off x="152448" y="1146663"/>
            <a:ext cx="8839104" cy="4835037"/>
          </a:xfrm>
          <a:prstGeom prst="rect">
            <a:avLst/>
          </a:prstGeom>
          <a:solidFill>
            <a:srgbClr val="FFFF00"/>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err="1">
              <a:solidFill>
                <a:srgbClr val="000000"/>
              </a:solidFill>
            </a:endParaRPr>
          </a:p>
        </p:txBody>
      </p:sp>
      <p:sp>
        <p:nvSpPr>
          <p:cNvPr id="7" name="Rectangle 15"/>
          <p:cNvSpPr txBox="1">
            <a:spLocks/>
          </p:cNvSpPr>
          <p:nvPr/>
        </p:nvSpPr>
        <p:spPr>
          <a:xfrm>
            <a:off x="172518" y="2623533"/>
            <a:ext cx="8819034" cy="2215991"/>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defTabSz="860347" fontAlgn="base">
              <a:spcBef>
                <a:spcPct val="0"/>
              </a:spcBef>
              <a:spcAft>
                <a:spcPct val="0"/>
              </a:spcAft>
              <a:buClr>
                <a:srgbClr val="000000"/>
              </a:buClr>
              <a:buNone/>
            </a:pPr>
            <a:r>
              <a:rPr lang="en-US" sz="3600" b="1" dirty="0">
                <a:solidFill>
                  <a:srgbClr val="000000"/>
                </a:solidFill>
              </a:rPr>
              <a:t> </a:t>
            </a:r>
            <a:r>
              <a:rPr lang="en-IN" sz="3600" b="1" dirty="0">
                <a:ln/>
              </a:rPr>
              <a:t>CASE EXERCISE 3-3:</a:t>
            </a:r>
          </a:p>
          <a:p>
            <a:pPr marL="1526" lvl="1" indent="0" algn="ctr" defTabSz="860347" fontAlgn="base">
              <a:spcBef>
                <a:spcPct val="0"/>
              </a:spcBef>
              <a:spcAft>
                <a:spcPct val="0"/>
              </a:spcAft>
              <a:buClr>
                <a:srgbClr val="000000"/>
              </a:buClr>
              <a:buNone/>
            </a:pPr>
            <a:br>
              <a:rPr lang="en-IN" sz="3600" b="1" dirty="0">
                <a:ln/>
              </a:rPr>
            </a:br>
            <a:r>
              <a:rPr lang="en-IN" sz="3600" b="1" dirty="0"/>
              <a:t>EXERCISE ON </a:t>
            </a:r>
          </a:p>
          <a:p>
            <a:pPr marL="1526" lvl="1" indent="0" algn="ctr" defTabSz="860347" fontAlgn="base">
              <a:spcBef>
                <a:spcPct val="0"/>
              </a:spcBef>
              <a:spcAft>
                <a:spcPct val="0"/>
              </a:spcAft>
              <a:buClr>
                <a:srgbClr val="000000"/>
              </a:buClr>
              <a:buNone/>
            </a:pPr>
            <a:r>
              <a:rPr lang="en-IN" sz="3600" b="1" dirty="0">
                <a:ln/>
              </a:rPr>
              <a:t>ONSITE ASSESSMENT EXECUTION</a:t>
            </a:r>
            <a:endParaRPr lang="en-US" sz="3600" b="1" dirty="0">
              <a:solidFill>
                <a:srgbClr val="000000"/>
              </a:solidFill>
            </a:endParaRPr>
          </a:p>
        </p:txBody>
      </p:sp>
      <p:sp>
        <p:nvSpPr>
          <p:cNvPr id="9" name="Title 1"/>
          <p:cNvSpPr>
            <a:spLocks noGrp="1"/>
          </p:cNvSpPr>
          <p:nvPr>
            <p:ph type="title"/>
          </p:nvPr>
        </p:nvSpPr>
        <p:spPr>
          <a:xfrm>
            <a:off x="172517" y="195926"/>
            <a:ext cx="6996687" cy="492443"/>
          </a:xfrm>
        </p:spPr>
        <p:txBody>
          <a:bodyPr/>
          <a:lstStyle/>
          <a:p>
            <a:r>
              <a:rPr lang="en-IN" sz="3200" dirty="0"/>
              <a:t>ONSITE ASSESSMENT</a:t>
            </a:r>
          </a:p>
        </p:txBody>
      </p:sp>
    </p:spTree>
    <p:extLst>
      <p:ext uri="{BB962C8B-B14F-4D97-AF65-F5344CB8AC3E}">
        <p14:creationId xmlns:p14="http://schemas.microsoft.com/office/powerpoint/2010/main" val="325253594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8941" y="1278228"/>
            <a:ext cx="7620000" cy="4525963"/>
          </a:xfrm>
        </p:spPr>
        <p:txBody>
          <a:bodyPr>
            <a:normAutofit/>
          </a:bodyPr>
          <a:lstStyle/>
          <a:p>
            <a:r>
              <a:rPr lang="en-US" sz="2400" u="sng" dirty="0"/>
              <a:t>Environment  Management - &amp; Energy Management</a:t>
            </a:r>
            <a:endParaRPr lang="en-US" sz="2400" dirty="0"/>
          </a:p>
          <a:p>
            <a:r>
              <a:rPr lang="en-US" sz="2400" dirty="0"/>
              <a:t> </a:t>
            </a:r>
          </a:p>
          <a:p>
            <a:r>
              <a:rPr lang="en-US" sz="2400" dirty="0"/>
              <a:t>- System For Abatement of Effluents, Emissions, </a:t>
            </a:r>
            <a:r>
              <a:rPr lang="en-US" sz="2400" dirty="0" err="1"/>
              <a:t>etc</a:t>
            </a:r>
            <a:r>
              <a:rPr lang="en-US" sz="2400" dirty="0"/>
              <a:t> (F-2)</a:t>
            </a:r>
          </a:p>
          <a:p>
            <a:r>
              <a:rPr lang="en-US" sz="2400" dirty="0"/>
              <a:t>- Planned Maintenance of EMS (H-1)</a:t>
            </a:r>
          </a:p>
          <a:p>
            <a:r>
              <a:rPr lang="en-US" sz="2400" dirty="0"/>
              <a:t>- System For Natural Resource Conservation (F-4)</a:t>
            </a:r>
          </a:p>
          <a:p>
            <a:r>
              <a:rPr lang="en-US" sz="2400" dirty="0"/>
              <a:t>- System For Energy Efficiency  (F-3)</a:t>
            </a:r>
          </a:p>
          <a:p>
            <a:r>
              <a:rPr lang="en-US" sz="2400" dirty="0"/>
              <a:t>- Optimal use of Natural Resources (Q-1)</a:t>
            </a:r>
          </a:p>
          <a:p>
            <a:r>
              <a:rPr lang="en-US" sz="2400" dirty="0"/>
              <a:t>- Energy Performance (Q-2)</a:t>
            </a:r>
          </a:p>
          <a:p>
            <a:r>
              <a:rPr lang="en-US" sz="2400" dirty="0"/>
              <a:t>- Environmental Performance (Q-3)</a:t>
            </a:r>
          </a:p>
          <a:p>
            <a:pPr marL="1215" lvl="1" indent="0">
              <a:buNone/>
            </a:pPr>
            <a:endParaRPr lang="en-US" sz="2400" dirty="0"/>
          </a:p>
          <a:p>
            <a:endParaRPr lang="en-US" sz="2400" dirty="0"/>
          </a:p>
        </p:txBody>
      </p:sp>
    </p:spTree>
    <p:extLst>
      <p:ext uri="{BB962C8B-B14F-4D97-AF65-F5344CB8AC3E}">
        <p14:creationId xmlns:p14="http://schemas.microsoft.com/office/powerpoint/2010/main" val="240440817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0553" y="4039475"/>
            <a:ext cx="8317608" cy="369332"/>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ON SITE ASSESSMENT EXECUTION</a:t>
            </a:r>
          </a:p>
        </p:txBody>
      </p:sp>
    </p:spTree>
    <p:extLst>
      <p:ext uri="{BB962C8B-B14F-4D97-AF65-F5344CB8AC3E}">
        <p14:creationId xmlns:p14="http://schemas.microsoft.com/office/powerpoint/2010/main" val="2963557135"/>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221" y="655402"/>
            <a:ext cx="8317608" cy="492443"/>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sz="3200" b="1" dirty="0">
                <a:solidFill>
                  <a:schemeClr val="tx1"/>
                </a:solidFill>
              </a:rPr>
              <a:t>Your Role &amp; Introduction to ZED</a:t>
            </a:r>
          </a:p>
        </p:txBody>
      </p:sp>
      <p:pic>
        <p:nvPicPr>
          <p:cNvPr id="3" name="Picture 2">
            <a:extLst>
              <a:ext uri="{FF2B5EF4-FFF2-40B4-BE49-F238E27FC236}">
                <a16:creationId xmlns:a16="http://schemas.microsoft.com/office/drawing/2014/main" id="{8EB85AFA-243A-4F93-8FAB-80CBE908C0A5}"/>
              </a:ext>
            </a:extLst>
          </p:cNvPr>
          <p:cNvPicPr>
            <a:picLocks noChangeAspect="1"/>
          </p:cNvPicPr>
          <p:nvPr/>
        </p:nvPicPr>
        <p:blipFill>
          <a:blip r:embed="rId4" cstate="print"/>
          <a:stretch>
            <a:fillRect/>
          </a:stretch>
        </p:blipFill>
        <p:spPr>
          <a:xfrm>
            <a:off x="1460525" y="1953183"/>
            <a:ext cx="5831000" cy="3084729"/>
          </a:xfrm>
          <a:prstGeom prst="rect">
            <a:avLst/>
          </a:prstGeom>
        </p:spPr>
      </p:pic>
    </p:spTree>
    <p:custDataLst>
      <p:tags r:id="rId1"/>
    </p:custData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67513"/>
            <a:ext cx="8317608" cy="984885"/>
          </a:xfrm>
          <a:ln>
            <a:noFill/>
          </a:ln>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US" sz="3200" b="1" dirty="0">
                <a:solidFill>
                  <a:schemeClr val="tx1"/>
                </a:solidFill>
              </a:rPr>
              <a:t> C-1</a:t>
            </a:r>
            <a:br>
              <a:rPr lang="en-US" sz="3200" b="1" dirty="0">
                <a:solidFill>
                  <a:schemeClr val="tx1"/>
                </a:solidFill>
              </a:rPr>
            </a:br>
            <a:r>
              <a:rPr lang="en-US" sz="3200" b="1" dirty="0">
                <a:solidFill>
                  <a:schemeClr val="tx1"/>
                </a:solidFill>
              </a:rPr>
              <a:t>Swachh Workplace</a:t>
            </a:r>
            <a:endParaRPr lang="en-IN" sz="3200" b="1" dirty="0">
              <a:solidFill>
                <a:schemeClr val="tx1"/>
              </a:solidFill>
            </a:endParaRPr>
          </a:p>
        </p:txBody>
      </p:sp>
    </p:spTree>
    <p:custDataLst>
      <p:tags r:id="rId1"/>
    </p:custDataLst>
  </p:cSld>
  <p:clrMapOvr>
    <a:masterClrMapping/>
  </p:clrMapOvr>
  <p:transition spd="slow">
    <p:wipe dir="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1971" y="1278228"/>
            <a:ext cx="7620000" cy="4525963"/>
          </a:xfrm>
        </p:spPr>
        <p:txBody>
          <a:bodyPr>
            <a:normAutofit/>
          </a:bodyPr>
          <a:lstStyle/>
          <a:p>
            <a:r>
              <a:rPr lang="en-US" sz="2400" u="sng" dirty="0"/>
              <a:t>Human Resource Management </a:t>
            </a:r>
          </a:p>
          <a:p>
            <a:endParaRPr lang="en-US" sz="2400" dirty="0"/>
          </a:p>
          <a:p>
            <a:r>
              <a:rPr lang="en-US" sz="2400" dirty="0"/>
              <a:t>- Employee Involvement (L-2)</a:t>
            </a:r>
          </a:p>
          <a:p>
            <a:r>
              <a:rPr lang="en-US" sz="2400" dirty="0"/>
              <a:t> </a:t>
            </a:r>
          </a:p>
          <a:p>
            <a:endParaRPr lang="en-US" sz="2400" u="sng" dirty="0"/>
          </a:p>
          <a:p>
            <a:r>
              <a:rPr lang="en-US" sz="2400" u="sng" dirty="0"/>
              <a:t>Business performance</a:t>
            </a:r>
            <a:endParaRPr lang="en-US" sz="2400" dirty="0"/>
          </a:p>
          <a:p>
            <a:r>
              <a:rPr lang="en-US" sz="2400" dirty="0"/>
              <a:t> </a:t>
            </a:r>
          </a:p>
          <a:p>
            <a:r>
              <a:rPr lang="en-US" sz="2400" dirty="0"/>
              <a:t>- Turnover Growth (R-1)</a:t>
            </a:r>
          </a:p>
          <a:p>
            <a:r>
              <a:rPr lang="en-US" sz="2400" dirty="0"/>
              <a:t>- Profitability Growth (R-2)</a:t>
            </a:r>
          </a:p>
          <a:p>
            <a:r>
              <a:rPr lang="en-US" sz="2400" dirty="0"/>
              <a:t>- Inventory Turnover (R-3)</a:t>
            </a:r>
          </a:p>
          <a:p>
            <a:endParaRPr lang="en-US" sz="2400" dirty="0"/>
          </a:p>
        </p:txBody>
      </p:sp>
    </p:spTree>
    <p:extLst>
      <p:ext uri="{BB962C8B-B14F-4D97-AF65-F5344CB8AC3E}">
        <p14:creationId xmlns:p14="http://schemas.microsoft.com/office/powerpoint/2010/main" val="382884774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2324" y="4112046"/>
            <a:ext cx="8317608" cy="369332"/>
          </a:xfrm>
        </p:spPr>
        <p:style>
          <a:lnRef idx="2">
            <a:schemeClr val="accent2"/>
          </a:lnRef>
          <a:fillRef idx="1">
            <a:schemeClr val="lt1"/>
          </a:fillRef>
          <a:effectRef idx="0">
            <a:schemeClr val="accent2"/>
          </a:effectRef>
          <a:fontRef idx="minor">
            <a:schemeClr val="dk1"/>
          </a:fontRef>
        </p:style>
        <p:txBody>
          <a:bodyPr>
            <a:scene3d>
              <a:camera prst="orthographicFront"/>
              <a:lightRig rig="soft" dir="t">
                <a:rot lat="0" lon="0" rev="15600000"/>
              </a:lightRig>
            </a:scene3d>
            <a:sp3d extrusionH="57150" prstMaterial="softEdge">
              <a:bevelT w="25400" h="38100"/>
            </a:sp3d>
          </a:bodyPr>
          <a:lstStyle/>
          <a:p>
            <a:pPr lvl="0" algn="ctr"/>
            <a:r>
              <a:rPr lang="en-IN" b="1" dirty="0">
                <a:ln/>
                <a:solidFill>
                  <a:schemeClr val="tx1"/>
                </a:solidFill>
              </a:rPr>
              <a:t>MOCK ASSESSMENT:   ROLE PLAY</a:t>
            </a:r>
          </a:p>
        </p:txBody>
      </p:sp>
    </p:spTree>
    <p:extLst>
      <p:ext uri="{BB962C8B-B14F-4D97-AF65-F5344CB8AC3E}">
        <p14:creationId xmlns:p14="http://schemas.microsoft.com/office/powerpoint/2010/main" val="4172694398"/>
      </p:ext>
    </p:extLst>
  </p:cSld>
  <p:clrMapOvr>
    <a:masterClrMapping/>
  </p:clrMapOvr>
  <p:transition spd="slow">
    <p:wipe dir="r"/>
  </p:transition>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ank-you.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0085" y="1397812"/>
            <a:ext cx="6589733" cy="4185526"/>
          </a:xfrm>
          <a:prstGeom prst="rect">
            <a:avLst/>
          </a:prstGeom>
          <a:scene3d>
            <a:camera prst="orthographicFront"/>
            <a:lightRig rig="threePt" dir="t"/>
          </a:scene3d>
          <a:sp3d>
            <a:bevelT/>
          </a:sp3d>
        </p:spPr>
      </p:pic>
      <p:pic>
        <p:nvPicPr>
          <p:cNvPr id="7" name="Picture 6" descr="ZED Logo.jpg"/>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5077" t="12896" r="11045" b="12896"/>
          <a:stretch/>
        </p:blipFill>
        <p:spPr bwMode="ltGray">
          <a:xfrm rot="20615970">
            <a:off x="4021387" y="3184333"/>
            <a:ext cx="1168947" cy="408766"/>
          </a:xfrm>
          <a:prstGeom prst="rect">
            <a:avLst/>
          </a:prstGeom>
          <a:noFill/>
          <a:ln>
            <a:noFill/>
          </a:ln>
        </p:spPr>
      </p:pic>
    </p:spTree>
    <p:extLst>
      <p:ext uri="{BB962C8B-B14F-4D97-AF65-F5344CB8AC3E}">
        <p14:creationId xmlns:p14="http://schemas.microsoft.com/office/powerpoint/2010/main" val="1376741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246656"/>
            <a:ext cx="4389768" cy="1724995"/>
          </a:xfrm>
        </p:spPr>
        <p:txBody>
          <a:bodyPr/>
          <a:lstStyle/>
          <a:p>
            <a:pPr algn="ctr"/>
            <a:r>
              <a:rPr lang="en-IN" sz="2800" dirty="0"/>
              <a:t>Create a clean, tidy, organized and cheerful workplace for improving productivity by involving all</a:t>
            </a:r>
          </a:p>
        </p:txBody>
      </p:sp>
    </p:spTree>
    <p:custDataLst>
      <p:tags r:id="rId1"/>
    </p:custData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C-1  </a:t>
            </a:r>
            <a:r>
              <a:rPr lang="en-IN" sz="2000" dirty="0" err="1"/>
              <a:t>Swach</a:t>
            </a:r>
            <a:r>
              <a:rPr lang="en-IN" sz="2000" dirty="0"/>
              <a:t> workplace </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communication and training imparted to anyone on 5S</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50%-100% workforce trained on 5S by management or external consultants</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100% workforce trained on 5S activities, best zones identified and recognized on a monthly basis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Visual management on 5S is seen everywhere. Continuous Improvement Activities are evident and ongoing</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Standard work  + Daily 5S (self-driven ) is evident along with visual management of 5S</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Work area is full of clutter (scrap etc.) and floor space dirty</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1S implemented (discrimination between necessary and unnecessary to discard the latter)</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+ 2S (Ensure everything has a designated place) and 3S (ensure cleanliness of workplace) implemented</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+ 4S (Standardization of procedures) have been implemented using various tools, e.g., job cycle charts, visual cues, checklist etc.</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All 5Ss implemented (training and audit in place)</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framework exists for 5S audit assessment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Well defined 5S audit assessment framework in place, pictures taken highlighting improved appearance. Audit assessment score for 1S and 2S &gt;80% across zones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+ 5S Audit assessment score for 2S and 3S &gt; 80% across zones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+ 5S Audit assessment score for 4S &gt; 80% across zones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+ 5S Audit assessment score for 5S &gt; 80% across zones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4574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solidFill>
                  <a:schemeClr val="tx1"/>
                </a:solidFill>
              </a:rPr>
              <a:t> C-2</a:t>
            </a:r>
            <a:br>
              <a:rPr lang="en-IN" b="1" dirty="0">
                <a:solidFill>
                  <a:schemeClr val="tx1"/>
                </a:solidFill>
              </a:rPr>
            </a:br>
            <a:r>
              <a:rPr lang="en-IN" b="1" dirty="0">
                <a:solidFill>
                  <a:schemeClr val="tx1"/>
                </a:solidFill>
              </a:rPr>
              <a:t>Daily Work Management</a:t>
            </a:r>
          </a:p>
        </p:txBody>
      </p:sp>
    </p:spTree>
    <p:custDataLst>
      <p:tags r:id="rId1"/>
    </p:custData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336435" y="4160406"/>
            <a:ext cx="6664569" cy="2154436"/>
          </a:xfrm>
        </p:spPr>
        <p:txBody>
          <a:bodyPr/>
          <a:lstStyle/>
          <a:p>
            <a:pPr algn="ctr"/>
            <a:r>
              <a:rPr lang="en-IN" sz="2800" dirty="0"/>
              <a:t>Create a continually improving workplace for enhancing quality, productivity and safety by involving all on daily basis</a:t>
            </a:r>
          </a:p>
        </p:txBody>
      </p:sp>
    </p:spTree>
    <p:custDataLst>
      <p:tags r:id="rId1"/>
    </p:custData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C-2  Daily Works Management</a:t>
            </a:r>
          </a:p>
        </p:txBody>
      </p:sp>
      <p:sp>
        <p:nvSpPr>
          <p:cNvPr id="7" name="Rectangle 6"/>
          <p:cNvSpPr/>
          <p:nvPr/>
        </p:nvSpPr>
        <p:spPr>
          <a:xfrm>
            <a:off x="82971" y="1219144"/>
            <a:ext cx="707596" cy="107779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2336989"/>
            <a:ext cx="707596" cy="116892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9" name="Rectangle 8"/>
          <p:cNvSpPr/>
          <p:nvPr/>
        </p:nvSpPr>
        <p:spPr>
          <a:xfrm>
            <a:off x="82971" y="3548296"/>
            <a:ext cx="707596" cy="11738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803581"/>
            <a:ext cx="707596" cy="9138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95505" y="820848"/>
            <a:ext cx="112358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025339" y="820848"/>
            <a:ext cx="1228847"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273743" y="820848"/>
            <a:ext cx="1668468"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4960006" y="820848"/>
            <a:ext cx="1880072"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6846945" y="820848"/>
            <a:ext cx="2261828"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17356" y="1219144"/>
            <a:ext cx="1081824"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Daily targets are set by fighting on day to day basis</a:t>
            </a:r>
          </a:p>
        </p:txBody>
      </p:sp>
      <p:sp>
        <p:nvSpPr>
          <p:cNvPr id="17" name="Rectangle 16"/>
          <p:cNvSpPr/>
          <p:nvPr/>
        </p:nvSpPr>
        <p:spPr>
          <a:xfrm>
            <a:off x="2057700" y="1219144"/>
            <a:ext cx="1183175"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err="1">
                <a:solidFill>
                  <a:schemeClr val="bg1"/>
                </a:solidFill>
              </a:rPr>
              <a:t>Adhoc</a:t>
            </a:r>
            <a:r>
              <a:rPr lang="en-US" sz="1000" dirty="0">
                <a:solidFill>
                  <a:schemeClr val="bg1"/>
                </a:solidFill>
              </a:rPr>
              <a:t>  target setting on Quality, Cost and Delivery</a:t>
            </a:r>
          </a:p>
        </p:txBody>
      </p:sp>
      <p:sp>
        <p:nvSpPr>
          <p:cNvPr id="18" name="Rectangle 17"/>
          <p:cNvSpPr/>
          <p:nvPr/>
        </p:nvSpPr>
        <p:spPr>
          <a:xfrm>
            <a:off x="3314273" y="1219144"/>
            <a:ext cx="1606460"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Target setting done for Safety and Morale along with Quality, Cost and Delivery with clearly defined sub-parameters for each of QCDSM</a:t>
            </a:r>
          </a:p>
        </p:txBody>
      </p:sp>
      <p:sp>
        <p:nvSpPr>
          <p:cNvPr id="19" name="Rectangle 18"/>
          <p:cNvSpPr/>
          <p:nvPr/>
        </p:nvSpPr>
        <p:spPr>
          <a:xfrm>
            <a:off x="4994945" y="1219144"/>
            <a:ext cx="1810199"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a:t>
            </a:r>
            <a:r>
              <a:rPr lang="en-US" sz="1000" dirty="0">
                <a:solidFill>
                  <a:schemeClr val="bg1"/>
                </a:solidFill>
              </a:rPr>
              <a:t> Dashboard established across product lines for monitoring performance on QCDSM</a:t>
            </a:r>
          </a:p>
        </p:txBody>
      </p:sp>
      <p:sp>
        <p:nvSpPr>
          <p:cNvPr id="20" name="Rectangle 19"/>
          <p:cNvSpPr/>
          <p:nvPr/>
        </p:nvSpPr>
        <p:spPr>
          <a:xfrm>
            <a:off x="6888975" y="1219144"/>
            <a:ext cx="2177767" cy="107779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Target Setting for QCDSM clearly linked with the long term strategy. Plan should be derived from the </a:t>
            </a:r>
            <a:r>
              <a:rPr lang="en-US" sz="1000" dirty="0" err="1">
                <a:solidFill>
                  <a:schemeClr val="bg1"/>
                </a:solidFill>
              </a:rPr>
              <a:t>organisation's</a:t>
            </a:r>
            <a:r>
              <a:rPr lang="en-US" sz="1000" dirty="0">
                <a:solidFill>
                  <a:schemeClr val="bg1"/>
                </a:solidFill>
              </a:rPr>
              <a:t> Vision / Mission and the long term /annual objectives </a:t>
            </a:r>
          </a:p>
        </p:txBody>
      </p:sp>
      <p:sp>
        <p:nvSpPr>
          <p:cNvPr id="21" name="Rectangle 20"/>
          <p:cNvSpPr/>
          <p:nvPr/>
        </p:nvSpPr>
        <p:spPr>
          <a:xfrm>
            <a:off x="917356" y="2336989"/>
            <a:ext cx="1081824"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No visual target management system in place</a:t>
            </a:r>
          </a:p>
        </p:txBody>
      </p:sp>
      <p:sp>
        <p:nvSpPr>
          <p:cNvPr id="22" name="Rectangle 21"/>
          <p:cNvSpPr/>
          <p:nvPr/>
        </p:nvSpPr>
        <p:spPr>
          <a:xfrm>
            <a:off x="2057700" y="2336989"/>
            <a:ext cx="1183175"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Formal visual management highlighting targets to be achieved in a day on a board</a:t>
            </a:r>
          </a:p>
        </p:txBody>
      </p:sp>
      <p:sp>
        <p:nvSpPr>
          <p:cNvPr id="23" name="Rectangle 22"/>
          <p:cNvSpPr/>
          <p:nvPr/>
        </p:nvSpPr>
        <p:spPr>
          <a:xfrm>
            <a:off x="3314273" y="2336989"/>
            <a:ext cx="1606460"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Visual boards to showcase the daily , weekly and monthly performance of workmen</a:t>
            </a:r>
          </a:p>
        </p:txBody>
      </p:sp>
      <p:sp>
        <p:nvSpPr>
          <p:cNvPr id="24" name="Rectangle 23"/>
          <p:cNvSpPr/>
          <p:nvPr/>
        </p:nvSpPr>
        <p:spPr>
          <a:xfrm>
            <a:off x="4994945" y="2336989"/>
            <a:ext cx="1810199"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Digital board highlighting the performance on QCDSM on a daily basis, MTD/YTD Target (plan &amp; achievement). </a:t>
            </a:r>
          </a:p>
        </p:txBody>
      </p:sp>
      <p:sp>
        <p:nvSpPr>
          <p:cNvPr id="25" name="Rectangle 24"/>
          <p:cNvSpPr/>
          <p:nvPr/>
        </p:nvSpPr>
        <p:spPr>
          <a:xfrm>
            <a:off x="6888975" y="2336989"/>
            <a:ext cx="2177767" cy="1168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Digital board highlighting positive &amp; negative/critical issues  and reasons in performance gaps. Performer of the week/day/month is identified in addition to highlighting performance on QCDSM</a:t>
            </a:r>
          </a:p>
        </p:txBody>
      </p:sp>
      <p:sp>
        <p:nvSpPr>
          <p:cNvPr id="26" name="Rectangle 25"/>
          <p:cNvSpPr/>
          <p:nvPr/>
        </p:nvSpPr>
        <p:spPr>
          <a:xfrm>
            <a:off x="917356" y="3548295"/>
            <a:ext cx="1081824"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No workman participation in daily meetings</a:t>
            </a:r>
          </a:p>
        </p:txBody>
      </p:sp>
      <p:sp>
        <p:nvSpPr>
          <p:cNvPr id="27" name="Rectangle 26"/>
          <p:cNvSpPr/>
          <p:nvPr/>
        </p:nvSpPr>
        <p:spPr>
          <a:xfrm>
            <a:off x="2057700" y="3548295"/>
            <a:ext cx="1183175"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bg1"/>
                </a:solidFill>
              </a:rPr>
              <a:t>Workmen participate in daily meetings, however agenda and effectiveness not established ( Formal / informal )</a:t>
            </a:r>
          </a:p>
        </p:txBody>
      </p:sp>
      <p:sp>
        <p:nvSpPr>
          <p:cNvPr id="28" name="Rectangle 27"/>
          <p:cNvSpPr/>
          <p:nvPr/>
        </p:nvSpPr>
        <p:spPr>
          <a:xfrm>
            <a:off x="3314273" y="3548295"/>
            <a:ext cx="1606460"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Majority of the workmen participate in daily stand -up short meetings with defined agenda</a:t>
            </a:r>
          </a:p>
        </p:txBody>
      </p:sp>
      <p:sp>
        <p:nvSpPr>
          <p:cNvPr id="29" name="Rectangle 28"/>
          <p:cNvSpPr/>
          <p:nvPr/>
        </p:nvSpPr>
        <p:spPr>
          <a:xfrm>
            <a:off x="4994945" y="3548295"/>
            <a:ext cx="1810199"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All workmen participate in daily meeting. Flexibility to adjust staffing when the situation warrants. Cross Training, Job rotation and shared resources (90% to 100% workmen involvement). </a:t>
            </a:r>
          </a:p>
        </p:txBody>
      </p:sp>
      <p:sp>
        <p:nvSpPr>
          <p:cNvPr id="30" name="Rectangle 29"/>
          <p:cNvSpPr/>
          <p:nvPr/>
        </p:nvSpPr>
        <p:spPr>
          <a:xfrm>
            <a:off x="6888975" y="3548295"/>
            <a:ext cx="2177767" cy="1173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100% participation + Practice of recording of ideas and improvement plans during the shift and its implementation on floor. SGA and suggestions schemes are helping achieve improvement targets </a:t>
            </a:r>
          </a:p>
        </p:txBody>
      </p:sp>
      <p:sp>
        <p:nvSpPr>
          <p:cNvPr id="31" name="Rectangle 30"/>
          <p:cNvSpPr/>
          <p:nvPr/>
        </p:nvSpPr>
        <p:spPr>
          <a:xfrm>
            <a:off x="917356" y="4803580"/>
            <a:ext cx="1081824"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No concept of corrective actions to address gaps in QCDSM targets</a:t>
            </a:r>
          </a:p>
        </p:txBody>
      </p:sp>
      <p:sp>
        <p:nvSpPr>
          <p:cNvPr id="32" name="Rectangle 31"/>
          <p:cNvSpPr/>
          <p:nvPr/>
        </p:nvSpPr>
        <p:spPr>
          <a:xfrm>
            <a:off x="2057700" y="4803580"/>
            <a:ext cx="1183175"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err="1">
                <a:solidFill>
                  <a:schemeClr val="bg1"/>
                </a:solidFill>
              </a:rPr>
              <a:t>Adhoc</a:t>
            </a:r>
            <a:r>
              <a:rPr lang="en-US" sz="1000" dirty="0">
                <a:solidFill>
                  <a:schemeClr val="bg1"/>
                </a:solidFill>
              </a:rPr>
              <a:t> corrective actions implemented to address gaps in QCDSM targets</a:t>
            </a:r>
          </a:p>
        </p:txBody>
      </p:sp>
      <p:sp>
        <p:nvSpPr>
          <p:cNvPr id="33" name="Rectangle 32"/>
          <p:cNvSpPr/>
          <p:nvPr/>
        </p:nvSpPr>
        <p:spPr>
          <a:xfrm>
            <a:off x="3314273" y="4803580"/>
            <a:ext cx="1606460"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All corrective actions are implemented to address gaps in QCDSM targets</a:t>
            </a:r>
          </a:p>
        </p:txBody>
      </p:sp>
      <p:sp>
        <p:nvSpPr>
          <p:cNvPr id="34" name="Rectangle 33"/>
          <p:cNvSpPr/>
          <p:nvPr/>
        </p:nvSpPr>
        <p:spPr>
          <a:xfrm>
            <a:off x="4994945" y="4803580"/>
            <a:ext cx="1810199"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All corrective actions are implemented and risk mitigation done to avoid gaps in QCDSM targets elsewhere, e.g. other lines </a:t>
            </a:r>
          </a:p>
        </p:txBody>
      </p:sp>
      <p:sp>
        <p:nvSpPr>
          <p:cNvPr id="35" name="Rectangle 34"/>
          <p:cNvSpPr/>
          <p:nvPr/>
        </p:nvSpPr>
        <p:spPr>
          <a:xfrm>
            <a:off x="6888975" y="4803580"/>
            <a:ext cx="2177767"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All corrective actions are implemented and risk mitigation done to avoid gaps in QCDSM targets elsewhere e.g. other lines and effectiveness is also measured </a:t>
            </a:r>
          </a:p>
        </p:txBody>
      </p:sp>
      <p:sp>
        <p:nvSpPr>
          <p:cNvPr id="36" name="Rectangle 35"/>
          <p:cNvSpPr/>
          <p:nvPr/>
        </p:nvSpPr>
        <p:spPr>
          <a:xfrm>
            <a:off x="928014" y="861580"/>
            <a:ext cx="1060508"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p>
        </p:txBody>
      </p:sp>
      <p:sp>
        <p:nvSpPr>
          <p:cNvPr id="38" name="Rectangle 37"/>
          <p:cNvSpPr/>
          <p:nvPr/>
        </p:nvSpPr>
        <p:spPr>
          <a:xfrm>
            <a:off x="2069357" y="861580"/>
            <a:ext cx="115986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314273" y="861580"/>
            <a:ext cx="160646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4994945" y="861580"/>
            <a:ext cx="1810199"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6888975" y="861580"/>
            <a:ext cx="2177767"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17356" y="5765302"/>
            <a:ext cx="1081824"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No targets have been set for QCD improvements</a:t>
            </a:r>
          </a:p>
        </p:txBody>
      </p:sp>
      <p:sp>
        <p:nvSpPr>
          <p:cNvPr id="42" name="Rectangle 41"/>
          <p:cNvSpPr/>
          <p:nvPr/>
        </p:nvSpPr>
        <p:spPr>
          <a:xfrm>
            <a:off x="2057700" y="5765302"/>
            <a:ext cx="1183175"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&lt;50% targets have been met for QCD improvements</a:t>
            </a:r>
          </a:p>
        </p:txBody>
      </p:sp>
      <p:sp>
        <p:nvSpPr>
          <p:cNvPr id="43" name="Rectangle 42"/>
          <p:cNvSpPr/>
          <p:nvPr/>
        </p:nvSpPr>
        <p:spPr>
          <a:xfrm>
            <a:off x="3314273" y="5765302"/>
            <a:ext cx="1606460"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50-75% targets have been met for QCD improvements</a:t>
            </a:r>
          </a:p>
        </p:txBody>
      </p:sp>
      <p:sp>
        <p:nvSpPr>
          <p:cNvPr id="44" name="Rectangle 43"/>
          <p:cNvSpPr/>
          <p:nvPr/>
        </p:nvSpPr>
        <p:spPr>
          <a:xfrm>
            <a:off x="4994945" y="5765302"/>
            <a:ext cx="1810199"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75-95% targets have been met for QCD improvements</a:t>
            </a:r>
          </a:p>
        </p:txBody>
      </p:sp>
      <p:sp>
        <p:nvSpPr>
          <p:cNvPr id="45" name="Rectangle 44"/>
          <p:cNvSpPr/>
          <p:nvPr/>
        </p:nvSpPr>
        <p:spPr>
          <a:xfrm>
            <a:off x="6888975" y="5765302"/>
            <a:ext cx="2177767" cy="86319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&gt;95% targets have been met for QCD improvements</a:t>
            </a:r>
          </a:p>
        </p:txBody>
      </p:sp>
      <p:sp>
        <p:nvSpPr>
          <p:cNvPr id="46" name="Rectangle 45"/>
          <p:cNvSpPr/>
          <p:nvPr/>
        </p:nvSpPr>
        <p:spPr>
          <a:xfrm>
            <a:off x="93245" y="5758222"/>
            <a:ext cx="700590" cy="8782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up)">
                                      <p:cBhvr>
                                        <p:cTn id="38" dur="500"/>
                                        <p:tgtEl>
                                          <p:spTgt spid="11"/>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up)">
                                      <p:cBhvr>
                                        <p:cTn id="44" dur="500"/>
                                        <p:tgtEl>
                                          <p:spTgt spid="13"/>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childTnLst>
                                </p:cTn>
                              </p:par>
                            </p:childTnLst>
                          </p:cTn>
                        </p:par>
                        <p:par>
                          <p:cTn id="56" fill="hold">
                            <p:stCondLst>
                              <p:cond delay="1000"/>
                            </p:stCondLst>
                            <p:childTnLst>
                              <p:par>
                                <p:cTn id="57" presetID="10" presetClass="entr" presetSubtype="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childTnLst>
                                </p:cTn>
                              </p:par>
                            </p:childTnLst>
                          </p:cTn>
                        </p:par>
                        <p:par>
                          <p:cTn id="60" fill="hold">
                            <p:stCondLst>
                              <p:cond delay="200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1000"/>
                                        <p:tgtEl>
                                          <p:spTgt spid="31"/>
                                        </p:tgtEl>
                                      </p:cBhvr>
                                    </p:animEffect>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10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1000"/>
                                        <p:tgtEl>
                                          <p:spTgt spid="17"/>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1000"/>
                                        <p:tgtEl>
                                          <p:spTgt spid="22"/>
                                        </p:tgtEl>
                                      </p:cBhvr>
                                    </p:animEffect>
                                  </p:childTnLst>
                                </p:cTn>
                              </p:par>
                            </p:childTnLst>
                          </p:cTn>
                        </p:par>
                        <p:par>
                          <p:cTn id="81" fill="hold">
                            <p:stCondLst>
                              <p:cond delay="2000"/>
                            </p:stCondLst>
                            <p:childTnLst>
                              <p:par>
                                <p:cTn id="82" presetID="10" presetClass="entr" presetSubtype="0"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1000"/>
                                        <p:tgtEl>
                                          <p:spTgt spid="27"/>
                                        </p:tgtEl>
                                      </p:cBhvr>
                                    </p:animEffect>
                                  </p:childTnLst>
                                </p:cTn>
                              </p:par>
                            </p:childTnLst>
                          </p:cTn>
                        </p:par>
                        <p:par>
                          <p:cTn id="85" fill="hold">
                            <p:stCondLst>
                              <p:cond delay="3000"/>
                            </p:stCondLst>
                            <p:childTnLst>
                              <p:par>
                                <p:cTn id="86" presetID="10" presetClass="entr" presetSubtype="0" fill="hold" grpId="0" nodeType="after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1000"/>
                                        <p:tgtEl>
                                          <p:spTgt spid="32"/>
                                        </p:tgtEl>
                                      </p:cBhvr>
                                    </p:animEffect>
                                  </p:childTnLst>
                                </p:cTn>
                              </p:par>
                            </p:childTnLst>
                          </p:cTn>
                        </p:par>
                        <p:par>
                          <p:cTn id="89" fill="hold">
                            <p:stCondLst>
                              <p:cond delay="4000"/>
                            </p:stCondLst>
                            <p:childTnLst>
                              <p:par>
                                <p:cTn id="90" presetID="10" presetClass="entr" presetSubtype="0" fill="hold" grpId="0" nodeType="after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1000"/>
                                        <p:tgtEl>
                                          <p:spTgt spid="4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1000"/>
                                        <p:tgtEl>
                                          <p:spTgt spid="18"/>
                                        </p:tgtEl>
                                      </p:cBhvr>
                                    </p:animEffect>
                                  </p:childTnLst>
                                </p:cTn>
                              </p:par>
                            </p:childTnLst>
                          </p:cTn>
                        </p:par>
                        <p:par>
                          <p:cTn id="98" fill="hold">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1000"/>
                                        <p:tgtEl>
                                          <p:spTgt spid="23"/>
                                        </p:tgtEl>
                                      </p:cBhvr>
                                    </p:animEffect>
                                  </p:childTnLst>
                                </p:cTn>
                              </p:par>
                            </p:childTnLst>
                          </p:cTn>
                        </p:par>
                        <p:par>
                          <p:cTn id="102" fill="hold">
                            <p:stCondLst>
                              <p:cond delay="2000"/>
                            </p:stCondLst>
                            <p:childTnLst>
                              <p:par>
                                <p:cTn id="103" presetID="10" presetClass="entr" presetSubtype="0" fill="hold" grpId="0" nodeType="after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1000"/>
                                        <p:tgtEl>
                                          <p:spTgt spid="28"/>
                                        </p:tgtEl>
                                      </p:cBhvr>
                                    </p:animEffect>
                                  </p:childTnLst>
                                </p:cTn>
                              </p:par>
                            </p:childTnLst>
                          </p:cTn>
                        </p:par>
                        <p:par>
                          <p:cTn id="106" fill="hold">
                            <p:stCondLst>
                              <p:cond delay="3000"/>
                            </p:stCondLst>
                            <p:childTnLst>
                              <p:par>
                                <p:cTn id="107" presetID="10" presetClass="entr" presetSubtype="0" fill="hold" grpId="0" nodeType="after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1000"/>
                                        <p:tgtEl>
                                          <p:spTgt spid="33"/>
                                        </p:tgtEl>
                                      </p:cBhvr>
                                    </p:animEffect>
                                  </p:childTnLst>
                                </p:cTn>
                              </p:par>
                            </p:childTnLst>
                          </p:cTn>
                        </p:par>
                        <p:par>
                          <p:cTn id="110" fill="hold">
                            <p:stCondLst>
                              <p:cond delay="4000"/>
                            </p:stCondLst>
                            <p:childTnLst>
                              <p:par>
                                <p:cTn id="111" presetID="10" presetClass="entr" presetSubtype="0" fill="hold" grpId="0" nodeType="after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1000"/>
                                        <p:tgtEl>
                                          <p:spTgt spid="4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fade">
                                      <p:cBhvr>
                                        <p:cTn id="118" dur="1000"/>
                                        <p:tgtEl>
                                          <p:spTgt spid="19"/>
                                        </p:tgtEl>
                                      </p:cBhvr>
                                    </p:animEffect>
                                  </p:childTnLst>
                                </p:cTn>
                              </p:par>
                            </p:childTnLst>
                          </p:cTn>
                        </p:par>
                        <p:par>
                          <p:cTn id="119" fill="hold">
                            <p:stCondLst>
                              <p:cond delay="1000"/>
                            </p:stCondLst>
                            <p:childTnLst>
                              <p:par>
                                <p:cTn id="120" presetID="10" presetClass="entr" presetSubtype="0" fill="hold" grpId="0" nodeType="after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1000"/>
                                        <p:tgtEl>
                                          <p:spTgt spid="24"/>
                                        </p:tgtEl>
                                      </p:cBhvr>
                                    </p:animEffect>
                                  </p:childTnLst>
                                </p:cTn>
                              </p:par>
                            </p:childTnLst>
                          </p:cTn>
                        </p:par>
                        <p:par>
                          <p:cTn id="123" fill="hold">
                            <p:stCondLst>
                              <p:cond delay="2000"/>
                            </p:stCondLst>
                            <p:childTnLst>
                              <p:par>
                                <p:cTn id="124" presetID="10" presetClass="entr" presetSubtype="0" fill="hold" grpId="0" nodeType="after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1000"/>
                                        <p:tgtEl>
                                          <p:spTgt spid="29"/>
                                        </p:tgtEl>
                                      </p:cBhvr>
                                    </p:animEffect>
                                  </p:childTnLst>
                                </p:cTn>
                              </p:par>
                            </p:childTnLst>
                          </p:cTn>
                        </p:par>
                        <p:par>
                          <p:cTn id="127" fill="hold">
                            <p:stCondLst>
                              <p:cond delay="3000"/>
                            </p:stCondLst>
                            <p:childTnLst>
                              <p:par>
                                <p:cTn id="128" presetID="10" presetClass="entr" presetSubtype="0" fill="hold" grpId="0" nodeType="after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fade">
                                      <p:cBhvr>
                                        <p:cTn id="130" dur="1000"/>
                                        <p:tgtEl>
                                          <p:spTgt spid="34"/>
                                        </p:tgtEl>
                                      </p:cBhvr>
                                    </p:animEffect>
                                  </p:childTnLst>
                                </p:cTn>
                              </p:par>
                            </p:childTnLst>
                          </p:cTn>
                        </p:par>
                        <p:par>
                          <p:cTn id="131" fill="hold">
                            <p:stCondLst>
                              <p:cond delay="4000"/>
                            </p:stCondLst>
                            <p:childTnLst>
                              <p:par>
                                <p:cTn id="132" presetID="10" presetClass="entr" presetSubtype="0" fill="hold" grpId="0" nodeType="after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fade">
                                      <p:cBhvr>
                                        <p:cTn id="134" dur="1000"/>
                                        <p:tgtEl>
                                          <p:spTgt spid="44"/>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fade">
                                      <p:cBhvr>
                                        <p:cTn id="139" dur="1000"/>
                                        <p:tgtEl>
                                          <p:spTgt spid="20"/>
                                        </p:tgtEl>
                                      </p:cBhvr>
                                    </p:animEffect>
                                  </p:childTnLst>
                                </p:cTn>
                              </p:par>
                            </p:childTnLst>
                          </p:cTn>
                        </p:par>
                        <p:par>
                          <p:cTn id="140" fill="hold">
                            <p:stCondLst>
                              <p:cond delay="1000"/>
                            </p:stCondLst>
                            <p:childTnLst>
                              <p:par>
                                <p:cTn id="141" presetID="10" presetClass="entr" presetSubtype="0" fill="hold" grpId="0" nodeType="afterEffect">
                                  <p:stCondLst>
                                    <p:cond delay="0"/>
                                  </p:stCondLst>
                                  <p:childTnLst>
                                    <p:set>
                                      <p:cBhvr>
                                        <p:cTn id="142" dur="1" fill="hold">
                                          <p:stCondLst>
                                            <p:cond delay="0"/>
                                          </p:stCondLst>
                                        </p:cTn>
                                        <p:tgtEl>
                                          <p:spTgt spid="25"/>
                                        </p:tgtEl>
                                        <p:attrNameLst>
                                          <p:attrName>style.visibility</p:attrName>
                                        </p:attrNameLst>
                                      </p:cBhvr>
                                      <p:to>
                                        <p:strVal val="visible"/>
                                      </p:to>
                                    </p:set>
                                    <p:animEffect transition="in" filter="fade">
                                      <p:cBhvr>
                                        <p:cTn id="143" dur="1000"/>
                                        <p:tgtEl>
                                          <p:spTgt spid="25"/>
                                        </p:tgtEl>
                                      </p:cBhvr>
                                    </p:animEffect>
                                  </p:childTnLst>
                                </p:cTn>
                              </p:par>
                            </p:childTnLst>
                          </p:cTn>
                        </p:par>
                        <p:par>
                          <p:cTn id="144" fill="hold">
                            <p:stCondLst>
                              <p:cond delay="2000"/>
                            </p:stCondLst>
                            <p:childTnLst>
                              <p:par>
                                <p:cTn id="145" presetID="10" presetClass="entr" presetSubtype="0" fill="hold" grpId="0" nodeType="after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1000"/>
                                        <p:tgtEl>
                                          <p:spTgt spid="30"/>
                                        </p:tgtEl>
                                      </p:cBhvr>
                                    </p:animEffect>
                                  </p:childTnLst>
                                </p:cTn>
                              </p:par>
                            </p:childTnLst>
                          </p:cTn>
                        </p:par>
                        <p:par>
                          <p:cTn id="148" fill="hold">
                            <p:stCondLst>
                              <p:cond delay="3000"/>
                            </p:stCondLst>
                            <p:childTnLst>
                              <p:par>
                                <p:cTn id="149" presetID="10" presetClass="entr" presetSubtype="0" fill="hold" grpId="0" nodeType="afterEffect">
                                  <p:stCondLst>
                                    <p:cond delay="0"/>
                                  </p:stCondLst>
                                  <p:childTnLst>
                                    <p:set>
                                      <p:cBhvr>
                                        <p:cTn id="150" dur="1" fill="hold">
                                          <p:stCondLst>
                                            <p:cond delay="0"/>
                                          </p:stCondLst>
                                        </p:cTn>
                                        <p:tgtEl>
                                          <p:spTgt spid="35"/>
                                        </p:tgtEl>
                                        <p:attrNameLst>
                                          <p:attrName>style.visibility</p:attrName>
                                        </p:attrNameLst>
                                      </p:cBhvr>
                                      <p:to>
                                        <p:strVal val="visible"/>
                                      </p:to>
                                    </p:set>
                                    <p:animEffect transition="in" filter="fade">
                                      <p:cBhvr>
                                        <p:cTn id="151" dur="1000"/>
                                        <p:tgtEl>
                                          <p:spTgt spid="35"/>
                                        </p:tgtEl>
                                      </p:cBhvr>
                                    </p:animEffect>
                                  </p:childTnLst>
                                </p:cTn>
                              </p:par>
                            </p:childTnLst>
                          </p:cTn>
                        </p:par>
                        <p:par>
                          <p:cTn id="152" fill="hold">
                            <p:stCondLst>
                              <p:cond delay="4000"/>
                            </p:stCondLst>
                            <p:childTnLst>
                              <p:par>
                                <p:cTn id="153" presetID="10" presetClass="entr" presetSubtype="0" fill="hold" grpId="0" nodeType="afterEffect">
                                  <p:stCondLst>
                                    <p:cond delay="0"/>
                                  </p:stCondLst>
                                  <p:childTnLst>
                                    <p:set>
                                      <p:cBhvr>
                                        <p:cTn id="154" dur="1" fill="hold">
                                          <p:stCondLst>
                                            <p:cond delay="0"/>
                                          </p:stCondLst>
                                        </p:cTn>
                                        <p:tgtEl>
                                          <p:spTgt spid="45"/>
                                        </p:tgtEl>
                                        <p:attrNameLst>
                                          <p:attrName>style.visibility</p:attrName>
                                        </p:attrNameLst>
                                      </p:cBhvr>
                                      <p:to>
                                        <p:strVal val="visible"/>
                                      </p:to>
                                    </p:set>
                                    <p:animEffect transition="in" filter="fade">
                                      <p:cBhvr>
                                        <p:cTn id="155"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Daily Work Management</a:t>
            </a:r>
            <a:endParaRPr lang="en-IN" dirty="0"/>
          </a:p>
        </p:txBody>
      </p:sp>
      <p:sp>
        <p:nvSpPr>
          <p:cNvPr id="2" name="AutoShape 2" descr="http://www.gillespieqis.com/images/DailyMgmt.gif"/>
          <p:cNvSpPr>
            <a:spLocks noChangeAspect="1" noChangeArrowheads="1"/>
          </p:cNvSpPr>
          <p:nvPr/>
        </p:nvSpPr>
        <p:spPr bwMode="auto">
          <a:xfrm>
            <a:off x="1259681" y="748903"/>
            <a:ext cx="228600" cy="2286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lstStyle/>
          <a:p>
            <a:endParaRPr lang="en-IN" sz="1350">
              <a:solidFill>
                <a:srgbClr val="000000"/>
              </a:solidFill>
            </a:endParaRPr>
          </a:p>
        </p:txBody>
      </p:sp>
      <p:pic>
        <p:nvPicPr>
          <p:cNvPr id="2052" name="Picture 4" descr="http://www.gillespieqis.com/images/DailyMgmt.gif"/>
          <p:cNvPicPr>
            <a:picLocks noChangeAspect="1" noChangeArrowheads="1"/>
          </p:cNvPicPr>
          <p:nvPr/>
        </p:nvPicPr>
        <p:blipFill rotWithShape="1">
          <a:blip r:embed="rId4">
            <a:extLst>
              <a:ext uri="{28A0092B-C50C-407E-A947-70E740481C1C}">
                <a14:useLocalDpi xmlns:a14="http://schemas.microsoft.com/office/drawing/2010/main" val="0"/>
              </a:ext>
            </a:extLst>
          </a:blip>
          <a:srcRect t="9107"/>
          <a:stretch>
            <a:fillRect/>
          </a:stretch>
        </p:blipFill>
        <p:spPr bwMode="auto">
          <a:xfrm>
            <a:off x="2259106" y="1143000"/>
            <a:ext cx="4583528" cy="5063178"/>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Work</a:t>
            </a:r>
            <a:endParaRPr lang="en-IN" dirty="0"/>
          </a:p>
        </p:txBody>
      </p:sp>
      <p:pic>
        <p:nvPicPr>
          <p:cNvPr id="3074" name="Picture 2" descr="http://corporate.ford.com/microsites/sustainability-report-2011-12/images/content/sr11_diag_fps_mobil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377057"/>
            <a:ext cx="7880145" cy="4539649"/>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Daily Work Management Board</a:t>
            </a:r>
            <a:endParaRPr lang="en-IN" dirty="0"/>
          </a:p>
        </p:txBody>
      </p:sp>
      <p:pic>
        <p:nvPicPr>
          <p:cNvPr id="9" name="Picture 2" descr="http://image.slidesharecdn.com/previewoecvisualtoolsv104-2014-140420094932-phpapp02/95/visual-management-by-operational-excellence-consulting-25-638.jpg?cb=1433774068"/>
          <p:cNvPicPr>
            <a:picLocks noChangeAspect="1" noChangeArrowheads="1"/>
          </p:cNvPicPr>
          <p:nvPr/>
        </p:nvPicPr>
        <p:blipFill rotWithShape="1">
          <a:blip r:embed="rId4">
            <a:extLst>
              <a:ext uri="{28A0092B-C50C-407E-A947-70E740481C1C}">
                <a14:useLocalDpi xmlns:a14="http://schemas.microsoft.com/office/drawing/2010/main" val="0"/>
              </a:ext>
            </a:extLst>
          </a:blip>
          <a:srcRect t="16276" b="11926"/>
          <a:stretch>
            <a:fillRect/>
          </a:stretch>
        </p:blipFill>
        <p:spPr bwMode="auto">
          <a:xfrm>
            <a:off x="47498" y="1099929"/>
            <a:ext cx="8630236" cy="5233635"/>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769" y="2956627"/>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 A-1</a:t>
            </a:r>
            <a:br>
              <a:rPr lang="en-US" b="1" dirty="0">
                <a:solidFill>
                  <a:schemeClr val="tx1"/>
                </a:solidFill>
              </a:rPr>
            </a:br>
            <a:r>
              <a:rPr lang="en-US" b="1" dirty="0">
                <a:solidFill>
                  <a:schemeClr val="tx1"/>
                </a:solidFill>
              </a:rPr>
              <a:t>Technology Upgradation</a:t>
            </a:r>
            <a:endParaRPr lang="en-IN" b="1" dirty="0">
              <a:solidFill>
                <a:schemeClr val="tx1"/>
              </a:solidFill>
            </a:endParaRPr>
          </a:p>
        </p:txBody>
      </p:sp>
    </p:spTree>
    <p:custDataLst>
      <p:tags r:id="rId1"/>
    </p:custData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1316" name="Picture 4" descr="Image result for child i know everything">
            <a:extLst>
              <a:ext uri="{FF2B5EF4-FFF2-40B4-BE49-F238E27FC236}">
                <a16:creationId xmlns:a16="http://schemas.microsoft.com/office/drawing/2014/main" id="{1197924F-00B4-45ED-BDFB-91FAE9320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70" y="868679"/>
            <a:ext cx="5130370" cy="5272317"/>
          </a:xfrm>
          <a:prstGeom prst="rect">
            <a:avLst/>
          </a:prstGeom>
          <a:noFill/>
          <a:extLst>
            <a:ext uri="{909E8E84-426E-40DD-AFC4-6F175D3DCCD1}">
              <a14:hiddenFill xmlns:a14="http://schemas.microsoft.com/office/drawing/2010/main">
                <a:solidFill>
                  <a:srgbClr val="FFFFFF"/>
                </a:solidFill>
              </a14:hiddenFill>
            </a:ext>
          </a:extLst>
        </p:spPr>
      </p:pic>
      <p:pic>
        <p:nvPicPr>
          <p:cNvPr id="141318" name="Picture 6" descr="Image result for i know everything">
            <a:extLst>
              <a:ext uri="{FF2B5EF4-FFF2-40B4-BE49-F238E27FC236}">
                <a16:creationId xmlns:a16="http://schemas.microsoft.com/office/drawing/2014/main" id="{D00C6770-66C1-43FF-9227-8644D12E5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1" y="771162"/>
            <a:ext cx="7927658" cy="546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38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32979" y="3768520"/>
            <a:ext cx="6130563" cy="2585323"/>
          </a:xfrm>
        </p:spPr>
        <p:txBody>
          <a:bodyPr/>
          <a:lstStyle/>
          <a:p>
            <a:pPr algn="ctr"/>
            <a:r>
              <a:rPr lang="en-GB" sz="2800" dirty="0"/>
              <a:t>Design, develop &amp; upgrade or source technology commensurate with product design that meets changing customer and market need on a consistent basis</a:t>
            </a:r>
            <a:endParaRPr lang="en-IN" sz="2800" dirty="0"/>
          </a:p>
        </p:txBody>
      </p:sp>
    </p:spTree>
    <p:custDataLst>
      <p:tags r:id="rId1"/>
    </p:custData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A-1  </a:t>
            </a:r>
            <a:r>
              <a:rPr lang="en-IN" sz="2000" dirty="0">
                <a:solidFill>
                  <a:srgbClr val="000000"/>
                </a:solidFill>
                <a:ea typeface="Times New Roman" panose="02020603050405020304"/>
                <a:cs typeface="Times New Roman" panose="02020603050405020304"/>
              </a:rPr>
              <a:t>Technology selection &amp; continual </a:t>
            </a:r>
            <a:r>
              <a:rPr lang="en-IN" sz="2000" dirty="0" err="1">
                <a:solidFill>
                  <a:srgbClr val="000000"/>
                </a:solidFill>
                <a:ea typeface="Times New Roman" panose="02020603050405020304"/>
                <a:cs typeface="Times New Roman" panose="02020603050405020304"/>
              </a:rPr>
              <a:t>Upgradation</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technology </a:t>
            </a:r>
            <a:r>
              <a:rPr lang="en-US" sz="1050" dirty="0" err="1">
                <a:solidFill>
                  <a:schemeClr val="bg1"/>
                </a:solidFill>
              </a:rPr>
              <a:t>upgradation</a:t>
            </a:r>
            <a:r>
              <a:rPr lang="en-US" sz="1050" dirty="0">
                <a:solidFill>
                  <a:schemeClr val="bg1"/>
                </a:solidFill>
              </a:rPr>
              <a:t> plans </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Technology </a:t>
            </a:r>
            <a:r>
              <a:rPr lang="en-US" sz="1050" dirty="0" err="1">
                <a:solidFill>
                  <a:schemeClr val="bg1"/>
                </a:solidFill>
              </a:rPr>
              <a:t>upgradation</a:t>
            </a:r>
            <a:r>
              <a:rPr lang="en-US" sz="1050" dirty="0">
                <a:solidFill>
                  <a:schemeClr val="bg1"/>
                </a:solidFill>
              </a:rPr>
              <a:t> exists but is reactive (planning initiated only when something goes wrong) </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Proactive technology plans in place incorporating customer/market needs for technology selection</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Technology planned proactively incorporating customer/market needs  using process/design failure analysis </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Proactive technology planning with linkage to outcome w.r.t quality, availability &amp; performance, Process capability enhancement &amp; </a:t>
            </a:r>
            <a:r>
              <a:rPr lang="en-US" sz="1050" dirty="0" err="1">
                <a:solidFill>
                  <a:schemeClr val="bg1"/>
                </a:solidFill>
              </a:rPr>
              <a:t>Opex</a:t>
            </a:r>
            <a:r>
              <a:rPr lang="en-US" sz="1050" dirty="0">
                <a:solidFill>
                  <a:schemeClr val="bg1"/>
                </a:solidFill>
              </a:rPr>
              <a:t> improvement</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None of the critical machines are  automated </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Few critical machines are automated but setting is mostly manual</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20-50% critical machines have automated setting</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50-75% critical machines have automated setting</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&gt;75% critical machines have automated setting</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 for monitoring processes/machines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Manual monitoring is done for all machines</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Alarms /trips installed to monitor machines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Alarms /trips with feedback loop for correction established to monitor machines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30-60% of  machines have automated monitoring and control systems and self monitoring e.g. </a:t>
            </a:r>
            <a:r>
              <a:rPr lang="en-US" sz="1050" dirty="0" err="1">
                <a:solidFill>
                  <a:schemeClr val="bg1"/>
                </a:solidFill>
              </a:rPr>
              <a:t>Andon</a:t>
            </a:r>
            <a:r>
              <a:rPr lang="en-US" sz="1050" dirty="0">
                <a:solidFill>
                  <a:schemeClr val="bg1"/>
                </a:solidFill>
              </a:rPr>
              <a:t> systems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solidFill>
                  <a:schemeClr val="tx1"/>
                </a:solidFill>
              </a:rPr>
              <a:t> A-3</a:t>
            </a:r>
            <a:br>
              <a:rPr lang="en-IN" b="1" dirty="0">
                <a:solidFill>
                  <a:schemeClr val="tx1"/>
                </a:solidFill>
              </a:rPr>
            </a:br>
            <a:r>
              <a:rPr lang="en-IN" b="1" dirty="0">
                <a:solidFill>
                  <a:schemeClr val="tx1"/>
                </a:solidFill>
              </a:rPr>
              <a:t>Low Cost Automation</a:t>
            </a:r>
          </a:p>
        </p:txBody>
      </p:sp>
    </p:spTree>
    <p:custDataLst>
      <p:tags r:id="rId1"/>
    </p:custData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87407" y="3768520"/>
            <a:ext cx="5912849" cy="2154436"/>
          </a:xfrm>
        </p:spPr>
        <p:txBody>
          <a:bodyPr/>
          <a:lstStyle/>
          <a:p>
            <a:pPr algn="ctr"/>
            <a:r>
              <a:rPr lang="en-IN" sz="2800" dirty="0">
                <a:solidFill>
                  <a:srgbClr val="000000"/>
                </a:solidFill>
                <a:ea typeface="MS Mincho" panose="02020609040205080304" charset="-128"/>
                <a:cs typeface="Arial" panose="020B0604020202020204"/>
              </a:rPr>
              <a:t>Replacing manual efforts with alternate mechanized operations developed locally to reduce quality variations, time &amp; cost of operations</a:t>
            </a:r>
            <a:endParaRPr lang="en-IN" sz="2800" dirty="0"/>
          </a:p>
        </p:txBody>
      </p:sp>
    </p:spTree>
    <p:custDataLst>
      <p:tags r:id="rId1"/>
    </p:custData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pPr>
              <a:spcAft>
                <a:spcPts val="1200"/>
              </a:spcAft>
            </a:pPr>
            <a:r>
              <a:rPr lang="en-US" sz="2000" dirty="0"/>
              <a:t>A-3  </a:t>
            </a:r>
            <a:r>
              <a:rPr lang="en-IN" sz="2000" dirty="0">
                <a:solidFill>
                  <a:srgbClr val="000000"/>
                </a:solidFill>
                <a:ea typeface="Times New Roman" panose="02020603050405020304"/>
                <a:cs typeface="Times New Roman" panose="02020603050405020304"/>
              </a:rPr>
              <a:t>Low Cost Automation</a:t>
            </a:r>
            <a:endParaRPr lang="en-IN" sz="2000" dirty="0">
              <a:ea typeface="MS Mincho" panose="02020609040205080304" charset="-128"/>
              <a:cs typeface="Times New Roman" panose="02020603050405020304"/>
            </a:endParaRP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awareness or emphasis on low cost automation</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Low cost automation is mainly done to improve productivity by senior management</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Low cost automation is aimed at improve productivity, quality and capacity utilization and goals are set </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Low cost automation is aimed at addressing energy conservation along with productivity, quality and capacity </a:t>
            </a:r>
            <a:r>
              <a:rPr lang="en-US" sz="1050" dirty="0" err="1">
                <a:solidFill>
                  <a:schemeClr val="bg1"/>
                </a:solidFill>
              </a:rPr>
              <a:t>utilisation</a:t>
            </a:r>
            <a:endParaRPr lang="en-US" sz="1050" dirty="0">
              <a:solidFill>
                <a:schemeClr val="bg1"/>
              </a:solidFill>
            </a:endParaRP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Continuous identification of improvement areas to apply low cost automation systems in place along with ensuring energy conservation</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Low cost automation is not done</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Low cost automation is done on </a:t>
            </a:r>
            <a:r>
              <a:rPr lang="en-US" sz="1050" dirty="0" err="1">
                <a:solidFill>
                  <a:schemeClr val="bg1"/>
                </a:solidFill>
              </a:rPr>
              <a:t>adhoc</a:t>
            </a:r>
            <a:r>
              <a:rPr lang="en-US" sz="1050" dirty="0">
                <a:solidFill>
                  <a:schemeClr val="bg1"/>
                </a:solidFill>
              </a:rPr>
              <a:t> basis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Low cost automation done in small groups using various tools (e.g. Kaizen sheets, one point lessons)</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Low cost automation is evident by usage of Pneumatic, hydraulic , electric , hybrid , electronic controlled systems in a wide variety of manufacturing areas</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Low cost automation has led to reduced man effort on machines by more than 50% especially on loading , feeding , setting , material handling , quality inspection &amp; packaging </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Improvement goals for low cost automation are not measured</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Improvement goals met in case of &lt;50%</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Improvement goals met in case of &gt;50%-75%</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Improvement goals met in case of 75% to 95%</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Improvement goals met in case of &gt;95% of cases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4543" y="402363"/>
            <a:ext cx="6996687" cy="307777"/>
          </a:xfrm>
        </p:spPr>
        <p:txBody>
          <a:bodyPr/>
          <a:lstStyle/>
          <a:p>
            <a:r>
              <a:rPr lang="en-US" sz="2400" dirty="0"/>
              <a:t>What is Low Cost Automation?</a:t>
            </a:r>
            <a:endParaRPr lang="en-IN" sz="2400" dirty="0"/>
          </a:p>
        </p:txBody>
      </p:sp>
      <p:sp>
        <p:nvSpPr>
          <p:cNvPr id="10" name="Content Placeholder 2"/>
          <p:cNvSpPr>
            <a:spLocks noGrp="1"/>
          </p:cNvSpPr>
          <p:nvPr>
            <p:ph idx="4294967295"/>
          </p:nvPr>
        </p:nvSpPr>
        <p:spPr>
          <a:xfrm>
            <a:off x="406621" y="1257306"/>
            <a:ext cx="8345493" cy="3693319"/>
          </a:xfrm>
        </p:spPr>
        <p:txBody>
          <a:bodyPr/>
          <a:lstStyle/>
          <a:p>
            <a:pPr algn="just"/>
            <a:r>
              <a:rPr lang="en-IN" sz="2400" b="1" dirty="0"/>
              <a:t>Low Cost Automation(LCA) is the introduction of simple pneumatic, hydraulic, mechanical and electrical devices into the existing production machinery, with a view to improving their productivity. </a:t>
            </a:r>
          </a:p>
          <a:p>
            <a:pPr algn="just"/>
            <a:endParaRPr lang="en-IN" sz="2400" b="1" dirty="0"/>
          </a:p>
          <a:p>
            <a:pPr algn="just"/>
            <a:r>
              <a:rPr lang="en-IN" sz="2400" dirty="0"/>
              <a:t>LCA is a technology that creates some degree of automation around the existing equipment, tools, methods, and people, using mostly standard components available in the market. </a:t>
            </a:r>
          </a:p>
          <a:p>
            <a:pPr algn="just"/>
            <a:r>
              <a:rPr lang="en-IN" sz="2400" dirty="0"/>
              <a:t>LCA allows low investment so that the pay back period is short, typically of the order of a few weeks to less than a year. </a:t>
            </a:r>
          </a:p>
        </p:txBody>
      </p:sp>
    </p:spTree>
    <p:custDataLst>
      <p:tags r:id="rId1"/>
    </p:custData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6315" y="380591"/>
            <a:ext cx="6996687" cy="307777"/>
          </a:xfrm>
        </p:spPr>
        <p:txBody>
          <a:bodyPr/>
          <a:lstStyle/>
          <a:p>
            <a:r>
              <a:rPr lang="en-US" dirty="0"/>
              <a:t>Advantages of LCA</a:t>
            </a:r>
            <a:endParaRPr lang="en-IN" dirty="0"/>
          </a:p>
        </p:txBody>
      </p:sp>
      <p:sp>
        <p:nvSpPr>
          <p:cNvPr id="10" name="Content Placeholder 2"/>
          <p:cNvSpPr>
            <a:spLocks noGrp="1"/>
          </p:cNvSpPr>
          <p:nvPr>
            <p:ph idx="4294967295"/>
          </p:nvPr>
        </p:nvSpPr>
        <p:spPr>
          <a:xfrm>
            <a:off x="239492" y="1064758"/>
            <a:ext cx="8435975" cy="5170487"/>
          </a:xfrm>
        </p:spPr>
        <p:txBody>
          <a:bodyPr/>
          <a:lstStyle/>
          <a:p>
            <a:pPr marL="342900" indent="-342900" algn="just">
              <a:buFont typeface="Wingdings" panose="05000000000000000000" pitchFamily="2" charset="2"/>
              <a:buChar char="v"/>
            </a:pPr>
            <a:r>
              <a:rPr lang="en-IN" sz="2400" b="1" dirty="0"/>
              <a:t>Low investment: </a:t>
            </a:r>
            <a:r>
              <a:rPr lang="en-IN" sz="2400" dirty="0"/>
              <a:t>While capital equipment is expensive and has long payback period, LCA is built around existing resources. Hence, the investments required are lower and payback period short. </a:t>
            </a:r>
          </a:p>
          <a:p>
            <a:pPr marL="342900" indent="-342900" algn="just">
              <a:buFont typeface="Wingdings" panose="05000000000000000000" pitchFamily="2" charset="2"/>
              <a:buChar char="v"/>
            </a:pPr>
            <a:endParaRPr lang="en-IN" sz="2400" dirty="0"/>
          </a:p>
          <a:p>
            <a:pPr marL="342900" indent="-342900" algn="just">
              <a:buFont typeface="Wingdings" panose="05000000000000000000" pitchFamily="2" charset="2"/>
              <a:buChar char="v"/>
            </a:pPr>
            <a:r>
              <a:rPr lang="en-IN" sz="2400" b="1" dirty="0"/>
              <a:t>Labour productivity</a:t>
            </a:r>
            <a:r>
              <a:rPr lang="en-IN" sz="2400" dirty="0"/>
              <a:t> can be enhanced using LCA. </a:t>
            </a:r>
          </a:p>
          <a:p>
            <a:pPr marL="342900" indent="-342900" algn="just">
              <a:buFont typeface="Wingdings" panose="05000000000000000000" pitchFamily="2" charset="2"/>
              <a:buChar char="v"/>
            </a:pPr>
            <a:endParaRPr lang="en-IN" sz="2400" dirty="0"/>
          </a:p>
          <a:p>
            <a:pPr marL="342900" indent="-342900" algn="just">
              <a:buFont typeface="Wingdings" panose="05000000000000000000" pitchFamily="2" charset="2"/>
              <a:buChar char="v"/>
            </a:pPr>
            <a:r>
              <a:rPr lang="en-IN" sz="2400" b="1" dirty="0"/>
              <a:t>Low Capacity: </a:t>
            </a:r>
            <a:r>
              <a:rPr lang="en-IN" sz="2400" dirty="0"/>
              <a:t>Expensive automation needs large turnover to be cost-effective. LCA can be viable at low volume of production, typically in SMEs. </a:t>
            </a:r>
          </a:p>
          <a:p>
            <a:pPr marL="342900" indent="-342900" algn="just">
              <a:buFont typeface="Wingdings" panose="05000000000000000000" pitchFamily="2" charset="2"/>
              <a:buChar char="v"/>
            </a:pPr>
            <a:endParaRPr lang="en-IN" sz="2400" dirty="0"/>
          </a:p>
          <a:p>
            <a:pPr marL="342900" indent="-342900" algn="just">
              <a:buFont typeface="Wingdings" panose="05000000000000000000" pitchFamily="2" charset="2"/>
              <a:buChar char="v"/>
            </a:pPr>
            <a:r>
              <a:rPr lang="en-IN" sz="2400" b="1" dirty="0"/>
              <a:t>Less Wastage: </a:t>
            </a:r>
            <a:r>
              <a:rPr lang="en-IN" sz="2400" dirty="0"/>
              <a:t>Better utilization of material, less Work In Progress (WIP) and less rejection. LCA can help curtail such wastage.</a:t>
            </a:r>
          </a:p>
        </p:txBody>
      </p:sp>
    </p:spTree>
    <p:custDataLst>
      <p:tags r:id="rId1"/>
    </p:custData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US" dirty="0"/>
              <a:t>LCA Mechanisms</a:t>
            </a:r>
            <a:endParaRPr lang="en-IN"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650" y="1205363"/>
            <a:ext cx="7882406" cy="504752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79197" y="1253660"/>
            <a:ext cx="8042275" cy="4062413"/>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Waste Management, </a:t>
            </a:r>
          </a:p>
          <a:p>
            <a:r>
              <a:rPr lang="en-US" sz="2400" dirty="0"/>
              <a:t>     2. Swachh Workplace </a:t>
            </a:r>
          </a:p>
          <a:p>
            <a:r>
              <a:rPr lang="en-US" sz="2400" dirty="0"/>
              <a:t>     3. Daily Work Management in a SME</a:t>
            </a:r>
          </a:p>
          <a:p>
            <a:r>
              <a:rPr lang="en-US" sz="2400" dirty="0"/>
              <a:t>     4. Low cost Automation</a:t>
            </a:r>
          </a:p>
          <a:p>
            <a:r>
              <a:rPr lang="en-US" sz="2400" dirty="0"/>
              <a:t>     5. Technology Upgradation</a:t>
            </a:r>
          </a:p>
          <a:p>
            <a:endParaRPr lang="en-US" sz="2400" dirty="0"/>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7839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 C-3</a:t>
            </a:r>
            <a:br>
              <a:rPr lang="en-US" b="1" dirty="0">
                <a:solidFill>
                  <a:schemeClr val="tx1"/>
                </a:solidFill>
              </a:rPr>
            </a:br>
            <a:r>
              <a:rPr lang="en-US" b="1" dirty="0">
                <a:solidFill>
                  <a:schemeClr val="tx1"/>
                </a:solidFill>
              </a:rPr>
              <a:t>Planned Maintenance</a:t>
            </a:r>
            <a:endParaRPr lang="en-IN" b="1" dirty="0">
              <a:solidFill>
                <a:schemeClr val="tx1"/>
              </a:solidFill>
            </a:endParaRPr>
          </a:p>
        </p:txBody>
      </p:sp>
    </p:spTree>
    <p:custDataLst>
      <p:tags r:id="rId1"/>
    </p:custData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104" name="Object 103" hidden="1"/>
          <p:cNvGraphicFramePr>
            <a:graphicFrameLocks noChangeAspect="1"/>
          </p:cNvGraphicFramePr>
          <p:nvPr>
            <p:custDataLst>
              <p:tags r:id="rId3"/>
            </p:custDataLst>
          </p:nvPr>
        </p:nvGraphicFramePr>
        <p:xfrm>
          <a:off x="1143361" y="1007452"/>
          <a:ext cx="359" cy="359"/>
        </p:xfrm>
        <a:graphic>
          <a:graphicData uri="http://schemas.openxmlformats.org/presentationml/2006/ole">
            <mc:AlternateContent xmlns:mc="http://schemas.openxmlformats.org/markup-compatibility/2006">
              <mc:Choice xmlns:v="urn:schemas-microsoft-com:vml" Requires="v">
                <p:oleObj spid="_x0000_s99347" name="think-cell Slide" r:id="rId27" imgW="12700" imgH="12700" progId="TCLayout.ActiveDocument.1">
                  <p:embed/>
                </p:oleObj>
              </mc:Choice>
              <mc:Fallback>
                <p:oleObj name="think-cell Slide" r:id="rId27" imgW="12700" imgH="12700" progId="TCLayout.ActiveDocument.1">
                  <p:embed/>
                  <p:pic>
                    <p:nvPicPr>
                      <p:cNvPr id="0" name="Object 103" hidden="1"/>
                      <p:cNvPicPr/>
                      <p:nvPr/>
                    </p:nvPicPr>
                    <p:blipFill>
                      <a:blip r:embed="rId28"/>
                      <a:stretch>
                        <a:fillRect/>
                      </a:stretch>
                    </p:blipFill>
                    <p:spPr>
                      <a:xfrm>
                        <a:off x="1143361" y="1007452"/>
                        <a:ext cx="359" cy="359"/>
                      </a:xfrm>
                      <a:prstGeom prst="rect">
                        <a:avLst/>
                      </a:prstGeom>
                    </p:spPr>
                  </p:pic>
                </p:oleObj>
              </mc:Fallback>
            </mc:AlternateContent>
          </a:graphicData>
        </a:graphic>
      </p:graphicFrame>
      <p:sp>
        <p:nvSpPr>
          <p:cNvPr id="102" name="Title 101"/>
          <p:cNvSpPr>
            <a:spLocks noGrp="1"/>
          </p:cNvSpPr>
          <p:nvPr>
            <p:ph type="title"/>
          </p:nvPr>
        </p:nvSpPr>
        <p:spPr>
          <a:xfrm>
            <a:off x="172517" y="380591"/>
            <a:ext cx="6996687" cy="307777"/>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GB" sz="2000" dirty="0"/>
              <a:t>THE ZED JOURNEY</a:t>
            </a:r>
          </a:p>
        </p:txBody>
      </p:sp>
      <p:grpSp>
        <p:nvGrpSpPr>
          <p:cNvPr id="20" name="Group 19"/>
          <p:cNvGrpSpPr/>
          <p:nvPr/>
        </p:nvGrpSpPr>
        <p:grpSpPr>
          <a:xfrm>
            <a:off x="199413" y="1370407"/>
            <a:ext cx="8636390" cy="4310937"/>
            <a:chOff x="1192217" y="1946559"/>
            <a:chExt cx="7666586" cy="3262863"/>
          </a:xfrm>
        </p:grpSpPr>
        <p:sp>
          <p:nvSpPr>
            <p:cNvPr id="4" name="Isosceles Triangle 184"/>
            <p:cNvSpPr/>
            <p:nvPr/>
          </p:nvSpPr>
          <p:spPr>
            <a:xfrm rot="5400000">
              <a:off x="8671628" y="3351873"/>
              <a:ext cx="289362" cy="84988"/>
            </a:xfrm>
            <a:prstGeom prst="triangle">
              <a:avLst/>
            </a:prstGeom>
            <a:solidFill>
              <a:srgbClr val="FF6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4563" tIns="32282" rIns="64563" bIns="32282" rtlCol="0" anchor="ctr"/>
            <a:lstStyle/>
            <a:p>
              <a:pPr algn="ctr" fontAlgn="base">
                <a:spcBef>
                  <a:spcPct val="0"/>
                </a:spcBef>
                <a:spcAft>
                  <a:spcPct val="0"/>
                </a:spcAft>
              </a:pPr>
              <a:endParaRPr lang="en-GB" sz="2000" dirty="0" err="1">
                <a:solidFill>
                  <a:srgbClr val="000000"/>
                </a:solidFill>
                <a:latin typeface="Calibri" panose="020F0502020204030204" pitchFamily="34" charset="0"/>
                <a:ea typeface="MS PGothic" panose="020B0600070205080204" pitchFamily="34" charset="-128"/>
              </a:endParaRPr>
            </a:p>
          </p:txBody>
        </p:sp>
        <p:sp>
          <p:nvSpPr>
            <p:cNvPr id="3" name="Rectangle 2"/>
            <p:cNvSpPr/>
            <p:nvPr/>
          </p:nvSpPr>
          <p:spPr>
            <a:xfrm>
              <a:off x="1207756" y="3092000"/>
              <a:ext cx="7485669" cy="585371"/>
            </a:xfrm>
            <a:prstGeom prst="rect">
              <a:avLst/>
            </a:prstGeom>
            <a:solidFill>
              <a:schemeClr val="accent6">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5" name="Line 7"/>
            <p:cNvSpPr>
              <a:spLocks noChangeShapeType="1"/>
            </p:cNvSpPr>
            <p:nvPr/>
          </p:nvSpPr>
          <p:spPr bwMode="gray">
            <a:xfrm>
              <a:off x="1223474" y="3384684"/>
              <a:ext cx="7377187" cy="0"/>
            </a:xfrm>
            <a:prstGeom prst="line">
              <a:avLst/>
            </a:prstGeom>
            <a:noFill/>
            <a:ln w="28575">
              <a:solidFill>
                <a:schemeClr val="bg1"/>
              </a:solidFill>
              <a:prstDash val="lgDash"/>
              <a:round/>
              <a:headEnd type="none" w="med" len="med"/>
              <a:tailEnd type="none" w="med" len="med"/>
            </a:ln>
            <a:extLst>
              <a:ext uri="{909E8E84-426E-40dd-AFC4-6F175D3DCCD1}">
                <a14:hiddenFill xmlns="" xmlns:a14="http://schemas.microsoft.com/office/drawing/2010/main">
                  <a:noFill/>
                </a14:hiddenFill>
              </a:ext>
            </a:extLst>
          </p:spPr>
          <p:txBody>
            <a:bodyPr lIns="64494" tIns="32248" rIns="64494" bIns="32248" anchor="ctr"/>
            <a:lstStyle/>
            <a:p>
              <a:pPr fontAlgn="base">
                <a:spcBef>
                  <a:spcPct val="0"/>
                </a:spcBef>
                <a:spcAft>
                  <a:spcPct val="0"/>
                </a:spcAft>
              </a:pPr>
              <a:endParaRPr lang="en-GB">
                <a:solidFill>
                  <a:srgbClr val="000000"/>
                </a:solidFill>
                <a:latin typeface="Calibri" panose="020F0502020204030204" pitchFamily="34" charset="0"/>
                <a:ea typeface="MS PGothic" panose="020B0600070205080204" pitchFamily="34" charset="-128"/>
              </a:endParaRPr>
            </a:p>
          </p:txBody>
        </p:sp>
        <p:grpSp>
          <p:nvGrpSpPr>
            <p:cNvPr id="7" name="Group 6"/>
            <p:cNvGrpSpPr/>
            <p:nvPr>
              <p:custDataLst>
                <p:tags r:id="rId4"/>
              </p:custDataLst>
            </p:nvPr>
          </p:nvGrpSpPr>
          <p:grpSpPr>
            <a:xfrm>
              <a:off x="1339673" y="3078430"/>
              <a:ext cx="158306" cy="226408"/>
              <a:chOff x="5095874" y="2209800"/>
              <a:chExt cx="447676" cy="495300"/>
            </a:xfrm>
          </p:grpSpPr>
          <p:sp>
            <p:nvSpPr>
              <p:cNvPr id="11" name="Round Same Side Corner Rectangle 1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2" name="Round Same Side Corner Rectangle 1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8" name="Group 7"/>
            <p:cNvGrpSpPr/>
            <p:nvPr>
              <p:custDataLst>
                <p:tags r:id="rId5"/>
              </p:custDataLst>
            </p:nvPr>
          </p:nvGrpSpPr>
          <p:grpSpPr>
            <a:xfrm>
              <a:off x="1359883" y="3078430"/>
              <a:ext cx="158306" cy="226408"/>
              <a:chOff x="5095874" y="2209800"/>
              <a:chExt cx="447676" cy="495300"/>
            </a:xfrm>
          </p:grpSpPr>
          <p:sp>
            <p:nvSpPr>
              <p:cNvPr id="9" name="Round Same Side Corner Rectangle 8"/>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0" name="Round Same Side Corner Rectangle 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14" name="Group 13"/>
            <p:cNvGrpSpPr/>
            <p:nvPr>
              <p:custDataLst>
                <p:tags r:id="rId6"/>
              </p:custDataLst>
            </p:nvPr>
          </p:nvGrpSpPr>
          <p:grpSpPr>
            <a:xfrm>
              <a:off x="1830769" y="3444870"/>
              <a:ext cx="158306" cy="226408"/>
              <a:chOff x="5095874" y="2209800"/>
              <a:chExt cx="447676" cy="495300"/>
            </a:xfrm>
          </p:grpSpPr>
          <p:sp>
            <p:nvSpPr>
              <p:cNvPr id="18" name="Round Same Side Corner Rectangle 17"/>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9" name="Round Same Side Corner Rectangle 18"/>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15" name="Group 14"/>
            <p:cNvGrpSpPr/>
            <p:nvPr>
              <p:custDataLst>
                <p:tags r:id="rId7"/>
              </p:custDataLst>
            </p:nvPr>
          </p:nvGrpSpPr>
          <p:grpSpPr>
            <a:xfrm>
              <a:off x="1850978" y="3444870"/>
              <a:ext cx="158306" cy="226408"/>
              <a:chOff x="5095874" y="2209800"/>
              <a:chExt cx="447676" cy="495300"/>
            </a:xfrm>
          </p:grpSpPr>
          <p:sp>
            <p:nvSpPr>
              <p:cNvPr id="16" name="Round Same Side Corner Rectangle 15"/>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7" name="Round Same Side Corner Rectangle 16"/>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21" name="Group 20"/>
            <p:cNvGrpSpPr/>
            <p:nvPr>
              <p:custDataLst>
                <p:tags r:id="rId8"/>
              </p:custDataLst>
            </p:nvPr>
          </p:nvGrpSpPr>
          <p:grpSpPr>
            <a:xfrm>
              <a:off x="2569204" y="3078430"/>
              <a:ext cx="158306" cy="226408"/>
              <a:chOff x="5095874" y="2209800"/>
              <a:chExt cx="447676" cy="495300"/>
            </a:xfrm>
          </p:grpSpPr>
          <p:sp>
            <p:nvSpPr>
              <p:cNvPr id="25" name="Round Same Side Corner Rectangle 24"/>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26" name="Round Same Side Corner Rectangle 25"/>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22" name="Group 21"/>
            <p:cNvGrpSpPr/>
            <p:nvPr>
              <p:custDataLst>
                <p:tags r:id="rId9"/>
              </p:custDataLst>
            </p:nvPr>
          </p:nvGrpSpPr>
          <p:grpSpPr>
            <a:xfrm>
              <a:off x="2589413" y="3078430"/>
              <a:ext cx="158306" cy="226408"/>
              <a:chOff x="5095874" y="2209800"/>
              <a:chExt cx="447676" cy="495300"/>
            </a:xfrm>
          </p:grpSpPr>
          <p:sp>
            <p:nvSpPr>
              <p:cNvPr id="23" name="Round Same Side Corner Rectangle 22"/>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24" name="Round Same Side Corner Rectangle 23"/>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28" name="Group 27"/>
            <p:cNvGrpSpPr/>
            <p:nvPr>
              <p:custDataLst>
                <p:tags r:id="rId10"/>
              </p:custDataLst>
            </p:nvPr>
          </p:nvGrpSpPr>
          <p:grpSpPr>
            <a:xfrm>
              <a:off x="3171894" y="3444870"/>
              <a:ext cx="158306" cy="226408"/>
              <a:chOff x="5095874" y="2209800"/>
              <a:chExt cx="447676" cy="495300"/>
            </a:xfrm>
          </p:grpSpPr>
          <p:sp>
            <p:nvSpPr>
              <p:cNvPr id="32" name="Round Same Side Corner Rectangle 31"/>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33" name="Round Same Side Corner Rectangle 32"/>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29" name="Group 28"/>
            <p:cNvGrpSpPr/>
            <p:nvPr>
              <p:custDataLst>
                <p:tags r:id="rId11"/>
              </p:custDataLst>
            </p:nvPr>
          </p:nvGrpSpPr>
          <p:grpSpPr>
            <a:xfrm>
              <a:off x="3192103" y="3444870"/>
              <a:ext cx="158306" cy="226408"/>
              <a:chOff x="5095874" y="2209800"/>
              <a:chExt cx="447676" cy="495300"/>
            </a:xfrm>
          </p:grpSpPr>
          <p:sp>
            <p:nvSpPr>
              <p:cNvPr id="30" name="Round Same Side Corner Rectangle 29"/>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31" name="Round Same Side Corner Rectangle 30"/>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35" name="Group 34"/>
            <p:cNvGrpSpPr/>
            <p:nvPr>
              <p:custDataLst>
                <p:tags r:id="rId12"/>
              </p:custDataLst>
            </p:nvPr>
          </p:nvGrpSpPr>
          <p:grpSpPr>
            <a:xfrm>
              <a:off x="4007698" y="3078430"/>
              <a:ext cx="158306" cy="226408"/>
              <a:chOff x="5095874" y="2209800"/>
              <a:chExt cx="447676" cy="495300"/>
            </a:xfrm>
          </p:grpSpPr>
          <p:sp>
            <p:nvSpPr>
              <p:cNvPr id="39" name="Round Same Side Corner Rectangle 38"/>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40" name="Round Same Side Corner Rectangle 3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36" name="Group 35"/>
            <p:cNvGrpSpPr/>
            <p:nvPr>
              <p:custDataLst>
                <p:tags r:id="rId13"/>
              </p:custDataLst>
            </p:nvPr>
          </p:nvGrpSpPr>
          <p:grpSpPr>
            <a:xfrm>
              <a:off x="4027907" y="3078430"/>
              <a:ext cx="158306" cy="226408"/>
              <a:chOff x="5095874" y="2209800"/>
              <a:chExt cx="447676" cy="495300"/>
            </a:xfrm>
          </p:grpSpPr>
          <p:sp>
            <p:nvSpPr>
              <p:cNvPr id="37" name="Round Same Side Corner Rectangle 36"/>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38" name="Round Same Side Corner Rectangle 37"/>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42" name="Group 41"/>
            <p:cNvGrpSpPr/>
            <p:nvPr>
              <p:custDataLst>
                <p:tags r:id="rId14"/>
              </p:custDataLst>
            </p:nvPr>
          </p:nvGrpSpPr>
          <p:grpSpPr>
            <a:xfrm>
              <a:off x="4780817" y="3444870"/>
              <a:ext cx="158306" cy="226408"/>
              <a:chOff x="5095874" y="2209800"/>
              <a:chExt cx="447676" cy="495300"/>
            </a:xfrm>
          </p:grpSpPr>
          <p:sp>
            <p:nvSpPr>
              <p:cNvPr id="46" name="Round Same Side Corner Rectangle 45"/>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47" name="Round Same Side Corner Rectangle 46"/>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43" name="Group 42"/>
            <p:cNvGrpSpPr/>
            <p:nvPr>
              <p:custDataLst>
                <p:tags r:id="rId15"/>
              </p:custDataLst>
            </p:nvPr>
          </p:nvGrpSpPr>
          <p:grpSpPr>
            <a:xfrm>
              <a:off x="4801026" y="3444870"/>
              <a:ext cx="158306" cy="226408"/>
              <a:chOff x="5095874" y="2209800"/>
              <a:chExt cx="447676" cy="495300"/>
            </a:xfrm>
          </p:grpSpPr>
          <p:sp>
            <p:nvSpPr>
              <p:cNvPr id="44" name="Round Same Side Corner Rectangle 43"/>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45" name="Round Same Side Corner Rectangle 44"/>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48" name="Rectangle 25"/>
            <p:cNvSpPr>
              <a:spLocks noChangeArrowheads="1"/>
            </p:cNvSpPr>
            <p:nvPr/>
          </p:nvSpPr>
          <p:spPr bwMode="gray">
            <a:xfrm>
              <a:off x="1566506" y="3137934"/>
              <a:ext cx="501723" cy="173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Sep ‘14</a:t>
              </a:r>
            </a:p>
          </p:txBody>
        </p:sp>
        <p:sp>
          <p:nvSpPr>
            <p:cNvPr id="49" name="Rectangle 26"/>
            <p:cNvSpPr>
              <a:spLocks noChangeArrowheads="1"/>
            </p:cNvSpPr>
            <p:nvPr/>
          </p:nvSpPr>
          <p:spPr bwMode="gray">
            <a:xfrm>
              <a:off x="2054550" y="3471993"/>
              <a:ext cx="476414" cy="173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Jan ‘15</a:t>
              </a:r>
            </a:p>
          </p:txBody>
        </p:sp>
        <p:sp>
          <p:nvSpPr>
            <p:cNvPr id="50" name="Rectangle 27"/>
            <p:cNvSpPr>
              <a:spLocks noChangeArrowheads="1"/>
            </p:cNvSpPr>
            <p:nvPr/>
          </p:nvSpPr>
          <p:spPr bwMode="gray">
            <a:xfrm>
              <a:off x="2796001" y="3137934"/>
              <a:ext cx="537455" cy="173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Mar ‘15</a:t>
              </a:r>
            </a:p>
          </p:txBody>
        </p:sp>
        <p:sp>
          <p:nvSpPr>
            <p:cNvPr id="51" name="Rectangle 30"/>
            <p:cNvSpPr>
              <a:spLocks noChangeArrowheads="1"/>
            </p:cNvSpPr>
            <p:nvPr/>
          </p:nvSpPr>
          <p:spPr bwMode="gray">
            <a:xfrm>
              <a:off x="4998434" y="3471993"/>
              <a:ext cx="476414" cy="173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Jan ‘16</a:t>
              </a:r>
            </a:p>
          </p:txBody>
        </p:sp>
        <p:sp>
          <p:nvSpPr>
            <p:cNvPr id="52" name="Rectangle 42"/>
            <p:cNvSpPr>
              <a:spLocks noChangeArrowheads="1"/>
            </p:cNvSpPr>
            <p:nvPr/>
          </p:nvSpPr>
          <p:spPr bwMode="gray">
            <a:xfrm>
              <a:off x="3395173" y="3471993"/>
              <a:ext cx="553771" cy="173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May ‘15</a:t>
              </a:r>
            </a:p>
          </p:txBody>
        </p:sp>
        <p:sp>
          <p:nvSpPr>
            <p:cNvPr id="53" name="Rectangle 42"/>
            <p:cNvSpPr>
              <a:spLocks noChangeArrowheads="1"/>
            </p:cNvSpPr>
            <p:nvPr/>
          </p:nvSpPr>
          <p:spPr bwMode="gray">
            <a:xfrm>
              <a:off x="4228661" y="3137934"/>
              <a:ext cx="509167" cy="173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Dec ‘15</a:t>
              </a:r>
            </a:p>
          </p:txBody>
        </p:sp>
        <p:sp>
          <p:nvSpPr>
            <p:cNvPr id="54" name="Line 13"/>
            <p:cNvSpPr>
              <a:spLocks noChangeShapeType="1"/>
            </p:cNvSpPr>
            <p:nvPr/>
          </p:nvSpPr>
          <p:spPr bwMode="gray">
            <a:xfrm flipV="1">
              <a:off x="1446707" y="2842598"/>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57" name="Line 13"/>
            <p:cNvSpPr>
              <a:spLocks noChangeShapeType="1"/>
            </p:cNvSpPr>
            <p:nvPr/>
          </p:nvSpPr>
          <p:spPr bwMode="gray">
            <a:xfrm flipV="1">
              <a:off x="2674343" y="2842598"/>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2" name="Line 13"/>
            <p:cNvSpPr>
              <a:spLocks noChangeShapeType="1"/>
            </p:cNvSpPr>
            <p:nvPr/>
          </p:nvSpPr>
          <p:spPr bwMode="gray">
            <a:xfrm flipV="1">
              <a:off x="4103660" y="2842598"/>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3" name="Line 13"/>
            <p:cNvSpPr>
              <a:spLocks noChangeShapeType="1"/>
            </p:cNvSpPr>
            <p:nvPr/>
          </p:nvSpPr>
          <p:spPr bwMode="gray">
            <a:xfrm>
              <a:off x="1947570" y="3681493"/>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6" name="Line 13"/>
            <p:cNvSpPr>
              <a:spLocks noChangeShapeType="1"/>
            </p:cNvSpPr>
            <p:nvPr/>
          </p:nvSpPr>
          <p:spPr bwMode="gray">
            <a:xfrm>
              <a:off x="3279249" y="3681493"/>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69" name="Line 13"/>
            <p:cNvSpPr>
              <a:spLocks noChangeShapeType="1"/>
            </p:cNvSpPr>
            <p:nvPr/>
          </p:nvSpPr>
          <p:spPr bwMode="gray">
            <a:xfrm>
              <a:off x="4888330" y="3681493"/>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55" name="Rectangle 54"/>
            <p:cNvSpPr/>
            <p:nvPr/>
          </p:nvSpPr>
          <p:spPr>
            <a:xfrm>
              <a:off x="1192217" y="2216004"/>
              <a:ext cx="1267618"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56" name="Straight Connector 55"/>
            <p:cNvCxnSpPr/>
            <p:nvPr/>
          </p:nvCxnSpPr>
          <p:spPr>
            <a:xfrm>
              <a:off x="1192217" y="2842598"/>
              <a:ext cx="126761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2" name="Rectangle 25"/>
            <p:cNvSpPr>
              <a:spLocks noChangeArrowheads="1"/>
            </p:cNvSpPr>
            <p:nvPr/>
          </p:nvSpPr>
          <p:spPr bwMode="gray">
            <a:xfrm>
              <a:off x="1212983" y="2365869"/>
              <a:ext cx="1297918" cy="419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MS PGothic" panose="020B0600070205080204" pitchFamily="34" charset="-128"/>
                </a:rPr>
                <a:t>ZED model  conceptualized</a:t>
              </a:r>
            </a:p>
          </p:txBody>
        </p:sp>
        <p:sp>
          <p:nvSpPr>
            <p:cNvPr id="64" name="Rectangle 63"/>
            <p:cNvSpPr/>
            <p:nvPr/>
          </p:nvSpPr>
          <p:spPr>
            <a:xfrm flipV="1">
              <a:off x="1192217" y="3921526"/>
              <a:ext cx="1267618"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65" name="Straight Connector 64"/>
            <p:cNvCxnSpPr/>
            <p:nvPr/>
          </p:nvCxnSpPr>
          <p:spPr>
            <a:xfrm flipV="1">
              <a:off x="1192217" y="3896792"/>
              <a:ext cx="126761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3" name="Rectangle 25"/>
            <p:cNvSpPr>
              <a:spLocks noChangeArrowheads="1"/>
            </p:cNvSpPr>
            <p:nvPr/>
          </p:nvSpPr>
          <p:spPr bwMode="gray">
            <a:xfrm>
              <a:off x="1234754" y="3951489"/>
              <a:ext cx="1184446" cy="8386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MS PGothic" panose="020B0600070205080204" pitchFamily="34" charset="-128"/>
                </a:rPr>
                <a:t>First draft of the ZED Model prepared</a:t>
              </a:r>
            </a:p>
          </p:txBody>
        </p:sp>
        <p:sp>
          <p:nvSpPr>
            <p:cNvPr id="67" name="Rectangle 66"/>
            <p:cNvSpPr/>
            <p:nvPr/>
          </p:nvSpPr>
          <p:spPr>
            <a:xfrm flipV="1">
              <a:off x="2537206" y="3921526"/>
              <a:ext cx="1267618"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68" name="Straight Connector 67"/>
            <p:cNvCxnSpPr/>
            <p:nvPr/>
          </p:nvCxnSpPr>
          <p:spPr>
            <a:xfrm flipV="1">
              <a:off x="2537206" y="3896792"/>
              <a:ext cx="126761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4" name="Rectangle 25"/>
            <p:cNvSpPr>
              <a:spLocks noChangeArrowheads="1"/>
            </p:cNvSpPr>
            <p:nvPr/>
          </p:nvSpPr>
          <p:spPr bwMode="gray">
            <a:xfrm>
              <a:off x="2581804" y="3951492"/>
              <a:ext cx="1184446" cy="12579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lvl="1" indent="0" algn="ctr" eaLnBrk="1" fontAlgn="base" hangingPunct="1">
                <a:spcBef>
                  <a:spcPct val="0"/>
                </a:spcBef>
                <a:spcAft>
                  <a:spcPts val="285"/>
                </a:spcAft>
                <a:buClr>
                  <a:srgbClr val="FF6600"/>
                </a:buClr>
                <a:buNone/>
              </a:pPr>
              <a:r>
                <a:rPr lang="en-US" sz="1800" dirty="0">
                  <a:solidFill>
                    <a:srgbClr val="000000"/>
                  </a:solidFill>
                  <a:latin typeface="Calibri" panose="020F0502020204030204" pitchFamily="34" charset="0"/>
                  <a:ea typeface="MS PGothic" panose="020B0600070205080204" pitchFamily="34" charset="-128"/>
                </a:rPr>
                <a:t>Ministry of </a:t>
              </a:r>
              <a:r>
                <a:rPr lang="en-US" sz="1800" dirty="0" err="1">
                  <a:solidFill>
                    <a:srgbClr val="000000"/>
                  </a:solidFill>
                  <a:latin typeface="Calibri" panose="020F0502020204030204" pitchFamily="34" charset="0"/>
                  <a:ea typeface="MS PGothic" panose="020B0600070205080204" pitchFamily="34" charset="-128"/>
                </a:rPr>
                <a:t>MSME</a:t>
              </a:r>
              <a:r>
                <a:rPr lang="en-US" sz="1800" dirty="0">
                  <a:solidFill>
                    <a:srgbClr val="000000"/>
                  </a:solidFill>
                  <a:latin typeface="Calibri" panose="020F0502020204030204" pitchFamily="34" charset="0"/>
                  <a:ea typeface="MS PGothic" panose="020B0600070205080204" pitchFamily="34" charset="-128"/>
                </a:rPr>
                <a:t> initiated Scheme approval process </a:t>
              </a:r>
            </a:p>
          </p:txBody>
        </p:sp>
        <p:sp>
          <p:nvSpPr>
            <p:cNvPr id="70" name="Rectangle 69"/>
            <p:cNvSpPr/>
            <p:nvPr/>
          </p:nvSpPr>
          <p:spPr>
            <a:xfrm flipV="1">
              <a:off x="3882194" y="3921526"/>
              <a:ext cx="1306292"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71" name="Straight Connector 70"/>
            <p:cNvCxnSpPr/>
            <p:nvPr/>
          </p:nvCxnSpPr>
          <p:spPr>
            <a:xfrm flipV="1">
              <a:off x="3882194" y="3896792"/>
              <a:ext cx="1306292"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5" name="Rectangle 25"/>
            <p:cNvSpPr>
              <a:spLocks noChangeArrowheads="1"/>
            </p:cNvSpPr>
            <p:nvPr/>
          </p:nvSpPr>
          <p:spPr bwMode="gray">
            <a:xfrm>
              <a:off x="3929925" y="3951492"/>
              <a:ext cx="1184446" cy="419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FF6600"/>
                </a:buClr>
              </a:pPr>
              <a:r>
                <a:rPr lang="en-US" sz="1800" dirty="0">
                  <a:solidFill>
                    <a:srgbClr val="000000"/>
                  </a:solidFill>
                  <a:latin typeface="Calibri" panose="020F0502020204030204" pitchFamily="34" charset="0"/>
                  <a:ea typeface="MS PGothic" panose="020B0600070205080204" pitchFamily="34" charset="-128"/>
                </a:rPr>
                <a:t>Pilot Project Completed</a:t>
              </a:r>
            </a:p>
          </p:txBody>
        </p:sp>
        <p:sp>
          <p:nvSpPr>
            <p:cNvPr id="58" name="Rectangle 57"/>
            <p:cNvSpPr/>
            <p:nvPr/>
          </p:nvSpPr>
          <p:spPr>
            <a:xfrm>
              <a:off x="2511628" y="2216004"/>
              <a:ext cx="1169624"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59" name="Straight Connector 58"/>
            <p:cNvCxnSpPr/>
            <p:nvPr/>
          </p:nvCxnSpPr>
          <p:spPr>
            <a:xfrm>
              <a:off x="2511628" y="2842598"/>
              <a:ext cx="1169624"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6" name="Rectangle 25"/>
            <p:cNvSpPr>
              <a:spLocks noChangeArrowheads="1"/>
            </p:cNvSpPr>
            <p:nvPr/>
          </p:nvSpPr>
          <p:spPr bwMode="gray">
            <a:xfrm>
              <a:off x="2542565" y="1946559"/>
              <a:ext cx="1128794" cy="8386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MS PGothic" panose="020B0600070205080204" pitchFamily="34" charset="-128"/>
                </a:rPr>
                <a:t>Release of Funds for Pilot Project by </a:t>
              </a:r>
              <a:r>
                <a:rPr lang="en-US" sz="1800" dirty="0" err="1">
                  <a:solidFill>
                    <a:srgbClr val="000000"/>
                  </a:solidFill>
                  <a:latin typeface="Calibri" panose="020F0502020204030204" pitchFamily="34" charset="0"/>
                  <a:ea typeface="MS PGothic" panose="020B0600070205080204" pitchFamily="34" charset="-128"/>
                </a:rPr>
                <a:t>DIPP</a:t>
              </a:r>
              <a:endParaRPr lang="en-US" sz="1800" dirty="0">
                <a:solidFill>
                  <a:srgbClr val="000000"/>
                </a:solidFill>
                <a:latin typeface="Calibri" panose="020F0502020204030204" pitchFamily="34" charset="0"/>
                <a:ea typeface="MS PGothic" panose="020B0600070205080204" pitchFamily="34" charset="-128"/>
              </a:endParaRPr>
            </a:p>
          </p:txBody>
        </p:sp>
        <p:sp>
          <p:nvSpPr>
            <p:cNvPr id="60" name="Rectangle 59"/>
            <p:cNvSpPr/>
            <p:nvPr/>
          </p:nvSpPr>
          <p:spPr>
            <a:xfrm>
              <a:off x="3733046" y="2216005"/>
              <a:ext cx="1805582"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61" name="Straight Connector 60"/>
            <p:cNvCxnSpPr/>
            <p:nvPr/>
          </p:nvCxnSpPr>
          <p:spPr>
            <a:xfrm>
              <a:off x="3733046" y="2842598"/>
              <a:ext cx="1805582"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7" name="Rectangle 25"/>
            <p:cNvSpPr>
              <a:spLocks noChangeArrowheads="1"/>
            </p:cNvSpPr>
            <p:nvPr/>
          </p:nvSpPr>
          <p:spPr bwMode="gray">
            <a:xfrm>
              <a:off x="3784650" y="2365869"/>
              <a:ext cx="1713103" cy="419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FF6600"/>
                </a:buClr>
              </a:pPr>
              <a:r>
                <a:rPr lang="en-US" sz="1800" dirty="0">
                  <a:solidFill>
                    <a:srgbClr val="000000"/>
                  </a:solidFill>
                  <a:latin typeface="Calibri" panose="020F0502020204030204" pitchFamily="34" charset="0"/>
                  <a:ea typeface="MS PGothic" panose="020B0600070205080204" pitchFamily="34" charset="-128"/>
                </a:rPr>
                <a:t>SFC Meeting conducted</a:t>
              </a:r>
            </a:p>
          </p:txBody>
        </p:sp>
        <p:grpSp>
          <p:nvGrpSpPr>
            <p:cNvPr id="79" name="Group 78"/>
            <p:cNvGrpSpPr/>
            <p:nvPr>
              <p:custDataLst>
                <p:tags r:id="rId16"/>
              </p:custDataLst>
            </p:nvPr>
          </p:nvGrpSpPr>
          <p:grpSpPr>
            <a:xfrm>
              <a:off x="5580351" y="3080373"/>
              <a:ext cx="158306" cy="226408"/>
              <a:chOff x="5095874" y="2209800"/>
              <a:chExt cx="447676" cy="495300"/>
            </a:xfrm>
          </p:grpSpPr>
          <p:sp>
            <p:nvSpPr>
              <p:cNvPr id="83" name="Round Same Side Corner Rectangle 82"/>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84" name="Round Same Side Corner Rectangle 83"/>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80" name="Group 79"/>
            <p:cNvGrpSpPr/>
            <p:nvPr>
              <p:custDataLst>
                <p:tags r:id="rId17"/>
              </p:custDataLst>
            </p:nvPr>
          </p:nvGrpSpPr>
          <p:grpSpPr>
            <a:xfrm>
              <a:off x="5600560" y="3080373"/>
              <a:ext cx="158306" cy="226408"/>
              <a:chOff x="5095874" y="2209800"/>
              <a:chExt cx="447676" cy="495300"/>
            </a:xfrm>
          </p:grpSpPr>
          <p:sp>
            <p:nvSpPr>
              <p:cNvPr id="81" name="Round Same Side Corner Rectangle 8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82" name="Round Same Side Corner Rectangle 8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85" name="Rectangle 27"/>
            <p:cNvSpPr>
              <a:spLocks noChangeArrowheads="1"/>
            </p:cNvSpPr>
            <p:nvPr/>
          </p:nvSpPr>
          <p:spPr bwMode="gray">
            <a:xfrm>
              <a:off x="5800676" y="3139877"/>
              <a:ext cx="496304" cy="173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Feb ‘16</a:t>
              </a:r>
            </a:p>
          </p:txBody>
        </p:sp>
        <p:sp>
          <p:nvSpPr>
            <p:cNvPr id="86" name="Line 13"/>
            <p:cNvSpPr>
              <a:spLocks noChangeShapeType="1"/>
            </p:cNvSpPr>
            <p:nvPr/>
          </p:nvSpPr>
          <p:spPr bwMode="gray">
            <a:xfrm flipV="1">
              <a:off x="5682332" y="2844540"/>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87" name="Rectangle 86"/>
            <p:cNvSpPr/>
            <p:nvPr/>
          </p:nvSpPr>
          <p:spPr>
            <a:xfrm>
              <a:off x="5590422" y="2217947"/>
              <a:ext cx="1169624"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88" name="Straight Connector 87"/>
            <p:cNvCxnSpPr/>
            <p:nvPr/>
          </p:nvCxnSpPr>
          <p:spPr>
            <a:xfrm>
              <a:off x="5590422" y="2844540"/>
              <a:ext cx="1169624"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89" name="Rectangle 25"/>
            <p:cNvSpPr>
              <a:spLocks noChangeArrowheads="1"/>
            </p:cNvSpPr>
            <p:nvPr/>
          </p:nvSpPr>
          <p:spPr bwMode="gray">
            <a:xfrm>
              <a:off x="5621359" y="2156214"/>
              <a:ext cx="1128794" cy="6289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002960"/>
                </a:buClr>
              </a:pPr>
              <a:r>
                <a:rPr lang="en-US" sz="1800" dirty="0">
                  <a:solidFill>
                    <a:srgbClr val="000000"/>
                  </a:solidFill>
                  <a:latin typeface="Calibri" panose="020F0502020204030204" pitchFamily="34" charset="0"/>
                  <a:ea typeface="MS PGothic" panose="020B0600070205080204" pitchFamily="34" charset="-128"/>
                </a:rPr>
                <a:t>Pilot Project report released</a:t>
              </a:r>
            </a:p>
          </p:txBody>
        </p:sp>
        <p:grpSp>
          <p:nvGrpSpPr>
            <p:cNvPr id="91" name="Group 90"/>
            <p:cNvGrpSpPr/>
            <p:nvPr>
              <p:custDataLst>
                <p:tags r:id="rId18"/>
              </p:custDataLst>
            </p:nvPr>
          </p:nvGrpSpPr>
          <p:grpSpPr>
            <a:xfrm>
              <a:off x="5998716" y="3442733"/>
              <a:ext cx="158306" cy="226408"/>
              <a:chOff x="5095874" y="2209800"/>
              <a:chExt cx="447676" cy="495300"/>
            </a:xfrm>
          </p:grpSpPr>
          <p:sp>
            <p:nvSpPr>
              <p:cNvPr id="95" name="Round Same Side Corner Rectangle 94"/>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96" name="Round Same Side Corner Rectangle 95"/>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92" name="Group 91"/>
            <p:cNvGrpSpPr/>
            <p:nvPr>
              <p:custDataLst>
                <p:tags r:id="rId19"/>
              </p:custDataLst>
            </p:nvPr>
          </p:nvGrpSpPr>
          <p:grpSpPr>
            <a:xfrm>
              <a:off x="6018925" y="3442733"/>
              <a:ext cx="158306" cy="226408"/>
              <a:chOff x="5095874" y="2209800"/>
              <a:chExt cx="447676" cy="495300"/>
            </a:xfrm>
          </p:grpSpPr>
          <p:sp>
            <p:nvSpPr>
              <p:cNvPr id="93" name="Round Same Side Corner Rectangle 92"/>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94" name="Round Same Side Corner Rectangle 93"/>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97" name="Rectangle 27"/>
            <p:cNvSpPr>
              <a:spLocks noChangeArrowheads="1"/>
            </p:cNvSpPr>
            <p:nvPr/>
          </p:nvSpPr>
          <p:spPr bwMode="gray">
            <a:xfrm>
              <a:off x="6204891" y="3471993"/>
              <a:ext cx="656558" cy="173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11-Jul ‘16</a:t>
              </a:r>
            </a:p>
          </p:txBody>
        </p:sp>
        <p:sp>
          <p:nvSpPr>
            <p:cNvPr id="98" name="Line 13"/>
            <p:cNvSpPr>
              <a:spLocks noChangeShapeType="1"/>
            </p:cNvSpPr>
            <p:nvPr/>
          </p:nvSpPr>
          <p:spPr bwMode="gray">
            <a:xfrm>
              <a:off x="6096119" y="3675770"/>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101" name="Rectangle 100"/>
            <p:cNvSpPr/>
            <p:nvPr/>
          </p:nvSpPr>
          <p:spPr>
            <a:xfrm flipV="1">
              <a:off x="5265857" y="3930167"/>
              <a:ext cx="1378329" cy="782307"/>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99" name="Straight Connector 98"/>
            <p:cNvCxnSpPr/>
            <p:nvPr/>
          </p:nvCxnSpPr>
          <p:spPr>
            <a:xfrm>
              <a:off x="5265857" y="3896792"/>
              <a:ext cx="1378329"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00" name="Rectangle 25"/>
            <p:cNvSpPr>
              <a:spLocks noChangeArrowheads="1"/>
            </p:cNvSpPr>
            <p:nvPr/>
          </p:nvSpPr>
          <p:spPr bwMode="gray">
            <a:xfrm>
              <a:off x="5319642" y="3951492"/>
              <a:ext cx="1203402" cy="419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002960"/>
                </a:buClr>
              </a:pPr>
              <a:r>
                <a:rPr lang="en-US" sz="1800" b="1" dirty="0">
                  <a:solidFill>
                    <a:srgbClr val="000000"/>
                  </a:solidFill>
                  <a:latin typeface="Calibri" panose="020F0502020204030204" pitchFamily="34" charset="0"/>
                  <a:ea typeface="MS PGothic" panose="020B0600070205080204" pitchFamily="34" charset="-128"/>
                </a:rPr>
                <a:t>Scheme NOTIFIED</a:t>
              </a:r>
            </a:p>
          </p:txBody>
        </p:sp>
        <p:grpSp>
          <p:nvGrpSpPr>
            <p:cNvPr id="143" name="Group 142"/>
            <p:cNvGrpSpPr/>
            <p:nvPr>
              <p:custDataLst>
                <p:tags r:id="rId20"/>
              </p:custDataLst>
            </p:nvPr>
          </p:nvGrpSpPr>
          <p:grpSpPr>
            <a:xfrm>
              <a:off x="6766599" y="3080373"/>
              <a:ext cx="158306" cy="226408"/>
              <a:chOff x="5095874" y="2209800"/>
              <a:chExt cx="447676" cy="495300"/>
            </a:xfrm>
          </p:grpSpPr>
          <p:sp>
            <p:nvSpPr>
              <p:cNvPr id="151" name="Round Same Side Corner Rectangle 15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52" name="Round Same Side Corner Rectangle 15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144" name="Group 143"/>
            <p:cNvGrpSpPr/>
            <p:nvPr>
              <p:custDataLst>
                <p:tags r:id="rId21"/>
              </p:custDataLst>
            </p:nvPr>
          </p:nvGrpSpPr>
          <p:grpSpPr>
            <a:xfrm>
              <a:off x="6786808" y="3080373"/>
              <a:ext cx="158306" cy="226408"/>
              <a:chOff x="5095874" y="2209800"/>
              <a:chExt cx="447676" cy="495300"/>
            </a:xfrm>
          </p:grpSpPr>
          <p:sp>
            <p:nvSpPr>
              <p:cNvPr id="147" name="Round Same Side Corner Rectangle 146"/>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50" name="Round Same Side Corner Rectangle 14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123" name="Rectangle 27"/>
            <p:cNvSpPr>
              <a:spLocks noChangeArrowheads="1"/>
            </p:cNvSpPr>
            <p:nvPr/>
          </p:nvSpPr>
          <p:spPr bwMode="gray">
            <a:xfrm>
              <a:off x="6986925" y="3139877"/>
              <a:ext cx="739930" cy="173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22-Aug ‘16</a:t>
              </a:r>
            </a:p>
          </p:txBody>
        </p:sp>
        <p:sp>
          <p:nvSpPr>
            <p:cNvPr id="124" name="Line 13"/>
            <p:cNvSpPr>
              <a:spLocks noChangeShapeType="1"/>
            </p:cNvSpPr>
            <p:nvPr/>
          </p:nvSpPr>
          <p:spPr bwMode="gray">
            <a:xfrm flipV="1">
              <a:off x="6860610" y="2844540"/>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grpSp>
          <p:nvGrpSpPr>
            <p:cNvPr id="135" name="Group 134"/>
            <p:cNvGrpSpPr/>
            <p:nvPr>
              <p:custDataLst>
                <p:tags r:id="rId22"/>
              </p:custDataLst>
            </p:nvPr>
          </p:nvGrpSpPr>
          <p:grpSpPr>
            <a:xfrm>
              <a:off x="6864985" y="3442733"/>
              <a:ext cx="158306" cy="226408"/>
              <a:chOff x="5095874" y="2209800"/>
              <a:chExt cx="447676" cy="495300"/>
            </a:xfrm>
          </p:grpSpPr>
          <p:sp>
            <p:nvSpPr>
              <p:cNvPr id="141" name="Round Same Side Corner Rectangle 140"/>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42" name="Round Same Side Corner Rectangle 141"/>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grpSp>
          <p:nvGrpSpPr>
            <p:cNvPr id="137" name="Group 136"/>
            <p:cNvGrpSpPr/>
            <p:nvPr>
              <p:custDataLst>
                <p:tags r:id="rId23"/>
              </p:custDataLst>
            </p:nvPr>
          </p:nvGrpSpPr>
          <p:grpSpPr>
            <a:xfrm>
              <a:off x="6885193" y="3442733"/>
              <a:ext cx="158306" cy="226408"/>
              <a:chOff x="5095874" y="2209800"/>
              <a:chExt cx="447676" cy="495300"/>
            </a:xfrm>
          </p:grpSpPr>
          <p:sp>
            <p:nvSpPr>
              <p:cNvPr id="139" name="Round Same Side Corner Rectangle 138"/>
              <p:cNvSpPr/>
              <p:nvPr/>
            </p:nvSpPr>
            <p:spPr>
              <a:xfrm>
                <a:off x="5095875" y="2305050"/>
                <a:ext cx="447675" cy="400050"/>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40" name="Round Same Side Corner Rectangle 139"/>
              <p:cNvSpPr/>
              <p:nvPr/>
            </p:nvSpPr>
            <p:spPr>
              <a:xfrm>
                <a:off x="5095874" y="2209800"/>
                <a:ext cx="447675"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129" name="Rectangle 27"/>
            <p:cNvSpPr>
              <a:spLocks noChangeArrowheads="1"/>
            </p:cNvSpPr>
            <p:nvPr/>
          </p:nvSpPr>
          <p:spPr bwMode="gray">
            <a:xfrm>
              <a:off x="7071159" y="3471993"/>
              <a:ext cx="741418" cy="1732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16-Jan. ‘17</a:t>
              </a:r>
            </a:p>
          </p:txBody>
        </p:sp>
        <p:sp>
          <p:nvSpPr>
            <p:cNvPr id="130" name="Line 13"/>
            <p:cNvSpPr>
              <a:spLocks noChangeShapeType="1"/>
            </p:cNvSpPr>
            <p:nvPr/>
          </p:nvSpPr>
          <p:spPr bwMode="gray">
            <a:xfrm>
              <a:off x="6970869" y="3675770"/>
              <a:ext cx="0" cy="221022"/>
            </a:xfrm>
            <a:prstGeom prst="line">
              <a:avLst/>
            </a:prstGeom>
            <a:solidFill>
              <a:schemeClr val="bg2"/>
            </a:solidFill>
            <a:ln w="19050">
              <a:solidFill>
                <a:srgbClr val="FF6600"/>
              </a:solidFill>
              <a:miter lim="800000"/>
              <a:headEnd type="oval"/>
              <a:tailEnd type="none"/>
            </a:ln>
            <a:effectLst/>
          </p:spPr>
          <p:txBody>
            <a:bodyPr vert="horz" wrap="square" lIns="50845" tIns="50845" rIns="50845" bIns="50845" numCol="1" anchor="ctr" anchorCtr="0" compatLnSpc="1">
              <a:noAutofit/>
            </a:bodyPr>
            <a:lstStyle/>
            <a:p>
              <a:pPr defTabSz="631825" fontAlgn="base">
                <a:spcBef>
                  <a:spcPct val="0"/>
                </a:spcBef>
                <a:spcAft>
                  <a:spcPct val="0"/>
                </a:spcAft>
                <a:buClr>
                  <a:srgbClr val="002960"/>
                </a:buClr>
              </a:pPr>
              <a:endParaRPr lang="en-GB">
                <a:solidFill>
                  <a:srgbClr val="000000"/>
                </a:solidFill>
                <a:latin typeface="Calibri" panose="020F0502020204030204" pitchFamily="34" charset="0"/>
                <a:ea typeface="Arial Unicode MS" pitchFamily="34" charset="-128"/>
                <a:cs typeface="Arial Unicode MS" pitchFamily="34" charset="-128"/>
              </a:endParaRPr>
            </a:p>
          </p:txBody>
        </p:sp>
        <p:sp>
          <p:nvSpPr>
            <p:cNvPr id="125" name="Rectangle 124"/>
            <p:cNvSpPr/>
            <p:nvPr/>
          </p:nvSpPr>
          <p:spPr>
            <a:xfrm>
              <a:off x="6811840" y="2217947"/>
              <a:ext cx="985565" cy="601861"/>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126" name="Straight Connector 125"/>
            <p:cNvCxnSpPr/>
            <p:nvPr/>
          </p:nvCxnSpPr>
          <p:spPr>
            <a:xfrm>
              <a:off x="6811840" y="2844540"/>
              <a:ext cx="985565"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7" name="Rectangle 25"/>
            <p:cNvSpPr>
              <a:spLocks noChangeArrowheads="1"/>
            </p:cNvSpPr>
            <p:nvPr/>
          </p:nvSpPr>
          <p:spPr bwMode="gray">
            <a:xfrm>
              <a:off x="6837907" y="2365869"/>
              <a:ext cx="951161" cy="419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FF6600"/>
                </a:buClr>
              </a:pPr>
              <a:r>
                <a:rPr lang="en-US" sz="1800" b="1" dirty="0">
                  <a:solidFill>
                    <a:srgbClr val="000000"/>
                  </a:solidFill>
                  <a:latin typeface="Calibri" panose="020F0502020204030204" pitchFamily="34" charset="0"/>
                  <a:ea typeface="MS PGothic" panose="020B0600070205080204" pitchFamily="34" charset="-128"/>
                </a:rPr>
                <a:t>First SSC meeting</a:t>
              </a:r>
            </a:p>
          </p:txBody>
        </p:sp>
        <p:sp>
          <p:nvSpPr>
            <p:cNvPr id="121" name="Rectangle 120"/>
            <p:cNvSpPr/>
            <p:nvPr/>
          </p:nvSpPr>
          <p:spPr>
            <a:xfrm flipV="1">
              <a:off x="6721559" y="3930167"/>
              <a:ext cx="1152163" cy="782307"/>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131" name="Straight Connector 130"/>
            <p:cNvCxnSpPr/>
            <p:nvPr/>
          </p:nvCxnSpPr>
          <p:spPr>
            <a:xfrm>
              <a:off x="6721559" y="3888552"/>
              <a:ext cx="1152163"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32" name="Rectangle 25"/>
            <p:cNvSpPr>
              <a:spLocks noChangeArrowheads="1"/>
            </p:cNvSpPr>
            <p:nvPr/>
          </p:nvSpPr>
          <p:spPr bwMode="gray">
            <a:xfrm>
              <a:off x="6788504" y="3951492"/>
              <a:ext cx="1014026" cy="6289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fontAlgn="base" hangingPunct="1">
                <a:spcBef>
                  <a:spcPct val="0"/>
                </a:spcBef>
                <a:spcAft>
                  <a:spcPct val="0"/>
                </a:spcAft>
                <a:buClr>
                  <a:srgbClr val="FF6600"/>
                </a:buClr>
              </a:pPr>
              <a:r>
                <a:rPr lang="en-US" sz="1800" b="1" dirty="0">
                  <a:solidFill>
                    <a:srgbClr val="000000"/>
                  </a:solidFill>
                  <a:latin typeface="Calibri" panose="020F0502020204030204" pitchFamily="34" charset="0"/>
                  <a:ea typeface="MS PGothic" panose="020B0600070205080204" pitchFamily="34" charset="-128"/>
                </a:rPr>
                <a:t>Training of Master Trainers</a:t>
              </a:r>
            </a:p>
          </p:txBody>
        </p:sp>
        <p:grpSp>
          <p:nvGrpSpPr>
            <p:cNvPr id="119" name="Group 118"/>
            <p:cNvGrpSpPr/>
            <p:nvPr>
              <p:custDataLst>
                <p:tags r:id="rId24"/>
              </p:custDataLst>
            </p:nvPr>
          </p:nvGrpSpPr>
          <p:grpSpPr>
            <a:xfrm>
              <a:off x="7907896" y="3475863"/>
              <a:ext cx="158306" cy="226408"/>
              <a:chOff x="5645804" y="2209800"/>
              <a:chExt cx="447676" cy="495300"/>
            </a:xfrm>
          </p:grpSpPr>
          <p:sp>
            <p:nvSpPr>
              <p:cNvPr id="120" name="Round Same Side Corner Rectangle 138"/>
              <p:cNvSpPr/>
              <p:nvPr/>
            </p:nvSpPr>
            <p:spPr>
              <a:xfrm>
                <a:off x="5645804" y="2305051"/>
                <a:ext cx="447676" cy="400049"/>
              </a:xfrm>
              <a:prstGeom prst="round2SameRect">
                <a:avLst>
                  <a:gd name="adj1" fmla="val 21429"/>
                  <a:gd name="adj2" fmla="val 0"/>
                </a:avLst>
              </a:prstGeom>
              <a:solidFill>
                <a:schemeClr val="accent5"/>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sp>
            <p:nvSpPr>
              <p:cNvPr id="122" name="Round Same Side Corner Rectangle 139"/>
              <p:cNvSpPr/>
              <p:nvPr/>
            </p:nvSpPr>
            <p:spPr>
              <a:xfrm>
                <a:off x="5645804" y="2209800"/>
                <a:ext cx="447676" cy="190500"/>
              </a:xfrm>
              <a:prstGeom prst="round2SameRect">
                <a:avLst>
                  <a:gd name="adj1" fmla="val 50000"/>
                  <a:gd name="adj2" fmla="val 0"/>
                </a:avLst>
              </a:prstGeom>
              <a:solidFill>
                <a:schemeClr val="accent4"/>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grpSp>
        <p:sp>
          <p:nvSpPr>
            <p:cNvPr id="136" name="Rectangle 27"/>
            <p:cNvSpPr>
              <a:spLocks noChangeArrowheads="1"/>
            </p:cNvSpPr>
            <p:nvPr/>
          </p:nvSpPr>
          <p:spPr bwMode="gray">
            <a:xfrm>
              <a:off x="8079882" y="3456398"/>
              <a:ext cx="648887" cy="1630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Clr>
                  <a:srgbClr val="002960"/>
                </a:buClr>
              </a:pPr>
              <a:r>
                <a:rPr lang="en-US" sz="1400" b="1" dirty="0">
                  <a:solidFill>
                    <a:srgbClr val="183986"/>
                  </a:solidFill>
                  <a:latin typeface="Calibri" panose="020F0502020204030204" pitchFamily="34" charset="0"/>
                  <a:ea typeface="MS PGothic" panose="020B0600070205080204" pitchFamily="34" charset="-128"/>
                </a:rPr>
                <a:t>7-Mar,’17</a:t>
              </a:r>
            </a:p>
          </p:txBody>
        </p:sp>
        <p:sp>
          <p:nvSpPr>
            <p:cNvPr id="138" name="Rectangle 137"/>
            <p:cNvSpPr/>
            <p:nvPr/>
          </p:nvSpPr>
          <p:spPr>
            <a:xfrm rot="10800000" flipV="1">
              <a:off x="7812576" y="3951492"/>
              <a:ext cx="999894" cy="764497"/>
            </a:xfrm>
            <a:prstGeom prst="rect">
              <a:avLst/>
            </a:prstGeom>
            <a:gradFill>
              <a:gsLst>
                <a:gs pos="0">
                  <a:srgbClr val="FFCC00">
                    <a:alpha val="50000"/>
                  </a:srgbClr>
                </a:gs>
                <a:gs pos="100000">
                  <a:schemeClr val="bg1">
                    <a:alpha val="0"/>
                  </a:schemeClr>
                </a:gs>
              </a:gsLst>
            </a:gradFill>
            <a:ln>
              <a:noFill/>
            </a:ln>
            <a:effectLst/>
          </p:spPr>
          <p:style>
            <a:lnRef idx="1">
              <a:schemeClr val="accent6"/>
            </a:lnRef>
            <a:fillRef idx="2">
              <a:schemeClr val="accent6"/>
            </a:fillRef>
            <a:effectRef idx="1">
              <a:schemeClr val="accent6"/>
            </a:effectRef>
            <a:fontRef idx="minor">
              <a:schemeClr val="dk1"/>
            </a:fontRef>
          </p:style>
          <p:txBody>
            <a:bodyPr lIns="64563" tIns="32282" rIns="64563" bIns="32282" rtlCol="0" anchor="ctr"/>
            <a:lstStyle/>
            <a:p>
              <a:pPr lvl="0" algn="ctr" fontAlgn="base">
                <a:spcBef>
                  <a:spcPct val="0"/>
                </a:spcBef>
                <a:spcAft>
                  <a:spcPct val="0"/>
                </a:spcAft>
                <a:buClr>
                  <a:srgbClr val="FF6600"/>
                </a:buClr>
              </a:pPr>
              <a:r>
                <a:rPr lang="en-US" b="1" dirty="0">
                  <a:solidFill>
                    <a:srgbClr val="000000"/>
                  </a:solidFill>
                  <a:latin typeface="Calibri" panose="020F0502020204030204" pitchFamily="34" charset="0"/>
                </a:rPr>
                <a:t>Training of Master Trainers</a:t>
              </a:r>
            </a:p>
            <a:p>
              <a:pPr algn="ctr" fontAlgn="base">
                <a:spcBef>
                  <a:spcPct val="0"/>
                </a:spcBef>
                <a:spcAft>
                  <a:spcPct val="0"/>
                </a:spcAft>
              </a:pPr>
              <a:endParaRPr lang="en-GB" dirty="0" err="1">
                <a:solidFill>
                  <a:srgbClr val="000000"/>
                </a:solidFill>
                <a:latin typeface="Calibri" panose="020F0502020204030204" pitchFamily="34" charset="0"/>
                <a:ea typeface="MS PGothic" panose="020B0600070205080204" pitchFamily="34" charset="-128"/>
              </a:endParaRPr>
            </a:p>
          </p:txBody>
        </p:sp>
        <p:cxnSp>
          <p:nvCxnSpPr>
            <p:cNvPr id="145" name="Straight Connector 144"/>
            <p:cNvCxnSpPr/>
            <p:nvPr/>
          </p:nvCxnSpPr>
          <p:spPr>
            <a:xfrm>
              <a:off x="7854620" y="3890166"/>
              <a:ext cx="85205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grpSp>
      <p:sp>
        <p:nvSpPr>
          <p:cNvPr id="128" name="Up Arrow 127"/>
          <p:cNvSpPr/>
          <p:nvPr/>
        </p:nvSpPr>
        <p:spPr>
          <a:xfrm>
            <a:off x="7977398" y="5106596"/>
            <a:ext cx="323104" cy="328562"/>
          </a:xfrm>
          <a:prstGeom prst="upArrow">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95" dirty="0" err="1">
              <a:solidFill>
                <a:schemeClr val="tx1"/>
              </a:solidFill>
              <a:latin typeface="Calibri" panose="020F0502020204030204" pitchFamily="34" charset="0"/>
            </a:endParaRPr>
          </a:p>
        </p:txBody>
      </p:sp>
      <p:sp>
        <p:nvSpPr>
          <p:cNvPr id="133" name="Rectangle 25"/>
          <p:cNvSpPr>
            <a:spLocks noChangeArrowheads="1"/>
          </p:cNvSpPr>
          <p:nvPr/>
        </p:nvSpPr>
        <p:spPr bwMode="gray">
          <a:xfrm>
            <a:off x="7462933" y="5507984"/>
            <a:ext cx="1352035" cy="2788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342900" indent="-342900" algn="l" defTabSz="895350" eaLnBrk="0" hangingPunct="0">
              <a:buClr>
                <a:schemeClr val="tx2"/>
              </a:buClr>
              <a:defRPr sz="1600">
                <a:solidFill>
                  <a:schemeClr val="tx1"/>
                </a:solidFill>
                <a:latin typeface="Arial" panose="020B0604020202020204" pitchFamily="34" charset="0"/>
                <a:cs typeface="Arial" panose="020B0604020202020204" pitchFamily="34" charset="0"/>
              </a:defRPr>
            </a:lvl1pPr>
            <a:lvl2pPr marL="193675" indent="-192405" algn="l" defTabSz="895350" eaLnBrk="0" hangingPunct="0">
              <a:buClr>
                <a:schemeClr val="tx2"/>
              </a:buClr>
              <a:buSzPct val="125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457200" indent="-26225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3pPr>
            <a:lvl4pPr marL="614680" indent="-155575" algn="l" defTabSz="895350" eaLnBrk="0" hangingPunct="0">
              <a:buClr>
                <a:schemeClr val="tx2"/>
              </a:buClr>
              <a:buSzPct val="120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746125" indent="-130175" algn="l" defTabSz="895350" eaLnBrk="0" hangingPunct="0">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5pPr>
            <a:lvl6pPr marL="12033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6pPr>
            <a:lvl7pPr marL="16605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7pPr>
            <a:lvl8pPr marL="21177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8pPr>
            <a:lvl9pPr marL="2574925" indent="-130175" defTabSz="895350" eaLnBrk="0" fontAlgn="base" hangingPunct="0">
              <a:spcBef>
                <a:spcPct val="0"/>
              </a:spcBef>
              <a:spcAft>
                <a:spcPct val="0"/>
              </a:spcAft>
              <a:buClr>
                <a:schemeClr val="tx2"/>
              </a:buClr>
              <a:buSzPct val="89000"/>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9pPr>
          </a:lstStyle>
          <a:p>
            <a:pPr marL="0" indent="0" algn="ctr" eaLnBrk="1" hangingPunct="1">
              <a:buClr>
                <a:srgbClr val="FF6600"/>
              </a:buClr>
            </a:pPr>
            <a:r>
              <a:rPr lang="en-US" sz="1800" dirty="0">
                <a:latin typeface="Calibri" panose="020F0502020204030204" pitchFamily="34" charset="0"/>
              </a:rPr>
              <a:t>We are here</a:t>
            </a: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 calcmode="lin" valueType="num">
                                      <p:cBhvr additive="base">
                                        <p:cTn id="7" dur="500"/>
                                        <p:tgtEl>
                                          <p:spTgt spid="128"/>
                                        </p:tgtEl>
                                        <p:attrNameLst>
                                          <p:attrName>ppt_y</p:attrName>
                                        </p:attrNameLst>
                                      </p:cBhvr>
                                      <p:tavLst>
                                        <p:tav tm="0">
                                          <p:val>
                                            <p:strVal val="#ppt_y+#ppt_h*1.125000"/>
                                          </p:val>
                                        </p:tav>
                                        <p:tav tm="100000">
                                          <p:val>
                                            <p:strVal val="#ppt_y"/>
                                          </p:val>
                                        </p:tav>
                                      </p:tavLst>
                                    </p:anim>
                                    <p:animEffect transition="in" filter="wipe(up)">
                                      <p:cBhvr>
                                        <p:cTn id="8" dur="500"/>
                                        <p:tgtEl>
                                          <p:spTgt spid="12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additive="base">
                                        <p:cTn id="11" dur="500"/>
                                        <p:tgtEl>
                                          <p:spTgt spid="133"/>
                                        </p:tgtEl>
                                        <p:attrNameLst>
                                          <p:attrName>ppt_y</p:attrName>
                                        </p:attrNameLst>
                                      </p:cBhvr>
                                      <p:tavLst>
                                        <p:tav tm="0">
                                          <p:val>
                                            <p:strVal val="#ppt_y+#ppt_h*1.125000"/>
                                          </p:val>
                                        </p:tav>
                                        <p:tav tm="100000">
                                          <p:val>
                                            <p:strVal val="#ppt_y"/>
                                          </p:val>
                                        </p:tav>
                                      </p:tavLst>
                                    </p:anim>
                                    <p:animEffect transition="in" filter="wipe(up)">
                                      <p:cBhvr>
                                        <p:cTn id="12"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3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34886" y="3986230"/>
            <a:ext cx="6400800" cy="2154436"/>
          </a:xfrm>
        </p:spPr>
        <p:txBody>
          <a:bodyPr/>
          <a:lstStyle/>
          <a:p>
            <a:pPr algn="ctr"/>
            <a:r>
              <a:rPr lang="en-IN" sz="2800" dirty="0"/>
              <a:t>Scheduled maintenance at fixed intervals, ensuring that the equipment or item is operating reliably at reduced cost and downtime</a:t>
            </a:r>
          </a:p>
        </p:txBody>
      </p:sp>
    </p:spTree>
    <p:custDataLst>
      <p:tags r:id="rId1"/>
    </p:custData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C-3  Planned maintenance</a:t>
            </a:r>
          </a:p>
        </p:txBody>
      </p:sp>
      <p:sp>
        <p:nvSpPr>
          <p:cNvPr id="7" name="Rectangle 6"/>
          <p:cNvSpPr/>
          <p:nvPr/>
        </p:nvSpPr>
        <p:spPr>
          <a:xfrm>
            <a:off x="89674" y="1357169"/>
            <a:ext cx="789441" cy="8017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212702"/>
            <a:ext cx="789441" cy="12460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9" name="Rectangle 8"/>
          <p:cNvSpPr/>
          <p:nvPr/>
        </p:nvSpPr>
        <p:spPr>
          <a:xfrm>
            <a:off x="89674" y="3504021"/>
            <a:ext cx="789441" cy="19672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5512955"/>
            <a:ext cx="789441" cy="9048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57169"/>
            <a:ext cx="1565765" cy="801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Preventive maintenance plan in place</a:t>
            </a:r>
          </a:p>
        </p:txBody>
      </p:sp>
      <p:sp>
        <p:nvSpPr>
          <p:cNvPr id="17" name="Rectangle 16"/>
          <p:cNvSpPr/>
          <p:nvPr/>
        </p:nvSpPr>
        <p:spPr>
          <a:xfrm>
            <a:off x="2609355" y="1357169"/>
            <a:ext cx="1565765" cy="801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Preventive Maintenance plan is available for &lt;50% critical machines</a:t>
            </a:r>
          </a:p>
        </p:txBody>
      </p:sp>
      <p:sp>
        <p:nvSpPr>
          <p:cNvPr id="18" name="Rectangle 17"/>
          <p:cNvSpPr/>
          <p:nvPr/>
        </p:nvSpPr>
        <p:spPr>
          <a:xfrm>
            <a:off x="4249021" y="1357169"/>
            <a:ext cx="1565765" cy="801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Preventive Maintenance plan is available for 50%-75% of critical machines</a:t>
            </a:r>
          </a:p>
        </p:txBody>
      </p:sp>
      <p:sp>
        <p:nvSpPr>
          <p:cNvPr id="19" name="Rectangle 18"/>
          <p:cNvSpPr/>
          <p:nvPr/>
        </p:nvSpPr>
        <p:spPr>
          <a:xfrm>
            <a:off x="5888687" y="1357169"/>
            <a:ext cx="1565765" cy="801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Preventive Maintenance plan is available for 100% critical machines</a:t>
            </a:r>
          </a:p>
        </p:txBody>
      </p:sp>
      <p:sp>
        <p:nvSpPr>
          <p:cNvPr id="20" name="Rectangle 19"/>
          <p:cNvSpPr/>
          <p:nvPr/>
        </p:nvSpPr>
        <p:spPr>
          <a:xfrm>
            <a:off x="7528351" y="1357169"/>
            <a:ext cx="1565765" cy="801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Preventive Maintenance plan is available for all machines (including non-critical)</a:t>
            </a:r>
          </a:p>
        </p:txBody>
      </p:sp>
      <p:sp>
        <p:nvSpPr>
          <p:cNvPr id="21" name="Rectangle 20"/>
          <p:cNvSpPr/>
          <p:nvPr/>
        </p:nvSpPr>
        <p:spPr>
          <a:xfrm>
            <a:off x="980186" y="2212702"/>
            <a:ext cx="1565765" cy="12460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system of planned maintenance</a:t>
            </a:r>
          </a:p>
        </p:txBody>
      </p:sp>
      <p:sp>
        <p:nvSpPr>
          <p:cNvPr id="22" name="Rectangle 21"/>
          <p:cNvSpPr/>
          <p:nvPr/>
        </p:nvSpPr>
        <p:spPr>
          <a:xfrm>
            <a:off x="2609355" y="2212702"/>
            <a:ext cx="1565765" cy="12460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planned maintenance plan is &lt;80%</a:t>
            </a:r>
          </a:p>
        </p:txBody>
      </p:sp>
      <p:sp>
        <p:nvSpPr>
          <p:cNvPr id="23" name="Rectangle 22"/>
          <p:cNvSpPr/>
          <p:nvPr/>
        </p:nvSpPr>
        <p:spPr>
          <a:xfrm>
            <a:off x="4249021" y="2212702"/>
            <a:ext cx="1565765" cy="12460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a:t>
            </a:r>
            <a:r>
              <a:rPr lang="en-US" sz="1050" b="1" dirty="0">
                <a:solidFill>
                  <a:schemeClr val="bg1"/>
                </a:solidFill>
              </a:rPr>
              <a:t> </a:t>
            </a:r>
            <a:r>
              <a:rPr lang="en-US" sz="1050" dirty="0">
                <a:solidFill>
                  <a:schemeClr val="bg1"/>
                </a:solidFill>
              </a:rPr>
              <a:t>adherence to planned maintenance plan is 80%-95%</a:t>
            </a:r>
          </a:p>
        </p:txBody>
      </p:sp>
      <p:sp>
        <p:nvSpPr>
          <p:cNvPr id="24" name="Rectangle 23"/>
          <p:cNvSpPr/>
          <p:nvPr/>
        </p:nvSpPr>
        <p:spPr>
          <a:xfrm>
            <a:off x="5888687" y="2212702"/>
            <a:ext cx="1565765" cy="12460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Adherence to planned maintenance plan is &gt;95%</a:t>
            </a:r>
          </a:p>
        </p:txBody>
      </p:sp>
      <p:sp>
        <p:nvSpPr>
          <p:cNvPr id="25" name="Rectangle 24"/>
          <p:cNvSpPr/>
          <p:nvPr/>
        </p:nvSpPr>
        <p:spPr>
          <a:xfrm>
            <a:off x="7528351" y="2212702"/>
            <a:ext cx="1565765" cy="12460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100 adherence for planned maintenance plan plus World Class Maintenance practices have become part of company culture e.g. TPM</a:t>
            </a:r>
          </a:p>
        </p:txBody>
      </p:sp>
      <p:sp>
        <p:nvSpPr>
          <p:cNvPr id="26" name="Rectangle 25"/>
          <p:cNvSpPr/>
          <p:nvPr/>
        </p:nvSpPr>
        <p:spPr>
          <a:xfrm>
            <a:off x="980186" y="3504020"/>
            <a:ext cx="1565765" cy="196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rPr>
              <a:t>Equipments</a:t>
            </a:r>
            <a:r>
              <a:rPr lang="en-US" sz="1050" dirty="0">
                <a:solidFill>
                  <a:schemeClr val="bg1"/>
                </a:solidFill>
              </a:rPr>
              <a:t> are repaired as and when breakdown occurs</a:t>
            </a:r>
          </a:p>
        </p:txBody>
      </p:sp>
      <p:sp>
        <p:nvSpPr>
          <p:cNvPr id="27" name="Rectangle 26"/>
          <p:cNvSpPr/>
          <p:nvPr/>
        </p:nvSpPr>
        <p:spPr>
          <a:xfrm>
            <a:off x="2609355" y="3504020"/>
            <a:ext cx="1565765" cy="196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There is clear understanding of equipment functions and safety risks (Step 0 of autonomous maintenance)</a:t>
            </a:r>
          </a:p>
        </p:txBody>
      </p:sp>
      <p:sp>
        <p:nvSpPr>
          <p:cNvPr id="28" name="Rectangle 27"/>
          <p:cNvSpPr/>
          <p:nvPr/>
        </p:nvSpPr>
        <p:spPr>
          <a:xfrm>
            <a:off x="4249021" y="3504020"/>
            <a:ext cx="1565765" cy="196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Step 1-2-3 of autonomous maintenance implemented </a:t>
            </a:r>
          </a:p>
          <a:p>
            <a:pPr algn="ctr"/>
            <a:r>
              <a:rPr lang="en-US" sz="1050" dirty="0">
                <a:solidFill>
                  <a:schemeClr val="bg1"/>
                </a:solidFill>
              </a:rPr>
              <a:t>Step 1 - Initial cleaning and tagging</a:t>
            </a:r>
          </a:p>
          <a:p>
            <a:pPr algn="ctr"/>
            <a:r>
              <a:rPr lang="en-US" sz="1050" dirty="0">
                <a:solidFill>
                  <a:schemeClr val="bg1"/>
                </a:solidFill>
              </a:rPr>
              <a:t>Step 2 - Counter-measures for contamination/dirt</a:t>
            </a:r>
          </a:p>
          <a:p>
            <a:pPr algn="ctr"/>
            <a:r>
              <a:rPr lang="en-US" sz="1050" dirty="0">
                <a:solidFill>
                  <a:schemeClr val="bg1"/>
                </a:solidFill>
              </a:rPr>
              <a:t>Step 3 - Cleaning inspection and lubrication standards</a:t>
            </a:r>
          </a:p>
        </p:txBody>
      </p:sp>
      <p:sp>
        <p:nvSpPr>
          <p:cNvPr id="29" name="Rectangle 28"/>
          <p:cNvSpPr/>
          <p:nvPr/>
        </p:nvSpPr>
        <p:spPr>
          <a:xfrm>
            <a:off x="5888687" y="3504020"/>
            <a:ext cx="1565765" cy="196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Step 4-5 of autonomous maintenance implemented</a:t>
            </a:r>
          </a:p>
          <a:p>
            <a:pPr algn="ctr"/>
            <a:r>
              <a:rPr lang="en-US" sz="1050" dirty="0">
                <a:solidFill>
                  <a:schemeClr val="bg1"/>
                </a:solidFill>
              </a:rPr>
              <a:t>Step 4 - General Inspection</a:t>
            </a:r>
          </a:p>
          <a:p>
            <a:pPr algn="ctr"/>
            <a:r>
              <a:rPr lang="en-US" sz="1050" dirty="0">
                <a:solidFill>
                  <a:schemeClr val="bg1"/>
                </a:solidFill>
              </a:rPr>
              <a:t>Step 5 - Autonomous Inspection</a:t>
            </a:r>
          </a:p>
        </p:txBody>
      </p:sp>
      <p:sp>
        <p:nvSpPr>
          <p:cNvPr id="30" name="Rectangle 29"/>
          <p:cNvSpPr/>
          <p:nvPr/>
        </p:nvSpPr>
        <p:spPr>
          <a:xfrm>
            <a:off x="7528351" y="3504020"/>
            <a:ext cx="1565765" cy="1967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Step 6-7 of autonomous maintenance implemented</a:t>
            </a:r>
          </a:p>
          <a:p>
            <a:pPr algn="ctr"/>
            <a:r>
              <a:rPr lang="en-US" sz="1050" dirty="0">
                <a:solidFill>
                  <a:schemeClr val="bg1"/>
                </a:solidFill>
              </a:rPr>
              <a:t>Step 6 - </a:t>
            </a:r>
            <a:r>
              <a:rPr lang="en-US" sz="1050" dirty="0" err="1">
                <a:solidFill>
                  <a:schemeClr val="bg1"/>
                </a:solidFill>
              </a:rPr>
              <a:t>Standardisation</a:t>
            </a:r>
            <a:endParaRPr lang="en-US" sz="1050" dirty="0">
              <a:solidFill>
                <a:schemeClr val="bg1"/>
              </a:solidFill>
            </a:endParaRPr>
          </a:p>
          <a:p>
            <a:pPr algn="ctr"/>
            <a:r>
              <a:rPr lang="en-US" sz="1050" dirty="0">
                <a:solidFill>
                  <a:schemeClr val="bg1"/>
                </a:solidFill>
              </a:rPr>
              <a:t>Step 7 - Autonomous management</a:t>
            </a:r>
          </a:p>
        </p:txBody>
      </p:sp>
      <p:sp>
        <p:nvSpPr>
          <p:cNvPr id="31" name="Rectangle 30"/>
          <p:cNvSpPr/>
          <p:nvPr/>
        </p:nvSpPr>
        <p:spPr>
          <a:xfrm>
            <a:off x="980186" y="5512954"/>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of maintenance is not measured</a:t>
            </a:r>
          </a:p>
        </p:txBody>
      </p:sp>
      <p:sp>
        <p:nvSpPr>
          <p:cNvPr id="32" name="Rectangle 31"/>
          <p:cNvSpPr/>
          <p:nvPr/>
        </p:nvSpPr>
        <p:spPr>
          <a:xfrm>
            <a:off x="2609355" y="5512954"/>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Effectiveness of maintenance is measured on </a:t>
            </a:r>
            <a:r>
              <a:rPr lang="en-US" sz="1050" dirty="0" err="1">
                <a:solidFill>
                  <a:schemeClr val="bg1"/>
                </a:solidFill>
              </a:rPr>
              <a:t>adhoc</a:t>
            </a:r>
            <a:r>
              <a:rPr lang="en-US" sz="1050" dirty="0">
                <a:solidFill>
                  <a:schemeClr val="bg1"/>
                </a:solidFill>
              </a:rPr>
              <a:t> basis</a:t>
            </a:r>
          </a:p>
        </p:txBody>
      </p:sp>
      <p:sp>
        <p:nvSpPr>
          <p:cNvPr id="33" name="Rectangle 32"/>
          <p:cNvSpPr/>
          <p:nvPr/>
        </p:nvSpPr>
        <p:spPr>
          <a:xfrm>
            <a:off x="4249021" y="5512954"/>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for &lt;30% of critical machines</a:t>
            </a:r>
          </a:p>
        </p:txBody>
      </p:sp>
      <p:sp>
        <p:nvSpPr>
          <p:cNvPr id="34" name="Rectangle 33"/>
          <p:cNvSpPr/>
          <p:nvPr/>
        </p:nvSpPr>
        <p:spPr>
          <a:xfrm>
            <a:off x="5888687" y="5512954"/>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for 30-60% of critical machines</a:t>
            </a:r>
          </a:p>
        </p:txBody>
      </p:sp>
      <p:sp>
        <p:nvSpPr>
          <p:cNvPr id="35" name="Rectangle 34"/>
          <p:cNvSpPr/>
          <p:nvPr/>
        </p:nvSpPr>
        <p:spPr>
          <a:xfrm>
            <a:off x="7528351" y="5512954"/>
            <a:ext cx="1565765" cy="90484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MTTR and MTBF measured for &gt;60% of critical machines and it shows an improving trend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10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10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10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age.slidesharecdn.com/tpm-am-130725120828-phpapp02/95/autonomous-maintenance-by-operational-excellence-consulting-17-638.jpg?cb=1433774723"/>
          <p:cNvPicPr>
            <a:picLocks noChangeAspect="1" noChangeArrowheads="1"/>
          </p:cNvPicPr>
          <p:nvPr/>
        </p:nvPicPr>
        <p:blipFill rotWithShape="1">
          <a:blip r:embed="rId4">
            <a:extLst>
              <a:ext uri="{28A0092B-C50C-407E-A947-70E740481C1C}">
                <a14:useLocalDpi xmlns:a14="http://schemas.microsoft.com/office/drawing/2010/main" val="0"/>
              </a:ext>
            </a:extLst>
          </a:blip>
          <a:srcRect t="3246" b="14385"/>
          <a:stretch>
            <a:fillRect/>
          </a:stretch>
        </p:blipFill>
        <p:spPr bwMode="auto">
          <a:xfrm>
            <a:off x="380107" y="1287605"/>
            <a:ext cx="8238484" cy="4750125"/>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4" descr="TPM"/>
          <p:cNvPicPr>
            <a:picLocks noChangeAspect="1" noChangeArrowheads="1"/>
          </p:cNvPicPr>
          <p:nvPr/>
        </p:nvPicPr>
        <p:blipFill>
          <a:blip r:embed="rId4">
            <a:extLst>
              <a:ext uri="{28A0092B-C50C-407E-A947-70E740481C1C}">
                <a14:useLocalDpi xmlns:a14="http://schemas.microsoft.com/office/drawing/2010/main" val="0"/>
              </a:ext>
            </a:extLst>
          </a:blip>
          <a:srcRect l="1875" t="17500" r="2481" b="7500"/>
          <a:stretch>
            <a:fillRect/>
          </a:stretch>
        </p:blipFill>
        <p:spPr bwMode="auto">
          <a:xfrm>
            <a:off x="192756" y="1272793"/>
            <a:ext cx="8695750" cy="4617262"/>
          </a:xfrm>
          <a:prstGeom prst="rect">
            <a:avLst/>
          </a:prstGeom>
          <a:noFill/>
          <a:ln w="9525">
            <a:solidFill>
              <a:schemeClr val="accent2"/>
            </a:solidFill>
            <a:miter lim="800000"/>
            <a:headEnd/>
            <a:tailEnd/>
          </a:ln>
          <a:extLst>
            <a:ext uri="{909E8E84-426E-40dd-AFC4-6F175D3DCCD1}">
              <a14:hiddenFill xmlns="" xmlns:a14="http://schemas.microsoft.com/office/drawing/2010/main">
                <a:solidFill>
                  <a:srgbClr val="FFFFFF"/>
                </a:solidFill>
              </a14:hiddenFill>
            </a:ext>
          </a:extLst>
        </p:spPr>
      </p:pic>
      <p:sp>
        <p:nvSpPr>
          <p:cNvPr id="172035" name="Rectangle 2"/>
          <p:cNvSpPr>
            <a:spLocks noGrp="1" noChangeArrowheads="1"/>
          </p:cNvSpPr>
          <p:nvPr>
            <p:ph type="title"/>
          </p:nvPr>
        </p:nvSpPr>
        <p:spPr>
          <a:noFill/>
        </p:spPr>
        <p:txBody>
          <a:bodyPr/>
          <a:lstStyle/>
          <a:p>
            <a:r>
              <a:rPr lang="en-US" altLang="en-US" dirty="0"/>
              <a:t>Six Big Losses of Equipment</a:t>
            </a:r>
          </a:p>
        </p:txBody>
      </p:sp>
    </p:spTree>
    <p:custDataLst>
      <p:tags r:id="rId1"/>
    </p:custData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292396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IN" b="1" dirty="0">
                <a:solidFill>
                  <a:schemeClr val="tx1"/>
                </a:solidFill>
              </a:rPr>
              <a:t> P-4</a:t>
            </a:r>
            <a:br>
              <a:rPr lang="en-IN" b="1" dirty="0">
                <a:solidFill>
                  <a:schemeClr val="tx1"/>
                </a:solidFill>
              </a:rPr>
            </a:br>
            <a:r>
              <a:rPr lang="en-IN" b="1" dirty="0">
                <a:solidFill>
                  <a:schemeClr val="tx1"/>
                </a:solidFill>
              </a:rPr>
              <a:t>Overall Equipment Effectiveness </a:t>
            </a:r>
          </a:p>
        </p:txBody>
      </p:sp>
    </p:spTree>
    <p:custDataLst>
      <p:tags r:id="rId1"/>
    </p:custData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US" sz="2800" dirty="0"/>
              <a:t>To assess the impact of planned maintenance</a:t>
            </a:r>
            <a:endParaRPr lang="en-IN" sz="2800" dirty="0"/>
          </a:p>
        </p:txBody>
      </p:sp>
    </p:spTree>
    <p:custDataLst>
      <p:tags r:id="rId1"/>
    </p:custData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P-4  Overall Equipment Effectiveness</a:t>
            </a:r>
            <a:endParaRPr lang="en-IN" sz="2000" dirty="0"/>
          </a:p>
        </p:txBody>
      </p:sp>
      <p:sp>
        <p:nvSpPr>
          <p:cNvPr id="7" name="Rectangle 6"/>
          <p:cNvSpPr/>
          <p:nvPr/>
        </p:nvSpPr>
        <p:spPr>
          <a:xfrm>
            <a:off x="89674" y="1347510"/>
            <a:ext cx="789441" cy="461201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24123"/>
            <a:ext cx="1626204" cy="5077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24123"/>
            <a:ext cx="1626204" cy="5077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24123"/>
            <a:ext cx="1626204" cy="5077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24123"/>
            <a:ext cx="1626204" cy="5077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24123"/>
            <a:ext cx="1626204" cy="5077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7510"/>
            <a:ext cx="1565765" cy="461201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awareness on OEE, not being calculated as of now</a:t>
            </a:r>
          </a:p>
        </p:txBody>
      </p:sp>
      <p:sp>
        <p:nvSpPr>
          <p:cNvPr id="17" name="Rectangle 16"/>
          <p:cNvSpPr/>
          <p:nvPr/>
        </p:nvSpPr>
        <p:spPr>
          <a:xfrm>
            <a:off x="2609355" y="1347510"/>
            <a:ext cx="1565765" cy="461201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Training has been Imparted to measure OEE, data collection started. OEE is up to 50%</a:t>
            </a:r>
          </a:p>
        </p:txBody>
      </p:sp>
      <p:sp>
        <p:nvSpPr>
          <p:cNvPr id="18" name="Rectangle 17"/>
          <p:cNvSpPr/>
          <p:nvPr/>
        </p:nvSpPr>
        <p:spPr>
          <a:xfrm>
            <a:off x="4249021" y="1347510"/>
            <a:ext cx="1565765" cy="461201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OEE is between 50% and 60%</a:t>
            </a:r>
          </a:p>
        </p:txBody>
      </p:sp>
      <p:sp>
        <p:nvSpPr>
          <p:cNvPr id="19" name="Rectangle 18"/>
          <p:cNvSpPr/>
          <p:nvPr/>
        </p:nvSpPr>
        <p:spPr>
          <a:xfrm>
            <a:off x="5888687" y="1347510"/>
            <a:ext cx="1565765" cy="461201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OEE is between 60% and 85%</a:t>
            </a:r>
          </a:p>
        </p:txBody>
      </p:sp>
      <p:sp>
        <p:nvSpPr>
          <p:cNvPr id="20" name="Rectangle 19"/>
          <p:cNvSpPr/>
          <p:nvPr/>
        </p:nvSpPr>
        <p:spPr>
          <a:xfrm>
            <a:off x="7528351" y="1347510"/>
            <a:ext cx="1565765" cy="461201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 OEE&gt;85%</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a:t>Initial</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10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10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36" grpId="0" animBg="1"/>
      <p:bldP spid="38" grpId="0" animBg="1"/>
      <p:bldP spid="39" grpId="0" animBg="1"/>
      <p:bldP spid="40" grpId="0" animBg="1"/>
      <p:bldP spid="4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172517" y="380591"/>
            <a:ext cx="6996687" cy="307777"/>
          </a:xfrm>
        </p:spPr>
        <p:txBody>
          <a:bodyPr/>
          <a:lstStyle/>
          <a:p>
            <a:r>
              <a:rPr lang="en-IN" dirty="0"/>
              <a:t>Overall Equipment Effectiveness (OEE)</a:t>
            </a:r>
          </a:p>
        </p:txBody>
      </p:sp>
      <p:sp>
        <p:nvSpPr>
          <p:cNvPr id="9" name="Rectangle 8"/>
          <p:cNvSpPr/>
          <p:nvPr/>
        </p:nvSpPr>
        <p:spPr>
          <a:xfrm>
            <a:off x="522751" y="1120378"/>
            <a:ext cx="7915936" cy="1297016"/>
          </a:xfrm>
          <a:prstGeom prst="rect">
            <a:avLst/>
          </a:prstGeom>
        </p:spPr>
        <p:txBody>
          <a:bodyPr wrap="square">
            <a:spAutoFit/>
          </a:bodyPr>
          <a:lstStyle/>
          <a:p>
            <a:r>
              <a:rPr lang="en-IN" sz="1960" b="1" dirty="0"/>
              <a:t>Overall Equipment Effectiveness </a:t>
            </a:r>
            <a:r>
              <a:rPr lang="en-IN" sz="1960" dirty="0"/>
              <a:t>(OEE) is the key metric to measure the performance of individual equipment. However, when machines operate jointly in a manufacturing line, OEE alone is not sufficient to improve the performance of the system as a whole</a:t>
            </a:r>
          </a:p>
        </p:txBody>
      </p:sp>
      <p:sp>
        <p:nvSpPr>
          <p:cNvPr id="10" name="Rectangle 9"/>
          <p:cNvSpPr/>
          <p:nvPr/>
        </p:nvSpPr>
        <p:spPr>
          <a:xfrm>
            <a:off x="4406040" y="2837987"/>
            <a:ext cx="3808611" cy="3106807"/>
          </a:xfrm>
          <a:prstGeom prst="rect">
            <a:avLst/>
          </a:prstGeom>
        </p:spPr>
        <p:txBody>
          <a:bodyPr wrap="square">
            <a:spAutoFit/>
          </a:bodyPr>
          <a:lstStyle/>
          <a:p>
            <a:r>
              <a:rPr lang="en-IN" sz="1960" b="1" dirty="0"/>
              <a:t>Example: </a:t>
            </a:r>
            <a:r>
              <a:rPr lang="en-IN" sz="1960" dirty="0"/>
              <a:t>One company</a:t>
            </a:r>
          </a:p>
          <a:p>
            <a:r>
              <a:rPr lang="en-IN" sz="1960" dirty="0"/>
              <a:t>producing deep drawn steel</a:t>
            </a:r>
          </a:p>
          <a:p>
            <a:r>
              <a:rPr lang="en-IN" sz="1960" dirty="0"/>
              <a:t>components using a power</a:t>
            </a:r>
          </a:p>
          <a:p>
            <a:r>
              <a:rPr lang="en-IN" sz="1960" dirty="0"/>
              <a:t>press, which is having </a:t>
            </a:r>
          </a:p>
          <a:p>
            <a:r>
              <a:rPr lang="en-IN" sz="1960" dirty="0"/>
              <a:t>-Equipment Availability:50% </a:t>
            </a:r>
          </a:p>
          <a:p>
            <a:r>
              <a:rPr lang="en-IN" sz="1960" dirty="0"/>
              <a:t>-Performance Rate: </a:t>
            </a:r>
            <a:r>
              <a:rPr lang="en-IN" sz="1960" b="1" dirty="0"/>
              <a:t>70</a:t>
            </a:r>
            <a:r>
              <a:rPr lang="en-IN" sz="1960" dirty="0"/>
              <a:t>% &amp;</a:t>
            </a:r>
          </a:p>
          <a:p>
            <a:r>
              <a:rPr lang="en-IN" sz="1960" dirty="0"/>
              <a:t>-Quality Rejection Rate: 20%</a:t>
            </a:r>
          </a:p>
          <a:p>
            <a:endParaRPr lang="en-IN" sz="1960" dirty="0"/>
          </a:p>
          <a:p>
            <a:r>
              <a:rPr lang="en-IN" sz="1960" b="1" dirty="0"/>
              <a:t>OEE = </a:t>
            </a:r>
            <a:r>
              <a:rPr lang="en-IN" sz="1960" dirty="0"/>
              <a:t>A X P X Q </a:t>
            </a:r>
          </a:p>
          <a:p>
            <a:r>
              <a:rPr lang="en-IN" sz="1960" dirty="0"/>
              <a:t>= 0.5 X 0.7 X 0.8 =28% </a:t>
            </a: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109" y="2464594"/>
            <a:ext cx="3379341" cy="381865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ustDataLst>
      <p:tags r:id="rId1"/>
    </p:custDataLst>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1101725" y="1689100"/>
            <a:ext cx="8042275" cy="4308475"/>
          </a:xfrm>
        </p:spPr>
        <p:txBody>
          <a:bodyPr/>
          <a:lstStyle/>
          <a:p>
            <a:pPr marL="257175" indent="-257175">
              <a:spcBef>
                <a:spcPts val="600"/>
              </a:spcBef>
              <a:buFont typeface="Wingdings" panose="05000000000000000000" pitchFamily="2" charset="2"/>
              <a:buChar char="§"/>
            </a:pPr>
            <a:r>
              <a:rPr lang="en-US" sz="2400" dirty="0"/>
              <a:t>How to implement following enablers in a SME:</a:t>
            </a:r>
          </a:p>
          <a:p>
            <a:pPr>
              <a:spcBef>
                <a:spcPts val="600"/>
              </a:spcBef>
            </a:pPr>
            <a:r>
              <a:rPr lang="en-US" sz="2400" dirty="0"/>
              <a:t>     1. Technology upgradation</a:t>
            </a:r>
          </a:p>
          <a:p>
            <a:pPr>
              <a:spcBef>
                <a:spcPts val="600"/>
              </a:spcBef>
            </a:pPr>
            <a:r>
              <a:rPr lang="en-US" sz="2400" dirty="0"/>
              <a:t>     2. Low Cost Automation</a:t>
            </a:r>
          </a:p>
          <a:p>
            <a:pPr>
              <a:spcBef>
                <a:spcPts val="600"/>
              </a:spcBef>
            </a:pPr>
            <a:r>
              <a:rPr lang="en-US" sz="2400" dirty="0"/>
              <a:t>     3. Planned Maintenance</a:t>
            </a:r>
          </a:p>
          <a:p>
            <a:pPr>
              <a:spcBef>
                <a:spcPts val="600"/>
              </a:spcBef>
            </a:pPr>
            <a:r>
              <a:rPr lang="en-US" sz="2400" dirty="0"/>
              <a:t>     4. OEE</a:t>
            </a:r>
          </a:p>
          <a:p>
            <a:pPr marL="257175" indent="-257175">
              <a:spcBef>
                <a:spcPts val="600"/>
              </a:spcBef>
              <a:buFont typeface="Wingdings" panose="05000000000000000000" pitchFamily="2" charset="2"/>
              <a:buChar char="§"/>
            </a:pPr>
            <a:r>
              <a:rPr lang="en-US" sz="2400" dirty="0"/>
              <a:t>Develop practical action plan and schedule for progressing from level 1 to level 3 maturity </a:t>
            </a:r>
          </a:p>
          <a:p>
            <a:pPr marL="257175" indent="-257175">
              <a:spcBef>
                <a:spcPts val="600"/>
              </a:spcBef>
              <a:buFont typeface="Wingdings" panose="05000000000000000000" pitchFamily="2" charset="2"/>
              <a:buChar char="§"/>
            </a:pPr>
            <a:r>
              <a:rPr lang="en-US" sz="2400" dirty="0"/>
              <a:t>Specify the current state and target state with timeline</a:t>
            </a:r>
          </a:p>
          <a:p>
            <a:pPr marL="257175" indent="-257175">
              <a:spcBef>
                <a:spcPts val="600"/>
              </a:spcBef>
              <a:buFont typeface="Wingdings" panose="05000000000000000000" pitchFamily="2" charset="2"/>
              <a:buChar char="§"/>
            </a:pPr>
            <a:r>
              <a:rPr lang="en-US" sz="2400" dirty="0"/>
              <a:t>How will you ensure you have reached desired state?</a:t>
            </a:r>
          </a:p>
          <a:p>
            <a:pPr marL="257175" indent="-257175">
              <a:spcBef>
                <a:spcPts val="600"/>
              </a:spcBef>
              <a:buFont typeface="Wingdings" panose="05000000000000000000" pitchFamily="2" charset="2"/>
              <a:buChar char="§"/>
            </a:pPr>
            <a:r>
              <a:rPr lang="en-US" sz="2400" dirty="0"/>
              <a:t>What action will you take if not attained the target?</a:t>
            </a:r>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K-1</a:t>
            </a:r>
            <a:br>
              <a:rPr lang="en-US" b="1" dirty="0">
                <a:solidFill>
                  <a:schemeClr val="tx1"/>
                </a:solidFill>
              </a:rPr>
            </a:br>
            <a:r>
              <a:rPr lang="en-US" b="1" dirty="0">
                <a:solidFill>
                  <a:schemeClr val="tx1"/>
                </a:solidFill>
              </a:rPr>
              <a:t>Plant Layout</a:t>
            </a:r>
            <a:endParaRPr lang="en-IN" b="1" dirty="0">
              <a:solidFill>
                <a:schemeClr val="tx1"/>
              </a:solidFill>
            </a:endParaRPr>
          </a:p>
        </p:txBody>
      </p:sp>
    </p:spTree>
    <p:custDataLst>
      <p:tags r:id="rId1"/>
    </p:custData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0371" name="think-cell Slide" r:id="rId9" imgW="12700" imgH="12700" progId="TCLayout.ActiveDocument.1">
                  <p:embed/>
                </p:oleObj>
              </mc:Choice>
              <mc:Fallback>
                <p:oleObj name="think-cell Slide" r:id="rId9" imgW="12700" imgH="12700" progId="TCLayout.ActiveDocument.1">
                  <p:embed/>
                  <p:pic>
                    <p:nvPicPr>
                      <p:cNvPr id="0" name="Picture 41538"/>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34" name="Freeform 33"/>
          <p:cNvSpPr/>
          <p:nvPr/>
        </p:nvSpPr>
        <p:spPr>
          <a:xfrm>
            <a:off x="108000" y="5456131"/>
            <a:ext cx="8928000" cy="344032"/>
          </a:xfrm>
          <a:custGeom>
            <a:avLst/>
            <a:gdLst>
              <a:gd name="connsiteX0" fmla="*/ 0 w 8890503"/>
              <a:gd name="connsiteY0" fmla="*/ 0 h 344032"/>
              <a:gd name="connsiteX1" fmla="*/ 1258432 w 8890503"/>
              <a:gd name="connsiteY1" fmla="*/ 344032 h 344032"/>
              <a:gd name="connsiteX2" fmla="*/ 7632071 w 8890503"/>
              <a:gd name="connsiteY2" fmla="*/ 344032 h 344032"/>
              <a:gd name="connsiteX3" fmla="*/ 8890503 w 8890503"/>
              <a:gd name="connsiteY3" fmla="*/ 27161 h 344032"/>
              <a:gd name="connsiteX4" fmla="*/ 0 w 8890503"/>
              <a:gd name="connsiteY4" fmla="*/ 0 h 344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503" h="344032">
                <a:moveTo>
                  <a:pt x="0" y="0"/>
                </a:moveTo>
                <a:lnTo>
                  <a:pt x="1258432" y="344032"/>
                </a:lnTo>
                <a:lnTo>
                  <a:pt x="7632071" y="344032"/>
                </a:lnTo>
                <a:lnTo>
                  <a:pt x="8890503" y="27161"/>
                </a:lnTo>
                <a:lnTo>
                  <a:pt x="0" y="0"/>
                </a:lnTo>
                <a:close/>
              </a:path>
            </a:pathLst>
          </a:cu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a:solidFill>
                <a:srgbClr val="000000"/>
              </a:solidFill>
            </a:endParaRPr>
          </a:p>
        </p:txBody>
      </p:sp>
      <p:sp>
        <p:nvSpPr>
          <p:cNvPr id="2" name="Title 1"/>
          <p:cNvSpPr>
            <a:spLocks noGrp="1"/>
          </p:cNvSpPr>
          <p:nvPr>
            <p:ph type="title"/>
          </p:nvPr>
        </p:nvSpPr>
        <p:spPr>
          <a:xfrm>
            <a:off x="172517" y="380591"/>
            <a:ext cx="6996687" cy="307777"/>
          </a:xfr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p>
            <a:r>
              <a:rPr lang="en-IN" sz="2000" dirty="0"/>
              <a:t>The Scheme</a:t>
            </a:r>
            <a:endParaRPr lang="en-GB" sz="2000" dirty="0"/>
          </a:p>
        </p:txBody>
      </p:sp>
      <p:grpSp>
        <p:nvGrpSpPr>
          <p:cNvPr id="31" name="Group 30"/>
          <p:cNvGrpSpPr/>
          <p:nvPr/>
        </p:nvGrpSpPr>
        <p:grpSpPr>
          <a:xfrm>
            <a:off x="709312" y="913743"/>
            <a:ext cx="7906653" cy="861407"/>
            <a:chOff x="635000" y="904690"/>
            <a:chExt cx="7725374" cy="861407"/>
          </a:xfrm>
        </p:grpSpPr>
        <p:sp>
          <p:nvSpPr>
            <p:cNvPr id="6" name="Rectangle 6"/>
            <p:cNvSpPr txBox="1"/>
            <p:nvPr/>
          </p:nvSpPr>
          <p:spPr>
            <a:xfrm>
              <a:off x="1726420" y="906482"/>
              <a:ext cx="6633954" cy="859615"/>
            </a:xfrm>
            <a:prstGeom prst="rect">
              <a:avLst/>
            </a:prstGeom>
            <a:solidFill>
              <a:schemeClr val="accent1"/>
            </a:solidFill>
            <a:ln w="9525">
              <a:no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72009" tIns="72009" rIns="72009" bIns="72009"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114300" fontAlgn="base">
                <a:spcBef>
                  <a:spcPct val="0"/>
                </a:spcBef>
                <a:spcAft>
                  <a:spcPct val="0"/>
                </a:spcAft>
                <a:buClr>
                  <a:srgbClr val="000000"/>
                </a:buClr>
              </a:pPr>
              <a:r>
                <a:rPr lang="en-US" dirty="0">
                  <a:solidFill>
                    <a:srgbClr val="000000"/>
                  </a:solidFill>
                </a:rPr>
                <a:t>FINANCIAL SUPPORT TO MSMEs IN ZED CERTIFICATION SCHEME</a:t>
              </a:r>
            </a:p>
          </p:txBody>
        </p:sp>
        <p:grpSp>
          <p:nvGrpSpPr>
            <p:cNvPr id="12" name="Group 11"/>
            <p:cNvGrpSpPr/>
            <p:nvPr>
              <p:custDataLst>
                <p:tags r:id="rId4"/>
              </p:custDataLst>
            </p:nvPr>
          </p:nvGrpSpPr>
          <p:grpSpPr>
            <a:xfrm>
              <a:off x="635000" y="904690"/>
              <a:ext cx="1190469" cy="861407"/>
              <a:chOff x="5905500" y="3124200"/>
              <a:chExt cx="1828800" cy="914400"/>
            </a:xfrm>
          </p:grpSpPr>
          <p:sp>
            <p:nvSpPr>
              <p:cNvPr id="8" name="Freeform 7"/>
              <p:cNvSpPr/>
              <p:nvPr>
                <p:custDataLst>
                  <p:tags r:id="rId5"/>
                </p:custDataLst>
              </p:nvPr>
            </p:nvSpPr>
            <p:spPr>
              <a:xfrm>
                <a:off x="5905500" y="3124200"/>
                <a:ext cx="1828800"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1" fmla="*/ 0 w 1828800"/>
                  <a:gd name="connsiteY0-2" fmla="*/ 0 h 914400"/>
                  <a:gd name="connsiteX1-3" fmla="*/ 1664208 w 1828800"/>
                  <a:gd name="connsiteY1-4" fmla="*/ 0 h 914400"/>
                  <a:gd name="connsiteX2-5" fmla="*/ 1828800 w 1828800"/>
                  <a:gd name="connsiteY2-6" fmla="*/ 457200 h 914400"/>
                  <a:gd name="connsiteX3-7" fmla="*/ 1664208 w 1828800"/>
                  <a:gd name="connsiteY3-8" fmla="*/ 914400 h 914400"/>
                  <a:gd name="connsiteX4-9" fmla="*/ 0 w 1828800"/>
                  <a:gd name="connsiteY4-10" fmla="*/ 914400 h 914400"/>
                  <a:gd name="connsiteX5-11" fmla="*/ 0 w 1828800"/>
                  <a:gd name="connsiteY5-12" fmla="*/ 457200 h 914400"/>
                  <a:gd name="connsiteX0-13" fmla="*/ 0 w 1828800"/>
                  <a:gd name="connsiteY0-14" fmla="*/ 0 h 914400"/>
                  <a:gd name="connsiteX1-15" fmla="*/ 1664208 w 1828800"/>
                  <a:gd name="connsiteY1-16" fmla="*/ 0 h 914400"/>
                  <a:gd name="connsiteX2-17" fmla="*/ 1828800 w 1828800"/>
                  <a:gd name="connsiteY2-18" fmla="*/ 457200 h 914400"/>
                  <a:gd name="connsiteX3-19" fmla="*/ 1664208 w 1828800"/>
                  <a:gd name="connsiteY3-20" fmla="*/ 914400 h 914400"/>
                  <a:gd name="connsiteX4-21" fmla="*/ 0 w 1828800"/>
                  <a:gd name="connsiteY4-22" fmla="*/ 914400 h 914400"/>
                  <a:gd name="connsiteX5-23" fmla="*/ 0 w 1828800"/>
                  <a:gd name="connsiteY5-24" fmla="*/ 457200 h 914400"/>
                  <a:gd name="connsiteX0-25" fmla="*/ 0 w 1828800"/>
                  <a:gd name="connsiteY0-26" fmla="*/ 0 h 914400"/>
                  <a:gd name="connsiteX1-27" fmla="*/ 1664208 w 1828800"/>
                  <a:gd name="connsiteY1-28" fmla="*/ 0 h 914400"/>
                  <a:gd name="connsiteX2-29" fmla="*/ 1828800 w 1828800"/>
                  <a:gd name="connsiteY2-30" fmla="*/ 457200 h 914400"/>
                  <a:gd name="connsiteX3-31" fmla="*/ 1664208 w 1828800"/>
                  <a:gd name="connsiteY3-32" fmla="*/ 914400 h 914400"/>
                  <a:gd name="connsiteX4-33" fmla="*/ 0 w 1828800"/>
                  <a:gd name="connsiteY4-34" fmla="*/ 914400 h 914400"/>
                  <a:gd name="connsiteX5-35" fmla="*/ 0 w 1828800"/>
                  <a:gd name="connsiteY5-36" fmla="*/ 457200 h 914400"/>
                  <a:gd name="connsiteX0-37" fmla="*/ 0 w 1828800"/>
                  <a:gd name="connsiteY0-38" fmla="*/ 0 h 914400"/>
                  <a:gd name="connsiteX1-39" fmla="*/ 1664208 w 1828800"/>
                  <a:gd name="connsiteY1-40" fmla="*/ 0 h 914400"/>
                  <a:gd name="connsiteX2-41" fmla="*/ 1828800 w 1828800"/>
                  <a:gd name="connsiteY2-42" fmla="*/ 457200 h 914400"/>
                  <a:gd name="connsiteX3-43" fmla="*/ 1664208 w 1828800"/>
                  <a:gd name="connsiteY3-44" fmla="*/ 914400 h 914400"/>
                  <a:gd name="connsiteX4-45" fmla="*/ 0 w 1828800"/>
                  <a:gd name="connsiteY4-46" fmla="*/ 914400 h 914400"/>
                  <a:gd name="connsiteX5-47" fmla="*/ 0 w 1828800"/>
                  <a:gd name="connsiteY5-48" fmla="*/ 457200 h 914400"/>
                  <a:gd name="connsiteX0-49" fmla="*/ 0 w 1828800"/>
                  <a:gd name="connsiteY0-50" fmla="*/ 0 h 914400"/>
                  <a:gd name="connsiteX1-51" fmla="*/ 1664208 w 1828800"/>
                  <a:gd name="connsiteY1-52" fmla="*/ 0 h 914400"/>
                  <a:gd name="connsiteX2-53" fmla="*/ 1828800 w 1828800"/>
                  <a:gd name="connsiteY2-54" fmla="*/ 457200 h 914400"/>
                  <a:gd name="connsiteX3-55" fmla="*/ 1664208 w 1828800"/>
                  <a:gd name="connsiteY3-56" fmla="*/ 914400 h 914400"/>
                  <a:gd name="connsiteX4-57" fmla="*/ 0 w 1828800"/>
                  <a:gd name="connsiteY4-58" fmla="*/ 914400 h 914400"/>
                  <a:gd name="connsiteX5-59" fmla="*/ 0 w 1828800"/>
                  <a:gd name="connsiteY5-60" fmla="*/ 457200 h 914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28800" h="914400">
                    <a:moveTo>
                      <a:pt x="0" y="0"/>
                    </a:moveTo>
                    <a:lnTo>
                      <a:pt x="1664208" y="0"/>
                    </a:lnTo>
                    <a:lnTo>
                      <a:pt x="1828800" y="457200"/>
                    </a:lnTo>
                    <a:lnTo>
                      <a:pt x="1664208" y="914400"/>
                    </a:lnTo>
                    <a:lnTo>
                      <a:pt x="0" y="914400"/>
                    </a:lnTo>
                    <a:lnTo>
                      <a:pt x="0" y="45720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err="1">
                  <a:solidFill>
                    <a:srgbClr val="FFFFFF"/>
                  </a:solidFill>
                </a:endParaRPr>
              </a:p>
            </p:txBody>
          </p:sp>
          <p:sp>
            <p:nvSpPr>
              <p:cNvPr id="11" name="Rectangle 9"/>
              <p:cNvSpPr txBox="1"/>
              <p:nvPr>
                <p:custDataLst>
                  <p:tags r:id="rId6"/>
                </p:custDataLst>
              </p:nvPr>
            </p:nvSpPr>
            <p:spPr>
              <a:xfrm>
                <a:off x="5969000" y="3187700"/>
                <a:ext cx="1524000" cy="787400"/>
              </a:xfrm>
              <a:prstGeom prst="rect">
                <a:avLst/>
              </a:prstGeom>
              <a:noFill/>
              <a:ln w="9525">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noAutofit/>
              </a:bodyPr>
              <a:lstStyle>
                <a:lvl1pPr marL="0" lvl="0" indent="0" defTabSz="913130" eaLnBrk="1" hangingPunct="1">
                  <a:buClr>
                    <a:schemeClr val="tx2"/>
                  </a:buClr>
                  <a:defRPr baseline="0">
                    <a:latin typeface="+mn-lt"/>
                    <a:ea typeface="Arial Unicode MS" pitchFamily="34" charset="-128"/>
                    <a:cs typeface="Arial Unicode MS" pitchFamily="34" charset="-128"/>
                  </a:defRPr>
                </a:lvl1pPr>
                <a:lvl2pPr marL="197485" lvl="1" indent="-196215" defTabSz="913130" eaLnBrk="1" hangingPunct="1">
                  <a:buClr>
                    <a:schemeClr val="tx2"/>
                  </a:buClr>
                  <a:buSzPct val="125000"/>
                  <a:buFont typeface="Arial" panose="020B0604020202020204" pitchFamily="34" charset="0"/>
                  <a:buChar char="▪"/>
                  <a:defRPr baseline="0">
                    <a:latin typeface="+mn-lt"/>
                    <a:ea typeface="Arial Unicode MS" pitchFamily="34" charset="-128"/>
                    <a:cs typeface="Arial Unicode MS" pitchFamily="34" charset="-128"/>
                  </a:defRPr>
                </a:lvl2pPr>
                <a:lvl3pPr marL="466725" lvl="2" indent="-267335"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3pPr>
                <a:lvl4pPr marL="626745" lvl="3" indent="-158750" defTabSz="913130" eaLnBrk="1" hangingPunct="1">
                  <a:buClr>
                    <a:schemeClr val="tx2"/>
                  </a:buClr>
                  <a:buSzPct val="120000"/>
                  <a:buFont typeface="Arial" panose="020B0604020202020204" pitchFamily="34" charset="0"/>
                  <a:buChar char="▫"/>
                  <a:defRPr baseline="0">
                    <a:latin typeface="+mn-lt"/>
                    <a:ea typeface="Arial Unicode MS" pitchFamily="34" charset="-128"/>
                    <a:cs typeface="Arial Unicode MS" pitchFamily="34" charset="-128"/>
                  </a:defRPr>
                </a:lvl4pPr>
                <a:lvl5pPr marL="765175" lvl="4" indent="-132715" defTabSz="913130" eaLnBrk="1" hangingPunct="1">
                  <a:buClr>
                    <a:schemeClr val="tx2"/>
                  </a:buClr>
                  <a:buSzPct val="89000"/>
                  <a:buFont typeface="Arial" panose="020B0604020202020204" pitchFamily="34" charset="0"/>
                  <a:buChar char="-"/>
                  <a:defRPr baseline="0">
                    <a:latin typeface="+mn-lt"/>
                    <a:ea typeface="Arial Unicode MS" pitchFamily="34" charset="-128"/>
                    <a:cs typeface="Arial Unicode MS" pitchFamily="34" charset="-128"/>
                  </a:defRPr>
                </a:lvl5pPr>
                <a:lvl6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6pPr>
                <a:lvl7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7pPr>
                <a:lvl8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8pPr>
                <a:lvl9pPr marL="765175" indent="-132715" defTabSz="913130" fontAlgn="base">
                  <a:spcBef>
                    <a:spcPct val="0"/>
                  </a:spcBef>
                  <a:spcAft>
                    <a:spcPct val="0"/>
                  </a:spcAft>
                  <a:buClr>
                    <a:schemeClr val="tx2"/>
                  </a:buClr>
                  <a:buSzPct val="89000"/>
                  <a:buFont typeface="Arial" panose="020B0604020202020204" pitchFamily="34" charset="0"/>
                  <a:buChar char="-"/>
                  <a:defRPr baseline="0">
                    <a:latin typeface="+mn-lt"/>
                  </a:defRPr>
                </a:lvl9pPr>
              </a:lstStyle>
              <a:p>
                <a:pPr marL="38100" algn="ctr" fontAlgn="base">
                  <a:spcBef>
                    <a:spcPct val="0"/>
                  </a:spcBef>
                  <a:spcAft>
                    <a:spcPct val="0"/>
                  </a:spcAft>
                  <a:buClr>
                    <a:srgbClr val="000000"/>
                  </a:buClr>
                </a:pPr>
                <a:r>
                  <a:rPr lang="en-US" sz="2000" b="1" dirty="0">
                    <a:solidFill>
                      <a:srgbClr val="FFFFFF"/>
                    </a:solidFill>
                  </a:rPr>
                  <a:t>Name</a:t>
                </a:r>
              </a:p>
            </p:txBody>
          </p:sp>
        </p:grpSp>
      </p:grpSp>
      <p:sp>
        <p:nvSpPr>
          <p:cNvPr id="30" name="Rectangle 29"/>
          <p:cNvSpPr/>
          <p:nvPr/>
        </p:nvSpPr>
        <p:spPr>
          <a:xfrm>
            <a:off x="108000" y="1775150"/>
            <a:ext cx="8928000" cy="414305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err="1">
              <a:solidFill>
                <a:srgbClr val="000000"/>
              </a:solidFill>
            </a:endParaRPr>
          </a:p>
        </p:txBody>
      </p:sp>
      <p:sp>
        <p:nvSpPr>
          <p:cNvPr id="32" name="Rounded Rectangle 31"/>
          <p:cNvSpPr/>
          <p:nvPr/>
        </p:nvSpPr>
        <p:spPr>
          <a:xfrm>
            <a:off x="984494" y="1945086"/>
            <a:ext cx="7175012" cy="2125014"/>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fontAlgn="base">
              <a:spcBef>
                <a:spcPct val="0"/>
              </a:spcBef>
              <a:spcAft>
                <a:spcPct val="0"/>
              </a:spcAft>
            </a:pPr>
            <a:r>
              <a:rPr lang="en-GB" sz="2000" b="1" dirty="0">
                <a:solidFill>
                  <a:srgbClr val="000000"/>
                </a:solidFill>
              </a:rPr>
              <a:t>The Scheme is an extensive drive of the Government of India to enhance global competitiveness of MSMEs by providing them financial support in assessment, rating and handholding of its manufacturing processes on Quality and Environment aspects</a:t>
            </a:r>
          </a:p>
        </p:txBody>
      </p:sp>
      <p:sp>
        <p:nvSpPr>
          <p:cNvPr id="13" name="TextBox 12"/>
          <p:cNvSpPr txBox="1"/>
          <p:nvPr/>
        </p:nvSpPr>
        <p:spPr>
          <a:xfrm>
            <a:off x="507460" y="4410987"/>
            <a:ext cx="8030935" cy="845231"/>
          </a:xfrm>
          <a:prstGeom prst="rect">
            <a:avLst/>
          </a:prstGeom>
          <a:noFill/>
        </p:spPr>
        <p:txBody>
          <a:bodyPr wrap="square" rtlCol="0">
            <a:spAutoFit/>
          </a:bodyPr>
          <a:lstStyle/>
          <a:p>
            <a:pPr algn="ctr" fontAlgn="base">
              <a:spcBef>
                <a:spcPts val="605"/>
              </a:spcBef>
              <a:spcAft>
                <a:spcPct val="0"/>
              </a:spcAft>
            </a:pPr>
            <a:r>
              <a:rPr lang="en-US" sz="1630" b="1" dirty="0">
                <a:solidFill>
                  <a:srgbClr val="000000"/>
                </a:solidFill>
                <a:latin typeface="Arial" panose="020B0604020202020204" pitchFamily="34" charset="0"/>
              </a:rPr>
              <a:t>“The Government has decided to implement the ZED Certification Scheme for 22,222 MSMEs unit with a total budget of </a:t>
            </a:r>
            <a:r>
              <a:rPr lang="en-US" sz="1630" b="1" dirty="0" err="1">
                <a:solidFill>
                  <a:srgbClr val="000000"/>
                </a:solidFill>
                <a:latin typeface="Arial" panose="020B0604020202020204" pitchFamily="34" charset="0"/>
              </a:rPr>
              <a:t>Rs</a:t>
            </a:r>
            <a:r>
              <a:rPr lang="en-US" sz="1630" b="1" dirty="0">
                <a:solidFill>
                  <a:srgbClr val="000000"/>
                </a:solidFill>
                <a:latin typeface="Arial" panose="020B0604020202020204" pitchFamily="34" charset="0"/>
              </a:rPr>
              <a:t>. 491 Crores (including Government of India contribution of </a:t>
            </a:r>
            <a:r>
              <a:rPr lang="en-US" sz="1630" b="1" dirty="0" err="1">
                <a:solidFill>
                  <a:srgbClr val="000000"/>
                </a:solidFill>
                <a:latin typeface="Arial" panose="020B0604020202020204" pitchFamily="34" charset="0"/>
              </a:rPr>
              <a:t>Rs</a:t>
            </a:r>
            <a:r>
              <a:rPr lang="en-US" sz="1630" b="1" dirty="0">
                <a:solidFill>
                  <a:srgbClr val="000000"/>
                </a:solidFill>
                <a:latin typeface="Arial" panose="020B0604020202020204" pitchFamily="34" charset="0"/>
              </a:rPr>
              <a:t>. 365 Crores) during the 12th Five Year Plan”</a:t>
            </a:r>
            <a:endParaRPr lang="en-US" sz="1630" dirty="0">
              <a:solidFill>
                <a:srgbClr val="808080"/>
              </a:solidFill>
              <a:latin typeface="Arial" panose="020B0604020202020204" pitchFamily="34" charset="0"/>
            </a:endParaRPr>
          </a:p>
        </p:txBody>
      </p:sp>
      <p:grpSp>
        <p:nvGrpSpPr>
          <p:cNvPr id="14" name="Group 13"/>
          <p:cNvGrpSpPr/>
          <p:nvPr/>
        </p:nvGrpSpPr>
        <p:grpSpPr>
          <a:xfrm>
            <a:off x="507460" y="4270894"/>
            <a:ext cx="8108505" cy="1125416"/>
            <a:chOff x="13830300" y="15774177"/>
            <a:chExt cx="11944350" cy="11869545"/>
          </a:xfrm>
        </p:grpSpPr>
        <p:cxnSp>
          <p:nvCxnSpPr>
            <p:cNvPr id="15" name="Straight Connector 14"/>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circle(in)">
                                      <p:cBhvr>
                                        <p:cTn id="12" dur="225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40229" y="3822940"/>
            <a:ext cx="7717971" cy="2512537"/>
          </a:xfrm>
        </p:spPr>
        <p:txBody>
          <a:bodyPr/>
          <a:lstStyle/>
          <a:p>
            <a:pPr algn="ctr"/>
            <a:r>
              <a:rPr lang="en-GB" sz="2800" dirty="0"/>
              <a:t>Planning for the location of all machines, utilities, employee workstations, material storage areas, pathways, service areas, </a:t>
            </a:r>
            <a:r>
              <a:rPr lang="en-IN" sz="2800" dirty="0"/>
              <a:t>space necessary for the operation of processes, </a:t>
            </a:r>
            <a:r>
              <a:rPr lang="en-GB" sz="2800" dirty="0"/>
              <a:t>and for the flow of materials and people movement within plant area</a:t>
            </a:r>
            <a:endParaRPr lang="en-IN" sz="2800" dirty="0"/>
          </a:p>
        </p:txBody>
      </p:sp>
    </p:spTree>
    <p:custDataLst>
      <p:tags r:id="rId1"/>
    </p:custDataLst>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K-1  </a:t>
            </a:r>
            <a:r>
              <a:rPr lang="en-IN" sz="2000" dirty="0"/>
              <a:t>Plant Layout</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Existing layout does not have provisions for future expansion or changes to the product mix</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Specific team established responsible for plant layout to ensure layout conducive to linear material flow</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Layout supports full segregation of materials based on grades and types, rework, reject status on the shop floor</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Reduction in material distance, time and manpower is measured and reviewed for continual improvement</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Focus on Multipurpose machines / </a:t>
            </a:r>
            <a:r>
              <a:rPr lang="en-US" sz="1050" dirty="0" err="1">
                <a:solidFill>
                  <a:schemeClr val="bg1"/>
                </a:solidFill>
              </a:rPr>
              <a:t>equipments</a:t>
            </a:r>
            <a:r>
              <a:rPr lang="en-US" sz="1050" dirty="0">
                <a:solidFill>
                  <a:schemeClr val="bg1"/>
                </a:solidFill>
              </a:rPr>
              <a:t> to avoid space constraints </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specific team available to ensure improvements In layout</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People are trained and teams are formed for improvements in layout. Specific teams established responsible for linear flow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Layouts are reviewed periodically and improved </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Comparison of various layout options with the help of cross functional team.  Lean principles &amp; processes are implemented in the organization</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Lean Layout solutions have improved safety and reduced production lead times; Cellular designs</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Unorganized way of plant lay outing , machines / </a:t>
            </a:r>
            <a:r>
              <a:rPr lang="en-US" sz="1050" dirty="0" err="1">
                <a:solidFill>
                  <a:schemeClr val="bg1"/>
                </a:solidFill>
              </a:rPr>
              <a:t>equipments</a:t>
            </a:r>
            <a:r>
              <a:rPr lang="en-US" sz="1050" dirty="0">
                <a:solidFill>
                  <a:schemeClr val="bg1"/>
                </a:solidFill>
              </a:rPr>
              <a:t> are kept unsystematically , no specific flow is maintained</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Some efforts are made to improve plant layout, e.g. Wastes attributed to unplanned layout are identified, pathway markings available</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Layout considers flow from raw material receipt to dispatch point with straight line pathways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Visual management of total flow and plant layout exist</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Regular monitoring of benefits of improved layout is done for PDCA</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effectLst/>
          <a:extLst>
            <a:ext uri="{909E8E84-426E-40dd-AFC4-6F175D3DCCD1}">
              <a14:hiddenFill xmlns="" xmlns:a14="http://schemas.microsoft.com/office/drawing/2010/main">
                <a:solidFill>
                  <a:srgbClr val="2FFF74"/>
                </a:solidFill>
              </a14:hiddenFill>
            </a:ext>
          </a:extLst>
        </p:spPr>
        <p:txBody>
          <a:bodyPr/>
          <a:lstStyle/>
          <a:p>
            <a:pPr eaLnBrk="1" hangingPunct="1"/>
            <a:r>
              <a:rPr lang="en-US" altLang="en-US" dirty="0"/>
              <a:t>JIT Layout</a:t>
            </a:r>
          </a:p>
        </p:txBody>
      </p:sp>
      <p:sp>
        <p:nvSpPr>
          <p:cNvPr id="228356" name="Rectangle 4"/>
          <p:cNvSpPr>
            <a:spLocks noChangeArrowheads="1"/>
          </p:cNvSpPr>
          <p:nvPr/>
        </p:nvSpPr>
        <p:spPr bwMode="auto">
          <a:xfrm>
            <a:off x="898726" y="1406278"/>
            <a:ext cx="5667705"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dirty="0">
                <a:solidFill>
                  <a:srgbClr val="000000"/>
                </a:solidFill>
              </a:rPr>
              <a:t>Reduce waste due to movement</a:t>
            </a:r>
          </a:p>
        </p:txBody>
      </p:sp>
      <p:grpSp>
        <p:nvGrpSpPr>
          <p:cNvPr id="14" name="Group 9"/>
          <p:cNvGrpSpPr/>
          <p:nvPr/>
        </p:nvGrpSpPr>
        <p:grpSpPr bwMode="auto">
          <a:xfrm>
            <a:off x="869696" y="2083422"/>
            <a:ext cx="7271833" cy="3691925"/>
            <a:chOff x="567" y="1443"/>
            <a:chExt cx="4674" cy="2373"/>
          </a:xfrm>
        </p:grpSpPr>
        <p:grpSp>
          <p:nvGrpSpPr>
            <p:cNvPr id="15" name="Group 5"/>
            <p:cNvGrpSpPr/>
            <p:nvPr/>
          </p:nvGrpSpPr>
          <p:grpSpPr bwMode="auto">
            <a:xfrm>
              <a:off x="567" y="1443"/>
              <a:ext cx="4674" cy="2365"/>
              <a:chOff x="567" y="1491"/>
              <a:chExt cx="4674" cy="2365"/>
            </a:xfrm>
          </p:grpSpPr>
          <p:sp>
            <p:nvSpPr>
              <p:cNvPr id="17" name="Rectangle 6"/>
              <p:cNvSpPr>
                <a:spLocks noChangeArrowheads="1"/>
              </p:cNvSpPr>
              <p:nvPr/>
            </p:nvSpPr>
            <p:spPr bwMode="auto">
              <a:xfrm>
                <a:off x="567" y="1491"/>
                <a:ext cx="4674" cy="23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lnSpc>
                    <a:spcPct val="90000"/>
                  </a:lnSpc>
                  <a:spcBef>
                    <a:spcPct val="0"/>
                  </a:spcBef>
                  <a:spcAft>
                    <a:spcPct val="40000"/>
                  </a:spcAft>
                  <a:defRPr/>
                </a:pPr>
                <a:r>
                  <a:rPr lang="en-US" sz="2350" b="1" dirty="0">
                    <a:solidFill>
                      <a:srgbClr val="000000"/>
                    </a:solidFill>
                    <a:latin typeface="Arial" panose="020B0604020202020204" pitchFamily="34" charset="0"/>
                  </a:rPr>
                  <a:t>JIT Layout Tactics</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Build work cells for families of products</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Include a large number operations in a small area</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Minimize distance</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Design little space for inventory</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Improve employee communication</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Use </a:t>
                </a:r>
                <a:r>
                  <a:rPr lang="en-US" sz="2350" b="1" dirty="0" err="1">
                    <a:solidFill>
                      <a:srgbClr val="000000"/>
                    </a:solidFill>
                    <a:latin typeface="Arial" panose="020B0604020202020204" pitchFamily="34" charset="0"/>
                  </a:rPr>
                  <a:t>Poka</a:t>
                </a:r>
                <a:r>
                  <a:rPr lang="en-US" sz="2350" b="1" dirty="0">
                    <a:solidFill>
                      <a:srgbClr val="000000"/>
                    </a:solidFill>
                    <a:latin typeface="Arial" panose="020B0604020202020204" pitchFamily="34" charset="0"/>
                  </a:rPr>
                  <a:t>-yoke (fail safe) devices</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Build flexible or movable equipment</a:t>
                </a:r>
              </a:p>
              <a:p>
                <a:pPr eaLnBrk="0" fontAlgn="base" hangingPunct="0">
                  <a:lnSpc>
                    <a:spcPct val="90000"/>
                  </a:lnSpc>
                  <a:spcBef>
                    <a:spcPct val="0"/>
                  </a:spcBef>
                  <a:spcAft>
                    <a:spcPct val="20000"/>
                  </a:spcAft>
                  <a:defRPr/>
                </a:pPr>
                <a:r>
                  <a:rPr lang="en-US" sz="2350" b="1" dirty="0">
                    <a:solidFill>
                      <a:srgbClr val="000000"/>
                    </a:solidFill>
                    <a:latin typeface="Arial" panose="020B0604020202020204" pitchFamily="34" charset="0"/>
                  </a:rPr>
                  <a:t>Cross-train workers to add flexibility</a:t>
                </a:r>
              </a:p>
            </p:txBody>
          </p:sp>
          <p:sp>
            <p:nvSpPr>
              <p:cNvPr id="18" name="Line 7"/>
              <p:cNvSpPr>
                <a:spLocks noChangeShapeType="1"/>
              </p:cNvSpPr>
              <p:nvPr/>
            </p:nvSpPr>
            <p:spPr bwMode="auto">
              <a:xfrm>
                <a:off x="608" y="1768"/>
                <a:ext cx="4512" cy="0"/>
              </a:xfrm>
              <a:prstGeom prst="line">
                <a:avLst/>
              </a:prstGeom>
              <a:noFill/>
              <a:ln w="57150">
                <a:solidFill>
                  <a:srgbClr val="BF0922"/>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2350">
                  <a:solidFill>
                    <a:srgbClr val="000000"/>
                  </a:solidFill>
                  <a:latin typeface="Arial" panose="020B0604020202020204" pitchFamily="34" charset="0"/>
                </a:endParaRPr>
              </a:p>
            </p:txBody>
          </p:sp>
        </p:grpSp>
        <p:sp>
          <p:nvSpPr>
            <p:cNvPr id="16" name="Line 8"/>
            <p:cNvSpPr>
              <a:spLocks noChangeShapeType="1"/>
            </p:cNvSpPr>
            <p:nvPr/>
          </p:nvSpPr>
          <p:spPr bwMode="auto">
            <a:xfrm>
              <a:off x="608" y="3816"/>
              <a:ext cx="4504" cy="0"/>
            </a:xfrm>
            <a:prstGeom prst="line">
              <a:avLst/>
            </a:prstGeom>
            <a:noFill/>
            <a:ln w="57150">
              <a:solidFill>
                <a:srgbClr val="BF0922"/>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2350">
                <a:solidFill>
                  <a:srgbClr val="000000"/>
                </a:solidFill>
                <a:latin typeface="Arial" panose="020B0604020202020204" pitchFamily="34" charset="0"/>
              </a:endParaRPr>
            </a:p>
          </p:txBody>
        </p:sp>
      </p:grpSp>
    </p:spTree>
    <p:custDataLst>
      <p:tags r:id="rId1"/>
    </p:custData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228356"/>
                                        </p:tgtEl>
                                        <p:attrNameLst>
                                          <p:attrName>style.visibility</p:attrName>
                                        </p:attrNameLst>
                                      </p:cBhvr>
                                      <p:to>
                                        <p:strVal val="visible"/>
                                      </p:to>
                                    </p:set>
                                    <p:animEffect transition="in" filter="wipe(left)">
                                      <p:cBhvr>
                                        <p:cTn id="7" dur="500"/>
                                        <p:tgtEl>
                                          <p:spTgt spid="228356"/>
                                        </p:tgtEl>
                                      </p:cBhvr>
                                    </p:animEffect>
                                  </p:childTnLst>
                                </p:cTn>
                              </p:par>
                            </p:childTnLst>
                          </p:cTn>
                        </p:par>
                        <p:par>
                          <p:cTn id="8" fill="hold">
                            <p:stCondLst>
                              <p:cond delay="1500"/>
                            </p:stCondLst>
                            <p:childTnLst>
                              <p:par>
                                <p:cTn id="9" presetID="18" presetClass="entr" presetSubtype="6" fill="hold" nodeType="afterEffect">
                                  <p:stCondLst>
                                    <p:cond delay="1000"/>
                                  </p:stCondLst>
                                  <p:childTnLst>
                                    <p:set>
                                      <p:cBhvr>
                                        <p:cTn id="10" dur="1" fill="hold">
                                          <p:stCondLst>
                                            <p:cond delay="0"/>
                                          </p:stCondLst>
                                        </p:cTn>
                                        <p:tgtEl>
                                          <p:spTgt spid="14"/>
                                        </p:tgtEl>
                                        <p:attrNameLst>
                                          <p:attrName>style.visibility</p:attrName>
                                        </p:attrNameLst>
                                      </p:cBhvr>
                                      <p:to>
                                        <p:strVal val="visible"/>
                                      </p:to>
                                    </p:set>
                                    <p:animEffect transition="in" filter="strips(downRight)">
                                      <p:cBhvr>
                                        <p:cTn id="1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6"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Randomly developed Layout</a:t>
            </a:r>
          </a:p>
        </p:txBody>
      </p:sp>
      <p:pic>
        <p:nvPicPr>
          <p:cNvPr id="5" name="Picture 4"/>
          <p:cNvPicPr>
            <a:picLocks noChangeAspect="1"/>
          </p:cNvPicPr>
          <p:nvPr/>
        </p:nvPicPr>
        <p:blipFill>
          <a:blip r:embed="rId4"/>
          <a:stretch>
            <a:fillRect/>
          </a:stretch>
        </p:blipFill>
        <p:spPr>
          <a:xfrm>
            <a:off x="954740" y="1062317"/>
            <a:ext cx="7163193" cy="5205254"/>
          </a:xfrm>
          <a:prstGeom prst="rect">
            <a:avLst/>
          </a:prstGeom>
        </p:spPr>
      </p:pic>
    </p:spTree>
    <p:custDataLst>
      <p:tags r:id="rId1"/>
    </p:custDataLst>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a:xfrm>
            <a:off x="172517" y="380591"/>
            <a:ext cx="6996687" cy="307777"/>
          </a:xfrm>
        </p:spPr>
        <p:txBody>
          <a:bodyPr/>
          <a:lstStyle/>
          <a:p>
            <a:r>
              <a:rPr lang="en-US" altLang="en-US" dirty="0"/>
              <a:t>Types of Layout</a:t>
            </a:r>
          </a:p>
        </p:txBody>
      </p:sp>
      <p:sp>
        <p:nvSpPr>
          <p:cNvPr id="141315" name="Content Placeholder 2"/>
          <p:cNvSpPr>
            <a:spLocks noGrp="1"/>
          </p:cNvSpPr>
          <p:nvPr>
            <p:ph idx="4294967295"/>
          </p:nvPr>
        </p:nvSpPr>
        <p:spPr>
          <a:xfrm>
            <a:off x="283036" y="1238455"/>
            <a:ext cx="6172200" cy="1476375"/>
          </a:xfrm>
        </p:spPr>
        <p:txBody>
          <a:bodyPr/>
          <a:lstStyle/>
          <a:p>
            <a:pPr marL="342900" indent="-342900">
              <a:buFont typeface="Wingdings" panose="05000000000000000000" pitchFamily="2" charset="2"/>
              <a:buChar char="v"/>
            </a:pPr>
            <a:r>
              <a:rPr lang="en-US" altLang="en-US" sz="2400" dirty="0"/>
              <a:t>Islands (isolated processes)</a:t>
            </a:r>
          </a:p>
          <a:p>
            <a:pPr marL="342900" indent="-342900">
              <a:buFont typeface="Wingdings" panose="05000000000000000000" pitchFamily="2" charset="2"/>
              <a:buChar char="v"/>
            </a:pPr>
            <a:r>
              <a:rPr lang="en-US" altLang="en-US" sz="2400" dirty="0"/>
              <a:t>Connected Islands</a:t>
            </a:r>
          </a:p>
          <a:p>
            <a:pPr marL="342900" indent="-342900">
              <a:buFont typeface="Wingdings" panose="05000000000000000000" pitchFamily="2" charset="2"/>
              <a:buChar char="v"/>
            </a:pPr>
            <a:r>
              <a:rPr lang="en-US" altLang="en-US" sz="2400" dirty="0"/>
              <a:t>Connected islands with full work control</a:t>
            </a:r>
          </a:p>
          <a:p>
            <a:pPr marL="342900" indent="-342900">
              <a:buFont typeface="Wingdings" panose="05000000000000000000" pitchFamily="2" charset="2"/>
              <a:buChar char="v"/>
            </a:pPr>
            <a:r>
              <a:rPr lang="en-US" altLang="en-US" sz="2400" dirty="0"/>
              <a:t>Cells</a:t>
            </a:r>
          </a:p>
        </p:txBody>
      </p:sp>
      <p:pic>
        <p:nvPicPr>
          <p:cNvPr id="144388" name="Picture 2" descr="http://mdcegypt.com/Pages/Operation%20Management/Production%20And%20Operation%20Management/Facility%20Layout/Group%20Technology/groub1.gif"/>
          <p:cNvPicPr>
            <a:picLocks noChangeAspect="1" noChangeArrowheads="1"/>
          </p:cNvPicPr>
          <p:nvPr/>
        </p:nvPicPr>
        <p:blipFill>
          <a:blip r:embed="rId4"/>
          <a:srcRect l="4420" t="11375" r="4236" b="54585"/>
          <a:stretch>
            <a:fillRect/>
          </a:stretch>
        </p:blipFill>
        <p:spPr bwMode="auto">
          <a:xfrm>
            <a:off x="295835" y="3059050"/>
            <a:ext cx="4439616" cy="1675356"/>
          </a:xfrm>
          <a:prstGeom prst="rect">
            <a:avLst/>
          </a:prstGeom>
          <a:noFill/>
          <a:ln w="9525">
            <a:solidFill>
              <a:schemeClr val="tx1">
                <a:lumMod val="65000"/>
                <a:lumOff val="35000"/>
              </a:schemeClr>
            </a:solidFill>
            <a:miter lim="800000"/>
            <a:headEnd/>
            <a:tailEnd/>
          </a:ln>
        </p:spPr>
      </p:pic>
      <p:pic>
        <p:nvPicPr>
          <p:cNvPr id="5" name="Picture 2" descr="http://mdcegypt.com/Pages/Operation%20Management/Production%20And%20Operation%20Management/Facility%20Layout/Group%20Technology/groub1.gif"/>
          <p:cNvPicPr>
            <a:picLocks noChangeAspect="1" noChangeArrowheads="1"/>
          </p:cNvPicPr>
          <p:nvPr/>
        </p:nvPicPr>
        <p:blipFill>
          <a:blip r:embed="rId4"/>
          <a:srcRect l="13179" t="50560" r="11744" b="8291"/>
          <a:stretch>
            <a:fillRect/>
          </a:stretch>
        </p:blipFill>
        <p:spPr bwMode="auto">
          <a:xfrm>
            <a:off x="4955856" y="3047386"/>
            <a:ext cx="3932582" cy="1686046"/>
          </a:xfrm>
          <a:prstGeom prst="rect">
            <a:avLst/>
          </a:prstGeom>
          <a:noFill/>
          <a:ln w="9525">
            <a:solidFill>
              <a:schemeClr val="tx1">
                <a:lumMod val="65000"/>
                <a:lumOff val="35000"/>
              </a:schemeClr>
            </a:solidFill>
            <a:miter lim="800000"/>
            <a:headEnd/>
            <a:tailEnd/>
          </a:ln>
        </p:spPr>
      </p:pic>
    </p:spTree>
    <p:custDataLst>
      <p:tags r:id="rId1"/>
    </p:custDataLst>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111" y="2967513"/>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K-2</a:t>
            </a:r>
            <a:br>
              <a:rPr lang="en-US" b="1" dirty="0">
                <a:solidFill>
                  <a:schemeClr val="tx1"/>
                </a:solidFill>
              </a:rPr>
            </a:br>
            <a:r>
              <a:rPr lang="en-US" b="1" dirty="0">
                <a:solidFill>
                  <a:schemeClr val="tx1"/>
                </a:solidFill>
              </a:rPr>
              <a:t>Materials Management</a:t>
            </a:r>
            <a:endParaRPr lang="en-IN" b="1" dirty="0">
              <a:solidFill>
                <a:schemeClr val="tx1"/>
              </a:solidFill>
            </a:endParaRPr>
          </a:p>
        </p:txBody>
      </p:sp>
    </p:spTree>
    <p:custDataLst>
      <p:tags r:id="rId1"/>
    </p:custDataLst>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46315" y="3768510"/>
            <a:ext cx="8207828" cy="2969737"/>
          </a:xfrm>
        </p:spPr>
        <p:txBody>
          <a:bodyPr/>
          <a:lstStyle/>
          <a:p>
            <a:pPr algn="ctr"/>
            <a:r>
              <a:rPr lang="en-GB" sz="2800" dirty="0"/>
              <a:t>Facilities for the safe and systematic storage under controlled conditions, of raw materials, consumables, spares, in-process material, semi-finished products and assemblies, finished products, packaged products, with due identification, traceability systems to permit easy access and retrieval</a:t>
            </a:r>
            <a:endParaRPr lang="en-IN" sz="2800" dirty="0"/>
          </a:p>
        </p:txBody>
      </p:sp>
    </p:spTree>
    <p:custDataLst>
      <p:tags r:id="rId1"/>
    </p:custDataLst>
  </p:cSld>
  <p:clrMapOvr>
    <a:masterClrMapping/>
  </p:clrMapOvr>
  <p:transition spd="slow">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K-2  Material Management</a:t>
            </a:r>
          </a:p>
        </p:txBody>
      </p:sp>
      <p:sp>
        <p:nvSpPr>
          <p:cNvPr id="7" name="Rectangle 6"/>
          <p:cNvSpPr/>
          <p:nvPr/>
        </p:nvSpPr>
        <p:spPr>
          <a:xfrm>
            <a:off x="82971" y="1235229"/>
            <a:ext cx="707596" cy="226482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b="1" dirty="0">
                <a:solidFill>
                  <a:schemeClr val="tx1"/>
                </a:solidFill>
              </a:rPr>
              <a:t>Plan</a:t>
            </a:r>
          </a:p>
        </p:txBody>
      </p:sp>
      <p:sp>
        <p:nvSpPr>
          <p:cNvPr id="8" name="Rectangle 7"/>
          <p:cNvSpPr/>
          <p:nvPr/>
        </p:nvSpPr>
        <p:spPr>
          <a:xfrm>
            <a:off x="82970" y="3522933"/>
            <a:ext cx="707596" cy="12163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tx1"/>
                </a:solidFill>
              </a:rPr>
              <a:t>Deploy</a:t>
            </a:r>
          </a:p>
        </p:txBody>
      </p:sp>
      <p:sp>
        <p:nvSpPr>
          <p:cNvPr id="10" name="Rectangle 9"/>
          <p:cNvSpPr/>
          <p:nvPr/>
        </p:nvSpPr>
        <p:spPr>
          <a:xfrm>
            <a:off x="82971" y="4784531"/>
            <a:ext cx="707596" cy="9138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b="1" dirty="0">
                <a:solidFill>
                  <a:schemeClr val="tx1"/>
                </a:solidFill>
              </a:rPr>
              <a:t>Monitor, refine and deliver outcome</a:t>
            </a:r>
          </a:p>
        </p:txBody>
      </p:sp>
      <p:sp>
        <p:nvSpPr>
          <p:cNvPr id="11" name="Rectangle 10"/>
          <p:cNvSpPr/>
          <p:nvPr/>
        </p:nvSpPr>
        <p:spPr>
          <a:xfrm>
            <a:off x="873842" y="820848"/>
            <a:ext cx="1357410"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232064" y="820848"/>
            <a:ext cx="1253546"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498646" y="820848"/>
            <a:ext cx="1771113"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272330" y="820848"/>
            <a:ext cx="1788824"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058833" y="820848"/>
            <a:ext cx="2047603" cy="583679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00037" y="1235229"/>
            <a:ext cx="1306962" cy="22648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SCM practices remain unstructured and ill-defined. Individual heroics and working around the system are what makes things happen. </a:t>
            </a:r>
            <a:r>
              <a:rPr lang="en-US" sz="1000" dirty="0" err="1">
                <a:solidFill>
                  <a:schemeClr val="bg1"/>
                </a:solidFill>
              </a:rPr>
              <a:t>Organisational</a:t>
            </a:r>
            <a:r>
              <a:rPr lang="en-US" sz="1000" dirty="0">
                <a:solidFill>
                  <a:schemeClr val="bg1"/>
                </a:solidFill>
              </a:rPr>
              <a:t> structures are based on the traditional functions ; no horizontal supply chain processes</a:t>
            </a:r>
          </a:p>
        </p:txBody>
      </p:sp>
      <p:sp>
        <p:nvSpPr>
          <p:cNvPr id="17" name="Rectangle 16"/>
          <p:cNvSpPr/>
          <p:nvPr/>
        </p:nvSpPr>
        <p:spPr>
          <a:xfrm>
            <a:off x="2264884" y="1235229"/>
            <a:ext cx="1206957" cy="22648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a:solidFill>
                  <a:schemeClr val="bg1"/>
                </a:solidFill>
              </a:rPr>
              <a:t>Basic SCM processes such as order commitment, procurement and inventory management are defined and documented</a:t>
            </a:r>
          </a:p>
        </p:txBody>
      </p:sp>
      <p:sp>
        <p:nvSpPr>
          <p:cNvPr id="18" name="Rectangle 17"/>
          <p:cNvSpPr/>
          <p:nvPr/>
        </p:nvSpPr>
        <p:spPr>
          <a:xfrm>
            <a:off x="3541083" y="1235229"/>
            <a:ext cx="1705290" cy="22648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Advance planning and scheduling (APS) begins to occur, providers are given access to actual planning schedules so that they can have the right equipment available and resource -alert at the right point ; A well-defined demand /supply balancing processes that combines forecasting and planning with sourcing and manufacturing is evident at this level</a:t>
            </a:r>
          </a:p>
        </p:txBody>
      </p:sp>
      <p:sp>
        <p:nvSpPr>
          <p:cNvPr id="19" name="Rectangle 18"/>
          <p:cNvSpPr/>
          <p:nvPr/>
        </p:nvSpPr>
        <p:spPr>
          <a:xfrm>
            <a:off x="5305573" y="1235229"/>
            <a:ext cx="1722342" cy="22648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The company, its vendors and suppliers, co-operate at process level. SCM measures and management systems are deeply imbedded in the </a:t>
            </a:r>
            <a:r>
              <a:rPr lang="en-US" sz="1000" dirty="0" err="1">
                <a:solidFill>
                  <a:schemeClr val="bg1"/>
                </a:solidFill>
              </a:rPr>
              <a:t>organisation</a:t>
            </a:r>
            <a:r>
              <a:rPr lang="en-US" sz="1000" dirty="0">
                <a:solidFill>
                  <a:schemeClr val="bg1"/>
                </a:solidFill>
              </a:rPr>
              <a:t>. Joint contract agreements are used ; Firms create "win-win” solution through closure cooperation, frequent communication and partnership</a:t>
            </a:r>
          </a:p>
        </p:txBody>
      </p:sp>
      <p:sp>
        <p:nvSpPr>
          <p:cNvPr id="20" name="Rectangle 19"/>
          <p:cNvSpPr/>
          <p:nvPr/>
        </p:nvSpPr>
        <p:spPr>
          <a:xfrm>
            <a:off x="7096881" y="1235229"/>
            <a:ext cx="1971504" cy="226482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Trust and mutual dependency are the glue holding the extended supply chain together. The firms have applied activity based costing  to determine the cost per unit across the end to end network, they work together on the most cost-effective methodology while keeping customer rating at industry-best standards</a:t>
            </a:r>
          </a:p>
        </p:txBody>
      </p:sp>
      <p:sp>
        <p:nvSpPr>
          <p:cNvPr id="21" name="Rectangle 20"/>
          <p:cNvSpPr/>
          <p:nvPr/>
        </p:nvSpPr>
        <p:spPr>
          <a:xfrm>
            <a:off x="900037" y="3522933"/>
            <a:ext cx="1306962" cy="12163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bg1"/>
                </a:solidFill>
              </a:rPr>
              <a:t>No system in place to minimize inventory</a:t>
            </a:r>
          </a:p>
        </p:txBody>
      </p:sp>
      <p:sp>
        <p:nvSpPr>
          <p:cNvPr id="22" name="Rectangle 21"/>
          <p:cNvSpPr/>
          <p:nvPr/>
        </p:nvSpPr>
        <p:spPr>
          <a:xfrm>
            <a:off x="2264884" y="3522933"/>
            <a:ext cx="1206957" cy="12163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err="1">
                <a:solidFill>
                  <a:schemeClr val="bg1"/>
                </a:solidFill>
              </a:rPr>
              <a:t>Adhoc</a:t>
            </a:r>
            <a:r>
              <a:rPr lang="en-US" sz="1000" dirty="0">
                <a:solidFill>
                  <a:schemeClr val="bg1"/>
                </a:solidFill>
              </a:rPr>
              <a:t> methods to control inventory</a:t>
            </a:r>
          </a:p>
        </p:txBody>
      </p:sp>
      <p:sp>
        <p:nvSpPr>
          <p:cNvPr id="23" name="Rectangle 22"/>
          <p:cNvSpPr/>
          <p:nvPr/>
        </p:nvSpPr>
        <p:spPr>
          <a:xfrm>
            <a:off x="3541083" y="3522933"/>
            <a:ext cx="1705290" cy="12163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Demand characteristics like volatility , seasonality, latency and short order lead times are routinely factored in for managing the supply chain</a:t>
            </a:r>
          </a:p>
        </p:txBody>
      </p:sp>
      <p:sp>
        <p:nvSpPr>
          <p:cNvPr id="24" name="Rectangle 23"/>
          <p:cNvSpPr/>
          <p:nvPr/>
        </p:nvSpPr>
        <p:spPr>
          <a:xfrm>
            <a:off x="5305573" y="3522933"/>
            <a:ext cx="1722342" cy="12163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Inventory management is based on the control and optimization of product supply. Clear processes and roles for making replenishment , production and sourcing decisions are in place</a:t>
            </a:r>
          </a:p>
        </p:txBody>
      </p:sp>
      <p:sp>
        <p:nvSpPr>
          <p:cNvPr id="25" name="Rectangle 24"/>
          <p:cNvSpPr/>
          <p:nvPr/>
        </p:nvSpPr>
        <p:spPr>
          <a:xfrm>
            <a:off x="7096881" y="3522933"/>
            <a:ext cx="1971504" cy="12163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Suppliers are enabled to produce and deliver materials in a timely, low cost fashion that allows to further minimize  inventory and cost of materials while elevating  supplier’s competitiveness </a:t>
            </a:r>
          </a:p>
        </p:txBody>
      </p:sp>
      <p:sp>
        <p:nvSpPr>
          <p:cNvPr id="31" name="Rectangle 30"/>
          <p:cNvSpPr/>
          <p:nvPr/>
        </p:nvSpPr>
        <p:spPr>
          <a:xfrm>
            <a:off x="900037" y="4784530"/>
            <a:ext cx="1306962"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Frequent delays in availability of materials</a:t>
            </a:r>
          </a:p>
        </p:txBody>
      </p:sp>
      <p:sp>
        <p:nvSpPr>
          <p:cNvPr id="32" name="Rectangle 31"/>
          <p:cNvSpPr/>
          <p:nvPr/>
        </p:nvSpPr>
        <p:spPr>
          <a:xfrm>
            <a:off x="2264884" y="4784530"/>
            <a:ext cx="1206957"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80-90% timely availability of materials</a:t>
            </a:r>
          </a:p>
        </p:txBody>
      </p:sp>
      <p:sp>
        <p:nvSpPr>
          <p:cNvPr id="33" name="Rectangle 32"/>
          <p:cNvSpPr/>
          <p:nvPr/>
        </p:nvSpPr>
        <p:spPr>
          <a:xfrm>
            <a:off x="3541083" y="4784530"/>
            <a:ext cx="1705290"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90-95% timely availability of materials</a:t>
            </a:r>
          </a:p>
        </p:txBody>
      </p:sp>
      <p:sp>
        <p:nvSpPr>
          <p:cNvPr id="34" name="Rectangle 33"/>
          <p:cNvSpPr/>
          <p:nvPr/>
        </p:nvSpPr>
        <p:spPr>
          <a:xfrm>
            <a:off x="5305573" y="4784530"/>
            <a:ext cx="1722342"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&gt;95% timely availability of materials</a:t>
            </a:r>
          </a:p>
        </p:txBody>
      </p:sp>
      <p:sp>
        <p:nvSpPr>
          <p:cNvPr id="35" name="Rectangle 34"/>
          <p:cNvSpPr/>
          <p:nvPr/>
        </p:nvSpPr>
        <p:spPr>
          <a:xfrm>
            <a:off x="7096881" y="4784530"/>
            <a:ext cx="1971504" cy="91388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00" dirty="0">
                <a:solidFill>
                  <a:schemeClr val="bg1"/>
                </a:solidFill>
              </a:rPr>
              <a:t>Just in time for the materials for all products / assemblies / components</a:t>
            </a:r>
          </a:p>
        </p:txBody>
      </p:sp>
      <p:sp>
        <p:nvSpPr>
          <p:cNvPr id="36" name="Rectangle 35"/>
          <p:cNvSpPr/>
          <p:nvPr/>
        </p:nvSpPr>
        <p:spPr>
          <a:xfrm>
            <a:off x="912913" y="861580"/>
            <a:ext cx="128121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276775" y="861580"/>
            <a:ext cx="118317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541083" y="861580"/>
            <a:ext cx="1705290"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305573" y="861580"/>
            <a:ext cx="1722342"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096881" y="861580"/>
            <a:ext cx="1971504"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
        <p:nvSpPr>
          <p:cNvPr id="37" name="Rectangle 36"/>
          <p:cNvSpPr/>
          <p:nvPr/>
        </p:nvSpPr>
        <p:spPr>
          <a:xfrm>
            <a:off x="900037" y="5747778"/>
            <a:ext cx="1306962"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Higher inventory levels are maintained to ensure there are no stock-outs</a:t>
            </a:r>
          </a:p>
        </p:txBody>
      </p:sp>
      <p:sp>
        <p:nvSpPr>
          <p:cNvPr id="42" name="Rectangle 41"/>
          <p:cNvSpPr/>
          <p:nvPr/>
        </p:nvSpPr>
        <p:spPr>
          <a:xfrm>
            <a:off x="2264884" y="5747778"/>
            <a:ext cx="1206957"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00" dirty="0">
                <a:solidFill>
                  <a:schemeClr val="bg1"/>
                </a:solidFill>
              </a:rPr>
              <a:t>Materials management team analyses demand consumption pattern to decide the stock levels</a:t>
            </a:r>
          </a:p>
        </p:txBody>
      </p:sp>
      <p:sp>
        <p:nvSpPr>
          <p:cNvPr id="43" name="Rectangle 42"/>
          <p:cNvSpPr/>
          <p:nvPr/>
        </p:nvSpPr>
        <p:spPr>
          <a:xfrm>
            <a:off x="3541083" y="5747778"/>
            <a:ext cx="1705290"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The decided stock levels are maintained and reviewed to ensure reduction in inventory</a:t>
            </a:r>
          </a:p>
        </p:txBody>
      </p:sp>
      <p:sp>
        <p:nvSpPr>
          <p:cNvPr id="44" name="Rectangle 43"/>
          <p:cNvSpPr/>
          <p:nvPr/>
        </p:nvSpPr>
        <p:spPr>
          <a:xfrm>
            <a:off x="5305573" y="5747778"/>
            <a:ext cx="1722342"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The reduction in inventory at all stages such as raw material , WIP, Finished goods, etc. is measured and reviewed for improvement</a:t>
            </a:r>
          </a:p>
        </p:txBody>
      </p:sp>
      <p:sp>
        <p:nvSpPr>
          <p:cNvPr id="45" name="Rectangle 44"/>
          <p:cNvSpPr/>
          <p:nvPr/>
        </p:nvSpPr>
        <p:spPr>
          <a:xfrm>
            <a:off x="7096881" y="5747778"/>
            <a:ext cx="1971504" cy="898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b="1" dirty="0">
                <a:solidFill>
                  <a:schemeClr val="bg1"/>
                </a:solidFill>
              </a:rPr>
              <a:t>+ </a:t>
            </a:r>
            <a:r>
              <a:rPr lang="en-US" sz="1000" dirty="0">
                <a:solidFill>
                  <a:schemeClr val="bg1"/>
                </a:solidFill>
              </a:rPr>
              <a:t>Warehouse management system , Information sharing and communication based on Internet has led to improved Inventory Turnover ratio consistently on year-on-year basis</a:t>
            </a:r>
          </a:p>
        </p:txBody>
      </p:sp>
      <p:sp>
        <p:nvSpPr>
          <p:cNvPr id="46" name="Rectangle 45"/>
          <p:cNvSpPr/>
          <p:nvPr/>
        </p:nvSpPr>
        <p:spPr>
          <a:xfrm>
            <a:off x="99267" y="5740393"/>
            <a:ext cx="707596" cy="91388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chemeClr val="tx1"/>
                </a:solidFill>
              </a:rPr>
              <a:t>Monitor, refine and deliver outcome</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up)">
                                      <p:cBhvr>
                                        <p:cTn id="41" dur="500"/>
                                        <p:tgtEl>
                                          <p:spTgt spid="1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500"/>
                                        <p:tgtEl>
                                          <p:spTgt spid="1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1000"/>
                                        <p:tgtEl>
                                          <p:spTgt spid="22"/>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childTnLst>
                                </p:cTn>
                              </p:par>
                            </p:childTnLst>
                          </p:cTn>
                        </p:par>
                        <p:par>
                          <p:cTn id="78" fill="hold">
                            <p:stCondLst>
                              <p:cond delay="3000"/>
                            </p:stCondLst>
                            <p:childTnLst>
                              <p:par>
                                <p:cTn id="79" presetID="10" presetClass="entr" presetSubtype="0"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1000"/>
                                        <p:tgtEl>
                                          <p:spTgt spid="23"/>
                                        </p:tgtEl>
                                      </p:cBhvr>
                                    </p:animEffect>
                                  </p:childTnLst>
                                </p:cTn>
                              </p:par>
                            </p:childTnLst>
                          </p:cTn>
                        </p:par>
                        <p:par>
                          <p:cTn id="91" fill="hold">
                            <p:stCondLst>
                              <p:cond delay="2000"/>
                            </p:stCondLst>
                            <p:childTnLst>
                              <p:par>
                                <p:cTn id="92" presetID="10" presetClass="entr" presetSubtype="0" fill="hold" grpId="0" nodeType="after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1000"/>
                                        <p:tgtEl>
                                          <p:spTgt spid="33"/>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1000"/>
                                        <p:tgtEl>
                                          <p:spTgt spid="4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000"/>
                                        <p:tgtEl>
                                          <p:spTgt spid="34"/>
                                        </p:tgtEl>
                                      </p:cBhvr>
                                    </p:animEffect>
                                  </p:childTnLst>
                                </p:cTn>
                              </p:par>
                            </p:childTnLst>
                          </p:cTn>
                        </p:par>
                        <p:par>
                          <p:cTn id="112" fill="hold">
                            <p:stCondLst>
                              <p:cond delay="3000"/>
                            </p:stCondLst>
                            <p:childTnLst>
                              <p:par>
                                <p:cTn id="113" presetID="10" presetClass="entr" presetSubtype="0" fill="hold" grpId="0" nodeType="after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1000"/>
                                        <p:tgtEl>
                                          <p:spTgt spid="44"/>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
                                        </p:tgtEl>
                                        <p:attrNameLst>
                                          <p:attrName>style.visibility</p:attrName>
                                        </p:attrNameLst>
                                      </p:cBhvr>
                                      <p:to>
                                        <p:strVal val="visible"/>
                                      </p:to>
                                    </p:set>
                                    <p:animEffect transition="in" filter="fade">
                                      <p:cBhvr>
                                        <p:cTn id="120" dur="1000"/>
                                        <p:tgtEl>
                                          <p:spTgt spid="20"/>
                                        </p:tgtEl>
                                      </p:cBhvr>
                                    </p:animEffect>
                                  </p:childTnLst>
                                </p:cTn>
                              </p:par>
                            </p:childTnLst>
                          </p:cTn>
                        </p:par>
                        <p:par>
                          <p:cTn id="121" fill="hold">
                            <p:stCondLst>
                              <p:cond delay="1000"/>
                            </p:stCondLst>
                            <p:childTnLst>
                              <p:par>
                                <p:cTn id="122" presetID="10" presetClass="entr" presetSubtype="0" fill="hold" grpId="0" nodeType="after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fade">
                                      <p:cBhvr>
                                        <p:cTn id="128" dur="1000"/>
                                        <p:tgtEl>
                                          <p:spTgt spid="35"/>
                                        </p:tgtEl>
                                      </p:cBhvr>
                                    </p:animEffect>
                                  </p:childTnLst>
                                </p:cTn>
                              </p:par>
                            </p:childTnLst>
                          </p:cTn>
                        </p:par>
                        <p:par>
                          <p:cTn id="129" fill="hold">
                            <p:stCondLst>
                              <p:cond delay="3000"/>
                            </p:stCondLst>
                            <p:childTnLst>
                              <p:par>
                                <p:cTn id="130" presetID="10" presetClass="entr" presetSubtype="0" fill="hold" grpId="0" nodeType="after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37" grpId="0" animBg="1"/>
      <p:bldP spid="42" grpId="0" animBg="1"/>
      <p:bldP spid="43" grpId="0" animBg="1"/>
      <p:bldP spid="44" grpId="0" animBg="1"/>
      <p:bldP spid="45" grpId="0" animBg="1"/>
      <p:bldP spid="4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3567" y="300017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K-3</a:t>
            </a:r>
            <a:br>
              <a:rPr lang="en-US" b="1" dirty="0">
                <a:solidFill>
                  <a:schemeClr val="tx1"/>
                </a:solidFill>
              </a:rPr>
            </a:br>
            <a:r>
              <a:rPr lang="en-US" b="1" dirty="0">
                <a:solidFill>
                  <a:schemeClr val="tx1"/>
                </a:solidFill>
              </a:rPr>
              <a:t>Material Handling </a:t>
            </a:r>
            <a:endParaRPr lang="en-IN" b="1" dirty="0">
              <a:solidFill>
                <a:schemeClr val="tx1"/>
              </a:solidFill>
            </a:endParaRPr>
          </a:p>
        </p:txBody>
      </p:sp>
    </p:spTree>
    <p:custDataLst>
      <p:tags r:id="rId1"/>
    </p:custDataLst>
  </p:cSld>
  <p:clrMapOvr>
    <a:masterClrMapping/>
  </p:clrMapOvr>
  <p:transition spd="slow">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3812054"/>
            <a:ext cx="8066314" cy="2585323"/>
          </a:xfrm>
        </p:spPr>
        <p:txBody>
          <a:bodyPr/>
          <a:lstStyle/>
          <a:p>
            <a:r>
              <a:rPr lang="en-IN" sz="2800" dirty="0"/>
              <a:t>An integrated system of activities , equipment and procedures related to the moving , storing, protecting and controlling of materials that delivers the required material or product at the designated location at the right time in a safe and controlled manner</a:t>
            </a:r>
          </a:p>
          <a:p>
            <a:pPr algn="ctr"/>
            <a:endParaRPr lang="en-IN" sz="2800" dirty="0"/>
          </a:p>
        </p:txBody>
      </p:sp>
    </p:spTree>
    <p:custDataLst>
      <p:tags r:id="rId1"/>
    </p:custDataLst>
    <p:extLst>
      <p:ext uri="{BB962C8B-B14F-4D97-AF65-F5344CB8AC3E}">
        <p14:creationId xmlns:p14="http://schemas.microsoft.com/office/powerpoint/2010/main" val="2162693667"/>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sz="2000" dirty="0"/>
              <a:t>Roadmap</a:t>
            </a:r>
          </a:p>
        </p:txBody>
      </p:sp>
      <p:graphicFrame>
        <p:nvGraphicFramePr>
          <p:cNvPr id="3" name="Diagram 2"/>
          <p:cNvGraphicFramePr/>
          <p:nvPr/>
        </p:nvGraphicFramePr>
        <p:xfrm>
          <a:off x="573073" y="1028367"/>
          <a:ext cx="8266193" cy="1346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a:off x="599068" y="2481030"/>
            <a:ext cx="2325550" cy="2554545"/>
          </a:xfrm>
          <a:prstGeom prst="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Pilot Project to test ZED Model</a:t>
            </a: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Evolve an ecosystem around ZED</a:t>
            </a: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Test existing value proposition and reveal deficiencies </a:t>
            </a: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p:txBody>
      </p:sp>
      <p:sp>
        <p:nvSpPr>
          <p:cNvPr id="6" name="TextBox 5"/>
          <p:cNvSpPr txBox="1"/>
          <p:nvPr/>
        </p:nvSpPr>
        <p:spPr>
          <a:xfrm>
            <a:off x="3251118" y="2481030"/>
            <a:ext cx="2343875" cy="30469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Financial Support through subsidy by </a:t>
            </a:r>
            <a:r>
              <a:rPr lang="en-US" sz="1600" dirty="0" err="1">
                <a:solidFill>
                  <a:srgbClr val="000000"/>
                </a:solidFill>
                <a:ea typeface="Calibri" panose="020F0502020204030204" pitchFamily="34" charset="0"/>
                <a:cs typeface="Calibri" panose="020F0502020204030204" pitchFamily="34" charset="0"/>
              </a:rPr>
              <a:t>MoMSME</a:t>
            </a: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Assess, rate and handhold </a:t>
            </a:r>
            <a:r>
              <a:rPr lang="en-US" sz="1600" b="1" dirty="0">
                <a:solidFill>
                  <a:srgbClr val="000000"/>
                </a:solidFill>
                <a:ea typeface="Calibri" panose="020F0502020204030204" pitchFamily="34" charset="0"/>
                <a:cs typeface="Calibri" panose="020F0502020204030204" pitchFamily="34" charset="0"/>
              </a:rPr>
              <a:t>22,222 MSMEs</a:t>
            </a:r>
            <a:r>
              <a:rPr lang="en-US" sz="1600" dirty="0">
                <a:solidFill>
                  <a:srgbClr val="000000"/>
                </a:solidFill>
                <a:ea typeface="Calibri" panose="020F0502020204030204" pitchFamily="34" charset="0"/>
                <a:cs typeface="Calibri" panose="020F0502020204030204" pitchFamily="34" charset="0"/>
              </a:rPr>
              <a:t> </a:t>
            </a:r>
            <a:r>
              <a:rPr lang="en-US" sz="1600" b="1" dirty="0">
                <a:solidFill>
                  <a:srgbClr val="000000"/>
                </a:solidFill>
                <a:ea typeface="Calibri" panose="020F0502020204030204" pitchFamily="34" charset="0"/>
                <a:cs typeface="Calibri" panose="020F0502020204030204" pitchFamily="34" charset="0"/>
              </a:rPr>
              <a:t>units</a:t>
            </a:r>
            <a:r>
              <a:rPr lang="en-US" sz="1600" dirty="0">
                <a:solidFill>
                  <a:srgbClr val="000000"/>
                </a:solidFill>
                <a:ea typeface="Calibri" panose="020F0502020204030204" pitchFamily="34" charset="0"/>
                <a:cs typeface="Calibri" panose="020F0502020204030204" pitchFamily="34" charset="0"/>
              </a:rPr>
              <a:t> in the next 2-3 years</a:t>
            </a: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Finalize value proposition for the ZED Scheme</a:t>
            </a:r>
          </a:p>
        </p:txBody>
      </p:sp>
      <p:sp>
        <p:nvSpPr>
          <p:cNvPr id="7" name="TextBox 6"/>
          <p:cNvSpPr txBox="1"/>
          <p:nvPr/>
        </p:nvSpPr>
        <p:spPr>
          <a:xfrm>
            <a:off x="5924597" y="2481030"/>
            <a:ext cx="2383061" cy="18158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Build Capacities and capabilities to Scale-up the model</a:t>
            </a:r>
          </a:p>
          <a:p>
            <a:pPr marL="285750" indent="-285750" fontAlgn="base">
              <a:spcBef>
                <a:spcPct val="0"/>
              </a:spcBef>
              <a:spcAft>
                <a:spcPct val="0"/>
              </a:spcAft>
              <a:buFont typeface="Arial" panose="020B0604020202020204" pitchFamily="34" charset="0"/>
              <a:buChar char="•"/>
            </a:pPr>
            <a:endParaRPr lang="en-US" sz="1600" dirty="0">
              <a:solidFill>
                <a:srgbClr val="000000"/>
              </a:solidFill>
              <a:ea typeface="Calibri" panose="020F0502020204030204" pitchFamily="34" charset="0"/>
              <a:cs typeface="Calibri" panose="020F0502020204030204" pitchFamily="34" charset="0"/>
            </a:endParaRPr>
          </a:p>
          <a:p>
            <a:pPr marL="285750" indent="-285750" fontAlgn="base">
              <a:spcBef>
                <a:spcPct val="0"/>
              </a:spcBef>
              <a:spcAft>
                <a:spcPct val="0"/>
              </a:spcAft>
              <a:buFont typeface="Arial" panose="020B0604020202020204" pitchFamily="34" charset="0"/>
              <a:buChar char="•"/>
            </a:pPr>
            <a:r>
              <a:rPr lang="en-US" sz="1600" dirty="0">
                <a:solidFill>
                  <a:srgbClr val="000000"/>
                </a:solidFill>
                <a:ea typeface="Calibri" panose="020F0502020204030204" pitchFamily="34" charset="0"/>
                <a:cs typeface="Calibri" panose="020F0502020204030204" pitchFamily="34" charset="0"/>
              </a:rPr>
              <a:t>Target to cover </a:t>
            </a:r>
            <a:r>
              <a:rPr lang="en-US" sz="1600" b="1" dirty="0">
                <a:solidFill>
                  <a:srgbClr val="000000"/>
                </a:solidFill>
                <a:ea typeface="Calibri" panose="020F0502020204030204" pitchFamily="34" charset="0"/>
                <a:cs typeface="Calibri" panose="020F0502020204030204" pitchFamily="34" charset="0"/>
              </a:rPr>
              <a:t>1.25 </a:t>
            </a:r>
            <a:r>
              <a:rPr lang="en-US" sz="1600" b="1" dirty="0" err="1">
                <a:solidFill>
                  <a:srgbClr val="000000"/>
                </a:solidFill>
                <a:ea typeface="Calibri" panose="020F0502020204030204" pitchFamily="34" charset="0"/>
                <a:cs typeface="Calibri" panose="020F0502020204030204" pitchFamily="34" charset="0"/>
              </a:rPr>
              <a:t>mn</a:t>
            </a:r>
            <a:r>
              <a:rPr lang="en-US" sz="1600" b="1" dirty="0">
                <a:solidFill>
                  <a:srgbClr val="000000"/>
                </a:solidFill>
                <a:ea typeface="Calibri" panose="020F0502020204030204" pitchFamily="34" charset="0"/>
                <a:cs typeface="Calibri" panose="020F0502020204030204" pitchFamily="34" charset="0"/>
              </a:rPr>
              <a:t> MSMEs </a:t>
            </a:r>
            <a:r>
              <a:rPr lang="en-US" sz="1600" dirty="0">
                <a:solidFill>
                  <a:srgbClr val="000000"/>
                </a:solidFill>
                <a:ea typeface="Calibri" panose="020F0502020204030204" pitchFamily="34" charset="0"/>
                <a:cs typeface="Calibri" panose="020F0502020204030204" pitchFamily="34" charset="0"/>
              </a:rPr>
              <a:t>in the next 5-7 years</a:t>
            </a:r>
          </a:p>
        </p:txBody>
      </p:sp>
      <p:sp>
        <p:nvSpPr>
          <p:cNvPr id="5" name="Up Arrow 4"/>
          <p:cNvSpPr/>
          <p:nvPr/>
        </p:nvSpPr>
        <p:spPr>
          <a:xfrm>
            <a:off x="4272768" y="5680714"/>
            <a:ext cx="560438" cy="823325"/>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dirty="0" err="1">
              <a:solidFill>
                <a:srgbClr val="0000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animBg="1"/>
      <p:bldP spid="6" grpId="0" animBg="1"/>
      <p:bldP spid="7" grpId="0" animBg="1"/>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K-3  </a:t>
            </a:r>
            <a:r>
              <a:rPr lang="en-IN" sz="2000" dirty="0"/>
              <a:t>Material Handling Systems</a:t>
            </a:r>
          </a:p>
        </p:txBody>
      </p:sp>
      <p:sp>
        <p:nvSpPr>
          <p:cNvPr id="7" name="Rectangle 6"/>
          <p:cNvSpPr/>
          <p:nvPr/>
        </p:nvSpPr>
        <p:spPr>
          <a:xfrm>
            <a:off x="89674" y="1327813"/>
            <a:ext cx="789441" cy="183200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220126"/>
            <a:ext cx="789441" cy="134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Plan</a:t>
            </a:r>
          </a:p>
        </p:txBody>
      </p:sp>
      <p:sp>
        <p:nvSpPr>
          <p:cNvPr id="10" name="Rectangle 9"/>
          <p:cNvSpPr/>
          <p:nvPr/>
        </p:nvSpPr>
        <p:spPr>
          <a:xfrm>
            <a:off x="89674" y="4615053"/>
            <a:ext cx="789441" cy="18243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Deploy</a:t>
            </a:r>
          </a:p>
        </p:txBody>
      </p:sp>
      <p:sp>
        <p:nvSpPr>
          <p:cNvPr id="11" name="Rectangle 10"/>
          <p:cNvSpPr/>
          <p:nvPr/>
        </p:nvSpPr>
        <p:spPr>
          <a:xfrm>
            <a:off x="975812" y="914865"/>
            <a:ext cx="1343970"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329727" y="914865"/>
            <a:ext cx="1343970"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3686099" y="914865"/>
            <a:ext cx="1967706"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654804" y="914865"/>
            <a:ext cx="1843027"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1001758" y="1327813"/>
            <a:ext cx="1294021" cy="183200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Material handling systems are  manual</a:t>
            </a:r>
          </a:p>
        </p:txBody>
      </p:sp>
      <p:sp>
        <p:nvSpPr>
          <p:cNvPr id="17" name="Rectangle 16"/>
          <p:cNvSpPr/>
          <p:nvPr/>
        </p:nvSpPr>
        <p:spPr>
          <a:xfrm>
            <a:off x="2354702" y="1327813"/>
            <a:ext cx="1294021" cy="183200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Focus area of Material handling systems is to reduce cost, eliminate movement related quality issues</a:t>
            </a:r>
          </a:p>
        </p:txBody>
      </p:sp>
      <p:sp>
        <p:nvSpPr>
          <p:cNvPr id="18" name="Rectangle 17"/>
          <p:cNvSpPr/>
          <p:nvPr/>
        </p:nvSpPr>
        <p:spPr>
          <a:xfrm>
            <a:off x="3722665" y="1327813"/>
            <a:ext cx="1894576" cy="183200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Focus area of Material handling systems is to eliminate waste time of operators /other resources and build quality into workplace system</a:t>
            </a:r>
          </a:p>
          <a:p>
            <a:pPr algn="ctr"/>
            <a:r>
              <a:rPr lang="en-US" sz="1050" dirty="0">
                <a:solidFill>
                  <a:schemeClr val="bg1"/>
                </a:solidFill>
              </a:rPr>
              <a:t>Improvement goals and plans are made with the team after awareness training and participation</a:t>
            </a:r>
          </a:p>
        </p:txBody>
      </p:sp>
      <p:sp>
        <p:nvSpPr>
          <p:cNvPr id="19" name="Rectangle 18"/>
          <p:cNvSpPr/>
          <p:nvPr/>
        </p:nvSpPr>
        <p:spPr>
          <a:xfrm>
            <a:off x="5689054" y="1327813"/>
            <a:ext cx="1774531" cy="183200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Material handling systems have been designed commensurate with products sensitivity and incidence of handling defects. Objective of the </a:t>
            </a:r>
            <a:r>
              <a:rPr lang="en-US" sz="1050" dirty="0" err="1">
                <a:solidFill>
                  <a:schemeClr val="bg1"/>
                </a:solidFill>
              </a:rPr>
              <a:t>organisation</a:t>
            </a:r>
            <a:r>
              <a:rPr lang="en-US" sz="1050" dirty="0">
                <a:solidFill>
                  <a:schemeClr val="bg1"/>
                </a:solidFill>
              </a:rPr>
              <a:t> is to keep the employees safe, keep the products supplied to the customer safe and improve supply management</a:t>
            </a:r>
          </a:p>
        </p:txBody>
      </p:sp>
      <p:sp>
        <p:nvSpPr>
          <p:cNvPr id="20" name="Rectangle 19"/>
          <p:cNvSpPr/>
          <p:nvPr/>
        </p:nvSpPr>
        <p:spPr>
          <a:xfrm>
            <a:off x="7528351" y="1327813"/>
            <a:ext cx="1565765" cy="183200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Automated material handling systems in place and lean concepts implemented</a:t>
            </a:r>
          </a:p>
        </p:txBody>
      </p:sp>
      <p:sp>
        <p:nvSpPr>
          <p:cNvPr id="21" name="Rectangle 20"/>
          <p:cNvSpPr/>
          <p:nvPr/>
        </p:nvSpPr>
        <p:spPr>
          <a:xfrm>
            <a:off x="1001758" y="3220126"/>
            <a:ext cx="1294021" cy="134575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training on material handling and hazardous materials</a:t>
            </a:r>
          </a:p>
        </p:txBody>
      </p:sp>
      <p:sp>
        <p:nvSpPr>
          <p:cNvPr id="22" name="Rectangle 21"/>
          <p:cNvSpPr/>
          <p:nvPr/>
        </p:nvSpPr>
        <p:spPr>
          <a:xfrm>
            <a:off x="2354702" y="3220126"/>
            <a:ext cx="1294021" cy="134575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Training only given to crane operators on material handling and hazardous materials</a:t>
            </a:r>
          </a:p>
        </p:txBody>
      </p:sp>
      <p:sp>
        <p:nvSpPr>
          <p:cNvPr id="23" name="Rectangle 22"/>
          <p:cNvSpPr/>
          <p:nvPr/>
        </p:nvSpPr>
        <p:spPr>
          <a:xfrm>
            <a:off x="3722665" y="3220126"/>
            <a:ext cx="1894576" cy="134575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Few operators are trained through informal techniques on material handling and hazardous materials</a:t>
            </a:r>
          </a:p>
        </p:txBody>
      </p:sp>
      <p:sp>
        <p:nvSpPr>
          <p:cNvPr id="24" name="Rectangle 23"/>
          <p:cNvSpPr/>
          <p:nvPr/>
        </p:nvSpPr>
        <p:spPr>
          <a:xfrm>
            <a:off x="5689054" y="3220126"/>
            <a:ext cx="1774531" cy="134575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Formal training is imparted and only critical operators are trained on material handling and hazardous materials</a:t>
            </a:r>
          </a:p>
        </p:txBody>
      </p:sp>
      <p:sp>
        <p:nvSpPr>
          <p:cNvPr id="25" name="Rectangle 24"/>
          <p:cNvSpPr/>
          <p:nvPr/>
        </p:nvSpPr>
        <p:spPr>
          <a:xfrm>
            <a:off x="7528351" y="3220126"/>
            <a:ext cx="1565765" cy="134575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All concerned people trained on material handling and hazardous materials. Crane operators / hazardous material handling operators  are certified </a:t>
            </a:r>
          </a:p>
        </p:txBody>
      </p:sp>
      <p:sp>
        <p:nvSpPr>
          <p:cNvPr id="31" name="Rectangle 30"/>
          <p:cNvSpPr/>
          <p:nvPr/>
        </p:nvSpPr>
        <p:spPr>
          <a:xfrm>
            <a:off x="1001758" y="4615052"/>
            <a:ext cx="1294021" cy="1824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Material handling is not seen as an activity that can improve productivity and quality</a:t>
            </a:r>
          </a:p>
        </p:txBody>
      </p:sp>
      <p:sp>
        <p:nvSpPr>
          <p:cNvPr id="32" name="Rectangle 31"/>
          <p:cNvSpPr/>
          <p:nvPr/>
        </p:nvSpPr>
        <p:spPr>
          <a:xfrm>
            <a:off x="2354702" y="4615052"/>
            <a:ext cx="1294021" cy="1824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rPr>
              <a:t>Team organized to identify handling issues at each stage, e.g.. Material receipt , Inspection/ acceptance, Storage etc.</a:t>
            </a:r>
          </a:p>
        </p:txBody>
      </p:sp>
      <p:sp>
        <p:nvSpPr>
          <p:cNvPr id="33" name="Rectangle 32"/>
          <p:cNvSpPr/>
          <p:nvPr/>
        </p:nvSpPr>
        <p:spPr>
          <a:xfrm>
            <a:off x="3722665" y="4615052"/>
            <a:ext cx="1894576" cy="1824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Plan is in place to establish material handling system which is efficient, flexible, easy to deploy, scalable and affordable. Detailed SOP's and processes / Ready references for usage of right tool for the job; Quality defects /damages attributed to handling are identified and CAPAs undertaken</a:t>
            </a:r>
          </a:p>
        </p:txBody>
      </p:sp>
      <p:sp>
        <p:nvSpPr>
          <p:cNvPr id="34" name="Rectangle 33"/>
          <p:cNvSpPr/>
          <p:nvPr/>
        </p:nvSpPr>
        <p:spPr>
          <a:xfrm>
            <a:off x="5689054" y="4615052"/>
            <a:ext cx="1774531" cy="1824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Benefits of material handling  systems are being measured in terms of:</a:t>
            </a:r>
          </a:p>
          <a:p>
            <a:pPr algn="ctr"/>
            <a:r>
              <a:rPr lang="en-US" sz="1050" dirty="0">
                <a:solidFill>
                  <a:schemeClr val="bg1"/>
                </a:solidFill>
              </a:rPr>
              <a:t>Response and retrieval time</a:t>
            </a:r>
          </a:p>
          <a:p>
            <a:pPr algn="ctr"/>
            <a:r>
              <a:rPr lang="en-US" sz="1050" dirty="0">
                <a:solidFill>
                  <a:schemeClr val="bg1"/>
                </a:solidFill>
              </a:rPr>
              <a:t>Productivity of inventory</a:t>
            </a:r>
          </a:p>
          <a:p>
            <a:pPr algn="ctr"/>
            <a:r>
              <a:rPr lang="en-US" sz="1050" dirty="0">
                <a:solidFill>
                  <a:schemeClr val="bg1"/>
                </a:solidFill>
              </a:rPr>
              <a:t>Elimination of unnecessary operations</a:t>
            </a:r>
          </a:p>
          <a:p>
            <a:pPr algn="ctr"/>
            <a:r>
              <a:rPr lang="en-US" sz="1050" dirty="0">
                <a:solidFill>
                  <a:schemeClr val="bg1"/>
                </a:solidFill>
              </a:rPr>
              <a:t>Maximized floor space utility</a:t>
            </a:r>
          </a:p>
          <a:p>
            <a:pPr algn="ctr"/>
            <a:r>
              <a:rPr lang="en-US" sz="1050" dirty="0">
                <a:solidFill>
                  <a:schemeClr val="bg1"/>
                </a:solidFill>
              </a:rPr>
              <a:t>Security and safety</a:t>
            </a:r>
          </a:p>
          <a:p>
            <a:pPr algn="ctr"/>
            <a:r>
              <a:rPr lang="en-US" sz="1050" dirty="0">
                <a:solidFill>
                  <a:schemeClr val="bg1"/>
                </a:solidFill>
              </a:rPr>
              <a:t>Good house keeping</a:t>
            </a:r>
          </a:p>
        </p:txBody>
      </p:sp>
      <p:sp>
        <p:nvSpPr>
          <p:cNvPr id="35" name="Rectangle 34"/>
          <p:cNvSpPr/>
          <p:nvPr/>
        </p:nvSpPr>
        <p:spPr>
          <a:xfrm>
            <a:off x="7528351" y="4615052"/>
            <a:ext cx="1565765" cy="18243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a:solidFill>
                  <a:schemeClr val="bg1"/>
                </a:solidFill>
              </a:rPr>
              <a:t>ption</a:t>
            </a:r>
            <a:r>
              <a:rPr lang="en-US" sz="1050" dirty="0">
                <a:solidFill>
                  <a:schemeClr val="bg1"/>
                </a:solidFill>
              </a:rPr>
              <a:t> 4 </a:t>
            </a:r>
            <a:r>
              <a:rPr lang="en-US" sz="1600" b="1" dirty="0">
                <a:solidFill>
                  <a:schemeClr val="bg1"/>
                </a:solidFill>
              </a:rPr>
              <a:t>+ </a:t>
            </a:r>
            <a:r>
              <a:rPr lang="en-US" sz="1050" dirty="0">
                <a:solidFill>
                  <a:schemeClr val="bg1"/>
                </a:solidFill>
              </a:rPr>
              <a:t>Continual PDCA for sustaining and improving material handling  systems</a:t>
            </a:r>
          </a:p>
        </p:txBody>
      </p:sp>
      <p:sp>
        <p:nvSpPr>
          <p:cNvPr id="36" name="Rectangle 35"/>
          <p:cNvSpPr/>
          <p:nvPr/>
        </p:nvSpPr>
        <p:spPr>
          <a:xfrm>
            <a:off x="1001758" y="956830"/>
            <a:ext cx="129402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354702" y="956830"/>
            <a:ext cx="129402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3722665" y="956830"/>
            <a:ext cx="1894576"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689054" y="956830"/>
            <a:ext cx="1774531"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6"/>
          <p:cNvSpPr>
            <a:spLocks noGrp="1" noChangeArrowheads="1"/>
          </p:cNvSpPr>
          <p:nvPr>
            <p:ph type="title"/>
          </p:nvPr>
        </p:nvSpPr>
        <p:spPr/>
        <p:txBody>
          <a:bodyPr/>
          <a:lstStyle/>
          <a:p>
            <a:r>
              <a:rPr lang="en-US" altLang="en-US" dirty="0"/>
              <a:t>Time Spent in Material Handling</a:t>
            </a:r>
            <a:endParaRPr lang="en-US" altLang="en-US" sz="1600" dirty="0"/>
          </a:p>
        </p:txBody>
      </p:sp>
      <p:pic>
        <p:nvPicPr>
          <p:cNvPr id="61444" name="Picture 1028" desc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950" y="1550505"/>
            <a:ext cx="7980806" cy="4460330"/>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2517" y="380591"/>
            <a:ext cx="6996687" cy="307777"/>
          </a:xfrm>
        </p:spPr>
        <p:txBody>
          <a:bodyPr/>
          <a:lstStyle/>
          <a:p>
            <a:r>
              <a:rPr lang="en-US" dirty="0"/>
              <a:t>Exercise-2</a:t>
            </a:r>
            <a:endParaRPr lang="en-IN" dirty="0"/>
          </a:p>
        </p:txBody>
      </p:sp>
      <p:sp>
        <p:nvSpPr>
          <p:cNvPr id="5" name="Content Placeholder 4"/>
          <p:cNvSpPr>
            <a:spLocks noGrp="1"/>
          </p:cNvSpPr>
          <p:nvPr>
            <p:ph idx="4294967295"/>
          </p:nvPr>
        </p:nvSpPr>
        <p:spPr>
          <a:xfrm>
            <a:off x="513897" y="1306740"/>
            <a:ext cx="8042275" cy="4062413"/>
          </a:xfrm>
        </p:spPr>
        <p:txBody>
          <a:bodyPr/>
          <a:lstStyle/>
          <a:p>
            <a:pPr marL="257175" indent="-257175">
              <a:buFont typeface="Wingdings" panose="05000000000000000000" pitchFamily="2" charset="2"/>
              <a:buChar char="§"/>
            </a:pPr>
            <a:r>
              <a:rPr lang="en-US" sz="2400" dirty="0"/>
              <a:t>Pertaining to the following requirements:</a:t>
            </a:r>
          </a:p>
          <a:p>
            <a:r>
              <a:rPr lang="en-US" sz="2400" dirty="0"/>
              <a:t>     1. Plant Maintenance</a:t>
            </a:r>
          </a:p>
          <a:p>
            <a:r>
              <a:rPr lang="en-US" sz="2400" dirty="0"/>
              <a:t>     2. OEE</a:t>
            </a:r>
          </a:p>
          <a:p>
            <a:r>
              <a:rPr lang="en-US" sz="2400" dirty="0"/>
              <a:t>     3. Plant Layout</a:t>
            </a:r>
          </a:p>
          <a:p>
            <a:r>
              <a:rPr lang="en-US" sz="2400" dirty="0"/>
              <a:t>     4. Materials management</a:t>
            </a:r>
          </a:p>
          <a:p>
            <a:r>
              <a:rPr lang="en-US" sz="2400" dirty="0"/>
              <a:t>     5. Material Handling</a:t>
            </a:r>
          </a:p>
          <a:p>
            <a:endParaRPr lang="en-US" sz="2400" dirty="0"/>
          </a:p>
          <a:p>
            <a:r>
              <a:rPr lang="en-US" sz="2400" b="1" dirty="0"/>
              <a:t>Develop:</a:t>
            </a:r>
          </a:p>
          <a:p>
            <a:endParaRPr lang="en-US" sz="2400" dirty="0"/>
          </a:p>
          <a:p>
            <a:pPr marL="257175" indent="-257175">
              <a:buFont typeface="Wingdings" panose="05000000000000000000" pitchFamily="2" charset="2"/>
              <a:buChar char="§"/>
            </a:pPr>
            <a:r>
              <a:rPr lang="en-US" sz="2400" dirty="0"/>
              <a:t>Three main questions to assess the requirement</a:t>
            </a:r>
          </a:p>
          <a:p>
            <a:pPr marL="257175" indent="-257175">
              <a:buFont typeface="Wingdings" panose="05000000000000000000" pitchFamily="2" charset="2"/>
              <a:buChar char="§"/>
            </a:pPr>
            <a:r>
              <a:rPr lang="en-US" sz="2400" dirty="0"/>
              <a:t>Three main steps to implement </a:t>
            </a:r>
          </a:p>
        </p:txBody>
      </p:sp>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32829"/>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 B-2</a:t>
            </a:r>
            <a:br>
              <a:rPr lang="en-US" b="1" dirty="0">
                <a:solidFill>
                  <a:schemeClr val="tx1"/>
                </a:solidFill>
              </a:rPr>
            </a:br>
            <a:r>
              <a:rPr lang="en-US" b="1" dirty="0">
                <a:solidFill>
                  <a:schemeClr val="tx1"/>
                </a:solidFill>
              </a:rPr>
              <a:t>Supplier Development</a:t>
            </a:r>
          </a:p>
        </p:txBody>
      </p:sp>
    </p:spTree>
    <p:custDataLst>
      <p:tags r:id="rId1"/>
    </p:custDataLst>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47055" y="3942686"/>
            <a:ext cx="7260771" cy="2523423"/>
          </a:xfrm>
        </p:spPr>
        <p:txBody>
          <a:bodyPr/>
          <a:lstStyle/>
          <a:p>
            <a:pPr algn="ctr"/>
            <a:r>
              <a:rPr lang="en-GB" sz="2800" dirty="0"/>
              <a:t>Identify &amp; develop supplier capability to enable supply of consistent conforming products and services to the organization and for outsourcing non-core activities while meeting the quality and reliability parameters</a:t>
            </a:r>
            <a:endParaRPr lang="en-IN" sz="2800" dirty="0"/>
          </a:p>
        </p:txBody>
      </p:sp>
    </p:spTree>
    <p:custDataLst>
      <p:tags r:id="rId1"/>
    </p:custDataLst>
  </p:cSld>
  <p:clrMapOvr>
    <a:masterClrMapping/>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B-2  </a:t>
            </a:r>
            <a:r>
              <a:rPr lang="en-IN" sz="2000" dirty="0"/>
              <a:t>Supplier Development</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approach exists for new supplier development</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Material/ data sheet / spec derivation used for new supplier development</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Identified potential sources / areas for development of suppliers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Work together and create product development plan and organize resources </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Work as a partner; Invest in R&amp;D for technology development </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development plan for managing existing suppliers</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Development plan based on feedback from field / QC / Customer with critical suppliers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Periodic reviews conducted and plan fully implemented with critical suppliers</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solidFill>
                  <a:schemeClr val="bg1"/>
                </a:solidFill>
              </a:rPr>
              <a:t>+ </a:t>
            </a:r>
            <a:r>
              <a:rPr lang="en-US" sz="1050" dirty="0">
                <a:solidFill>
                  <a:schemeClr val="bg1"/>
                </a:solidFill>
              </a:rPr>
              <a:t>Supplier rating system in place based on periodic reviews of existing suppliers</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Performance management including supplier rating is used for business allocation to different suppliers</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systemic process in place for supplier evaluation</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SOP developed for supplier evaluation ; </a:t>
            </a:r>
            <a:r>
              <a:rPr lang="en-US" sz="1050" dirty="0" err="1">
                <a:solidFill>
                  <a:schemeClr val="bg1"/>
                </a:solidFill>
              </a:rPr>
              <a:t>Adhoc</a:t>
            </a:r>
            <a:r>
              <a:rPr lang="en-US" sz="1050" dirty="0">
                <a:solidFill>
                  <a:schemeClr val="bg1"/>
                </a:solidFill>
              </a:rPr>
              <a:t> implementation</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err="1">
                <a:solidFill>
                  <a:schemeClr val="bg1"/>
                </a:solidFill>
              </a:rPr>
              <a:t>ption</a:t>
            </a:r>
            <a:r>
              <a:rPr lang="en-US" sz="1050" dirty="0">
                <a:solidFill>
                  <a:schemeClr val="bg1"/>
                </a:solidFill>
              </a:rPr>
              <a:t> 2 </a:t>
            </a:r>
            <a:r>
              <a:rPr lang="en-US" sz="1600" b="1" dirty="0">
                <a:solidFill>
                  <a:schemeClr val="bg1"/>
                </a:solidFill>
              </a:rPr>
              <a:t>+ </a:t>
            </a:r>
            <a:r>
              <a:rPr lang="en-US" sz="1050" dirty="0">
                <a:solidFill>
                  <a:schemeClr val="bg1"/>
                </a:solidFill>
              </a:rPr>
              <a:t>SOP developed for supplier evaluation ; 100% implementation</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a:solidFill>
                  <a:schemeClr val="bg1"/>
                </a:solidFill>
              </a:rPr>
              <a:t>+ </a:t>
            </a:r>
            <a:r>
              <a:rPr lang="en-US" sz="1050" dirty="0">
                <a:solidFill>
                  <a:schemeClr val="bg1"/>
                </a:solidFill>
              </a:rPr>
              <a:t>Supplier rating is basis for repeat ordering</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Supplier core competency developed for productivity, quality and delivery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339" y="2989285"/>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M-1</a:t>
            </a:r>
            <a:br>
              <a:rPr lang="en-US" b="1" dirty="0">
                <a:solidFill>
                  <a:schemeClr val="tx1"/>
                </a:solidFill>
              </a:rPr>
            </a:br>
            <a:r>
              <a:rPr lang="en-US" b="1" dirty="0">
                <a:solidFill>
                  <a:schemeClr val="tx1"/>
                </a:solidFill>
              </a:rPr>
              <a:t>Outsourcing</a:t>
            </a:r>
            <a:endParaRPr lang="en-IN" b="1" dirty="0">
              <a:solidFill>
                <a:schemeClr val="tx1"/>
              </a:solidFill>
            </a:endParaRPr>
          </a:p>
        </p:txBody>
      </p:sp>
    </p:spTree>
    <p:custDataLst>
      <p:tags r:id="rId1"/>
    </p:custDataLst>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07571" y="3964458"/>
            <a:ext cx="7707085" cy="2523428"/>
          </a:xfrm>
        </p:spPr>
        <p:txBody>
          <a:bodyPr/>
          <a:lstStyle/>
          <a:p>
            <a:pPr algn="ctr"/>
            <a:r>
              <a:rPr lang="en-GB" sz="2800" dirty="0">
                <a:solidFill>
                  <a:srgbClr val="000000"/>
                </a:solidFill>
                <a:latin typeface="Cambria" panose="02040503050406030204"/>
                <a:ea typeface="MS Mincho" panose="02020609040205080304" charset="-128"/>
                <a:cs typeface="Arial" panose="020B0604020202020204"/>
              </a:rPr>
              <a:t>Organization’s system for identification, evaluation, selection, monitoring of performance, providing feedback to outsourced organizations with the objective of enhancing value of partnership to both</a:t>
            </a:r>
            <a:endParaRPr lang="en-IN" sz="2800" dirty="0"/>
          </a:p>
        </p:txBody>
      </p:sp>
    </p:spTree>
    <p:custDataLst>
      <p:tags r:id="rId1"/>
    </p:custDataLst>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70986"/>
            <a:ext cx="7859927" cy="353943"/>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1700" dirty="0"/>
              <a:t>M-1  Outsourced Activities : Selection, Control and Improvement</a:t>
            </a:r>
            <a:endParaRPr lang="en-IN" sz="1700" dirty="0"/>
          </a:p>
        </p:txBody>
      </p:sp>
      <p:sp>
        <p:nvSpPr>
          <p:cNvPr id="7" name="Rectangle 6"/>
          <p:cNvSpPr/>
          <p:nvPr/>
        </p:nvSpPr>
        <p:spPr>
          <a:xfrm>
            <a:off x="89674" y="1347105"/>
            <a:ext cx="789441" cy="10885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2491583"/>
            <a:ext cx="789441" cy="141218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3962933"/>
            <a:ext cx="789441" cy="248088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47105"/>
            <a:ext cx="1565765" cy="10885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No SOP in place for drawing contract agreements</a:t>
            </a:r>
          </a:p>
        </p:txBody>
      </p:sp>
      <p:sp>
        <p:nvSpPr>
          <p:cNvPr id="17" name="Rectangle 16"/>
          <p:cNvSpPr/>
          <p:nvPr/>
        </p:nvSpPr>
        <p:spPr>
          <a:xfrm>
            <a:off x="2609355" y="1347105"/>
            <a:ext cx="1565765" cy="10885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SOP for drawing contract agreements </a:t>
            </a:r>
          </a:p>
        </p:txBody>
      </p:sp>
      <p:sp>
        <p:nvSpPr>
          <p:cNvPr id="18" name="Rectangle 17"/>
          <p:cNvSpPr/>
          <p:nvPr/>
        </p:nvSpPr>
        <p:spPr>
          <a:xfrm>
            <a:off x="4249021" y="1347105"/>
            <a:ext cx="1565765" cy="10885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Contract agreements are in place</a:t>
            </a:r>
          </a:p>
        </p:txBody>
      </p:sp>
      <p:sp>
        <p:nvSpPr>
          <p:cNvPr id="19" name="Rectangle 18"/>
          <p:cNvSpPr/>
          <p:nvPr/>
        </p:nvSpPr>
        <p:spPr>
          <a:xfrm>
            <a:off x="5888687" y="1347105"/>
            <a:ext cx="1565765" cy="10885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Established a formal legal relationship. Developed capability to build and enforce formalized contracts</a:t>
            </a:r>
          </a:p>
        </p:txBody>
      </p:sp>
      <p:sp>
        <p:nvSpPr>
          <p:cNvPr id="20" name="Rectangle 19"/>
          <p:cNvSpPr/>
          <p:nvPr/>
        </p:nvSpPr>
        <p:spPr>
          <a:xfrm>
            <a:off x="7528351" y="1347105"/>
            <a:ext cx="1565765" cy="108857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Long term contracts / rate contracts for all key outsourced activities</a:t>
            </a:r>
          </a:p>
        </p:txBody>
      </p:sp>
      <p:sp>
        <p:nvSpPr>
          <p:cNvPr id="21" name="Rectangle 20"/>
          <p:cNvSpPr/>
          <p:nvPr/>
        </p:nvSpPr>
        <p:spPr>
          <a:xfrm>
            <a:off x="980186" y="2491583"/>
            <a:ext cx="1565765" cy="14121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formal selection process in place to select vendors for outsourcing</a:t>
            </a:r>
          </a:p>
        </p:txBody>
      </p:sp>
      <p:sp>
        <p:nvSpPr>
          <p:cNvPr id="22" name="Rectangle 21"/>
          <p:cNvSpPr/>
          <p:nvPr/>
        </p:nvSpPr>
        <p:spPr>
          <a:xfrm>
            <a:off x="2609355" y="2491583"/>
            <a:ext cx="1565765" cy="14121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Defined selection process in place for selecting vendors for outsourcing but not followed effectively</a:t>
            </a:r>
          </a:p>
        </p:txBody>
      </p:sp>
      <p:sp>
        <p:nvSpPr>
          <p:cNvPr id="23" name="Rectangle 22"/>
          <p:cNvSpPr/>
          <p:nvPr/>
        </p:nvSpPr>
        <p:spPr>
          <a:xfrm>
            <a:off x="4249021" y="2491583"/>
            <a:ext cx="1565765" cy="14121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 formal selection and evaluation process for vendors exists and periodic evaluation as per the evaluation process is done</a:t>
            </a:r>
          </a:p>
        </p:txBody>
      </p:sp>
      <p:sp>
        <p:nvSpPr>
          <p:cNvPr id="24" name="Rectangle 23"/>
          <p:cNvSpPr/>
          <p:nvPr/>
        </p:nvSpPr>
        <p:spPr>
          <a:xfrm>
            <a:off x="5888687" y="2491583"/>
            <a:ext cx="1565765" cy="14121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developed a deep and broad supplier base. Scout, identify and select potential partners proactively</a:t>
            </a:r>
          </a:p>
        </p:txBody>
      </p:sp>
      <p:sp>
        <p:nvSpPr>
          <p:cNvPr id="25" name="Rectangle 24"/>
          <p:cNvSpPr/>
          <p:nvPr/>
        </p:nvSpPr>
        <p:spPr>
          <a:xfrm>
            <a:off x="7528351" y="2491583"/>
            <a:ext cx="1565765" cy="141218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a deep understanding of what is core and what is non-core for business.</a:t>
            </a:r>
          </a:p>
        </p:txBody>
      </p:sp>
      <p:sp>
        <p:nvSpPr>
          <p:cNvPr id="31" name="Rectangle 30"/>
          <p:cNvSpPr/>
          <p:nvPr/>
        </p:nvSpPr>
        <p:spPr>
          <a:xfrm>
            <a:off x="980186" y="3962932"/>
            <a:ext cx="1565765" cy="248088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Work outsourced without any evaluation of skills and resources</a:t>
            </a:r>
          </a:p>
        </p:txBody>
      </p:sp>
      <p:sp>
        <p:nvSpPr>
          <p:cNvPr id="32" name="Rectangle 31"/>
          <p:cNvSpPr/>
          <p:nvPr/>
        </p:nvSpPr>
        <p:spPr>
          <a:xfrm>
            <a:off x="2609355" y="3962932"/>
            <a:ext cx="1565765" cy="248088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Performances of only key vendors are reviewed</a:t>
            </a:r>
          </a:p>
        </p:txBody>
      </p:sp>
      <p:sp>
        <p:nvSpPr>
          <p:cNvPr id="33" name="Rectangle 32"/>
          <p:cNvSpPr/>
          <p:nvPr/>
        </p:nvSpPr>
        <p:spPr>
          <a:xfrm>
            <a:off x="4249021" y="3962932"/>
            <a:ext cx="1565765" cy="248088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A formal selection and evaluation process for vendors exists and periodic evaluation as per the evaluation process is done</a:t>
            </a:r>
          </a:p>
        </p:txBody>
      </p:sp>
      <p:sp>
        <p:nvSpPr>
          <p:cNvPr id="34" name="Rectangle 33"/>
          <p:cNvSpPr/>
          <p:nvPr/>
        </p:nvSpPr>
        <p:spPr>
          <a:xfrm>
            <a:off x="5888687" y="3962932"/>
            <a:ext cx="1565765" cy="248088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Clear metrics and incentives are in place. Frequent dialogue and collaborative discussions for product / service improvements and sharing of knowledge. Vendors considered as partners and work with them to evaluate the current processes to identify improvement opportunities such as technology changes etc.</a:t>
            </a:r>
          </a:p>
        </p:txBody>
      </p:sp>
      <p:sp>
        <p:nvSpPr>
          <p:cNvPr id="35" name="Rectangle 34"/>
          <p:cNvSpPr/>
          <p:nvPr/>
        </p:nvSpPr>
        <p:spPr>
          <a:xfrm>
            <a:off x="7528351" y="3962932"/>
            <a:ext cx="1565765" cy="248088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The strengths of outsourcing partners are identified based on reviews and used for innovation in products. Develop and apply advance sourcing strategies and deep clarity on make and buy decisions with implementation framework</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11057"/>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E-1</a:t>
            </a:r>
            <a:br>
              <a:rPr lang="en-US" b="1" dirty="0">
                <a:solidFill>
                  <a:schemeClr val="tx1"/>
                </a:solidFill>
              </a:rPr>
            </a:br>
            <a:r>
              <a:rPr lang="en-US" b="1" dirty="0">
                <a:solidFill>
                  <a:schemeClr val="tx1"/>
                </a:solidFill>
              </a:rPr>
              <a:t>Transport and Storage</a:t>
            </a:r>
            <a:endParaRPr lang="en-IN" b="1" dirty="0">
              <a:solidFill>
                <a:schemeClr val="tx1"/>
              </a:solidFill>
            </a:endParaRPr>
          </a:p>
        </p:txBody>
      </p:sp>
    </p:spTree>
    <p:custDataLst>
      <p:tags r:id="rId1"/>
    </p:custData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72517" y="380591"/>
            <a:ext cx="6996687" cy="307777"/>
          </a:xfrm>
          <a:noFill/>
          <a:ln>
            <a:noFill/>
          </a:ln>
          <a:effectLst/>
        </p:spPr>
        <p:txBody>
          <a:bodyPr vert="horz" wrap="square" lIns="0" tIns="0" rIns="0" bIns="0" numCol="1" anchor="b" anchorCtr="0" compatLnSpc="1">
            <a:spAutoFit/>
          </a:bodyPr>
          <a:lstStyle/>
          <a:p>
            <a:r>
              <a:rPr lang="en-GB" sz="2000" dirty="0"/>
              <a:t>A few basic facts (1/2)</a:t>
            </a:r>
          </a:p>
        </p:txBody>
      </p:sp>
      <p:sp>
        <p:nvSpPr>
          <p:cNvPr id="7" name="TextBox 6"/>
          <p:cNvSpPr txBox="1"/>
          <p:nvPr/>
        </p:nvSpPr>
        <p:spPr>
          <a:xfrm>
            <a:off x="172517" y="928033"/>
            <a:ext cx="8751460" cy="3493264"/>
          </a:xfrm>
          <a:prstGeom prst="rect">
            <a:avLst/>
          </a:prstGeom>
          <a:noFill/>
        </p:spPr>
        <p:txBody>
          <a:bodyPr wrap="square" rtlCol="0">
            <a:spAutoFit/>
          </a:bodyPr>
          <a:lstStyle/>
          <a:p>
            <a:pPr marL="285750" indent="-285750" algn="just">
              <a:buFont typeface="Arial" panose="020B0604020202020204" pitchFamily="34" charset="0"/>
              <a:buChar char="•"/>
            </a:pPr>
            <a:r>
              <a:rPr lang="en-US" sz="1700" dirty="0">
                <a:solidFill>
                  <a:srgbClr val="000000"/>
                </a:solidFill>
              </a:rPr>
              <a:t>This is a </a:t>
            </a:r>
            <a:r>
              <a:rPr lang="en-US" sz="1700" b="1" dirty="0">
                <a:solidFill>
                  <a:srgbClr val="000000"/>
                </a:solidFill>
              </a:rPr>
              <a:t>voluntary scheme </a:t>
            </a:r>
            <a:r>
              <a:rPr lang="en-US" sz="1700" dirty="0">
                <a:solidFill>
                  <a:srgbClr val="000000"/>
                </a:solidFill>
              </a:rPr>
              <a:t>and is applicable to Micro, Small &amp; medium Enterprises – </a:t>
            </a:r>
            <a:r>
              <a:rPr lang="en-US" sz="1700" b="1" dirty="0">
                <a:solidFill>
                  <a:srgbClr val="000000"/>
                </a:solidFill>
              </a:rPr>
              <a:t>Manufacturing Sector </a:t>
            </a:r>
            <a:r>
              <a:rPr lang="en-US" sz="1700" dirty="0">
                <a:solidFill>
                  <a:srgbClr val="000000"/>
                </a:solidFill>
              </a:rPr>
              <a:t>only. QCI has been nominated as the NMIU of the scheme.</a:t>
            </a:r>
          </a:p>
          <a:p>
            <a:pPr marL="285750" indent="-285750" algn="just">
              <a:buFont typeface="Arial" panose="020B0604020202020204" pitchFamily="34" charset="0"/>
              <a:buChar char="•"/>
            </a:pPr>
            <a:r>
              <a:rPr lang="en-US" sz="1700" dirty="0">
                <a:solidFill>
                  <a:srgbClr val="000000"/>
                </a:solidFill>
              </a:rPr>
              <a:t>Certification after assessment of a Manufacturing Unit’s systems &amp; processes based on ZED Parameters. </a:t>
            </a:r>
          </a:p>
          <a:p>
            <a:pPr marL="285750" indent="-285750" algn="just">
              <a:buFont typeface="Arial" panose="020B0604020202020204" pitchFamily="34" charset="0"/>
              <a:buChar char="•"/>
            </a:pPr>
            <a:r>
              <a:rPr lang="en-US" sz="1700" dirty="0">
                <a:solidFill>
                  <a:srgbClr val="000000"/>
                </a:solidFill>
              </a:rPr>
              <a:t>An </a:t>
            </a:r>
            <a:r>
              <a:rPr lang="en-US" sz="1700" b="1" dirty="0">
                <a:solidFill>
                  <a:srgbClr val="000000"/>
                </a:solidFill>
              </a:rPr>
              <a:t>MSME WILL NOT BE ELIGIBLE to go for ZED Certification if the legal &amp; regulatory compliances are not followed</a:t>
            </a:r>
            <a:r>
              <a:rPr lang="en-US" sz="1700" dirty="0">
                <a:solidFill>
                  <a:srgbClr val="000000"/>
                </a:solidFill>
              </a:rPr>
              <a:t>. </a:t>
            </a:r>
          </a:p>
          <a:p>
            <a:pPr marL="285750" indent="-285750" algn="just">
              <a:buFont typeface="Arial" panose="020B0604020202020204" pitchFamily="34" charset="0"/>
              <a:buChar char="•"/>
            </a:pPr>
            <a:r>
              <a:rPr lang="en-US" sz="1700" dirty="0">
                <a:solidFill>
                  <a:srgbClr val="000000"/>
                </a:solidFill>
              </a:rPr>
              <a:t>Definitions of </a:t>
            </a:r>
            <a:r>
              <a:rPr lang="en-US" sz="1700" b="1" dirty="0">
                <a:solidFill>
                  <a:srgbClr val="000000"/>
                </a:solidFill>
              </a:rPr>
              <a:t>Micro, Small &amp; Medium Enterprises</a:t>
            </a:r>
            <a:r>
              <a:rPr lang="en-US" sz="1700" dirty="0">
                <a:solidFill>
                  <a:srgbClr val="000000"/>
                </a:solidFill>
              </a:rPr>
              <a:t> is in accordance with the provision of MSMED Act, 2006. </a:t>
            </a:r>
          </a:p>
          <a:p>
            <a:pPr marL="285750" indent="-285750" algn="just">
              <a:buFont typeface="Arial" panose="020B0604020202020204" pitchFamily="34" charset="0"/>
              <a:buChar char="•"/>
            </a:pPr>
            <a:r>
              <a:rPr lang="en-US" sz="1700" b="1" dirty="0">
                <a:solidFill>
                  <a:srgbClr val="000000"/>
                </a:solidFill>
              </a:rPr>
              <a:t>Manufacturing Enterprises</a:t>
            </a:r>
            <a:r>
              <a:rPr lang="en-US" sz="1700" dirty="0">
                <a:solidFill>
                  <a:srgbClr val="000000"/>
                </a:solidFill>
              </a:rPr>
              <a:t> are enterprises engaged in the manufacture or production of goods pertaining to any industry specified in the first schedule to the industries (Development and Regulation Act, 1951) or employing plant and machinery in the process of value addition to the final product having a distinct name or character or use. The Manufacturing Enterprise are </a:t>
            </a:r>
            <a:r>
              <a:rPr lang="en-US" sz="1700" b="1" dirty="0">
                <a:solidFill>
                  <a:srgbClr val="000000"/>
                </a:solidFill>
              </a:rPr>
              <a:t>defined in terms of investment in Plant &amp; Machinery.</a:t>
            </a:r>
            <a:endParaRPr lang="en-US" sz="1700" dirty="0">
              <a:solidFill>
                <a:srgbClr val="000000"/>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777" y="4395922"/>
            <a:ext cx="8585200" cy="1739900"/>
          </a:xfrm>
          <a:prstGeom prst="rect">
            <a:avLst/>
          </a:prstGeom>
        </p:spPr>
      </p:pic>
      <p:grpSp>
        <p:nvGrpSpPr>
          <p:cNvPr id="9" name="Group 8"/>
          <p:cNvGrpSpPr/>
          <p:nvPr/>
        </p:nvGrpSpPr>
        <p:grpSpPr>
          <a:xfrm>
            <a:off x="410864" y="928032"/>
            <a:ext cx="8513113" cy="5353497"/>
            <a:chOff x="13830300" y="15774177"/>
            <a:chExt cx="11944350" cy="11869545"/>
          </a:xfrm>
        </p:grpSpPr>
        <p:cxnSp>
          <p:nvCxnSpPr>
            <p:cNvPr id="10" name="Straight Connector 9"/>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dissolve">
                                      <p:cBhvr>
                                        <p:cTn id="25" dur="500"/>
                                        <p:tgtEl>
                                          <p:spTgt spid="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03513" y="3888256"/>
            <a:ext cx="7315199" cy="2154436"/>
          </a:xfrm>
        </p:spPr>
        <p:txBody>
          <a:bodyPr/>
          <a:lstStyle/>
          <a:p>
            <a:pPr algn="ctr"/>
            <a:r>
              <a:rPr lang="en-IN" sz="2800" dirty="0">
                <a:solidFill>
                  <a:srgbClr val="000000"/>
                </a:solidFill>
                <a:latin typeface="Cambria" panose="02040503050406030204"/>
                <a:ea typeface="MS Mincho" panose="02020609040205080304" charset="-128"/>
                <a:cs typeface="Arial" panose="020B0604020202020204"/>
              </a:rPr>
              <a:t>Facilities &amp; methods for storage and transportation are appropriate to ensure product quality is retained till it reaches the customer</a:t>
            </a:r>
            <a:endParaRPr lang="en-IN" sz="2800" dirty="0"/>
          </a:p>
        </p:txBody>
      </p:sp>
    </p:spTree>
    <p:custDataLst>
      <p:tags r:id="rId1"/>
    </p:custDataLst>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E-1  </a:t>
            </a:r>
            <a:r>
              <a:rPr lang="en-IN" sz="2000" dirty="0"/>
              <a:t>Transportation and Storage</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Organization not aware of usage of proper methods of transportation /storage of products based on the various product types </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Customer needs and requirements for transportation/storage defined and finalized</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Improvement activities/Kaizen in place for improvement of transportation and storage conditions in addition to defined customer needs</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Resources are trained on transportation / storage techniques Practices like FIFO, visual management in addition to defined customer needs</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Trained resources with effectiveness check done and same implemented in operations like Modern storage facilities in place, ABC Analysis performed/preventive actions taken to improve </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 Approach does not exist for packaging and transport</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SOPs developed including conservation and preservation for packaging and transport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Statutory / regulatory requirements met for packaging and transport</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Customer requirement and design requirement are met for packaging and transport in addition to statutory and regulatory</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Proactive design through FMEA approach in addition to customer, statutory and regulatory requirements</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improvement plan for transportation and storage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Some </a:t>
            </a:r>
            <a:r>
              <a:rPr lang="en-US" sz="1050" dirty="0" err="1">
                <a:solidFill>
                  <a:schemeClr val="bg1"/>
                </a:solidFill>
              </a:rPr>
              <a:t>adhoc</a:t>
            </a:r>
            <a:r>
              <a:rPr lang="en-US" sz="1050" dirty="0">
                <a:solidFill>
                  <a:schemeClr val="bg1"/>
                </a:solidFill>
              </a:rPr>
              <a:t> improvement in transportation and storage </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Customer (internal/external) feedback captured, </a:t>
            </a:r>
            <a:r>
              <a:rPr lang="en-US" sz="1050" dirty="0" err="1">
                <a:solidFill>
                  <a:schemeClr val="bg1"/>
                </a:solidFill>
              </a:rPr>
              <a:t>analysed</a:t>
            </a:r>
            <a:r>
              <a:rPr lang="en-US" sz="1050" dirty="0">
                <a:solidFill>
                  <a:schemeClr val="bg1"/>
                </a:solidFill>
              </a:rPr>
              <a:t> and acted upon to improve transportation and storage </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Reducing trend  of customer complaint over 3 years  in transportation and storage </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ZERO customer complaints with respect to transportation/storage</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225" y="300017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t> E-2</a:t>
            </a:r>
            <a:br>
              <a:rPr lang="en-US" b="1" dirty="0"/>
            </a:br>
            <a:r>
              <a:rPr lang="en-US" b="1" dirty="0"/>
              <a:t>Timely Delivery</a:t>
            </a:r>
            <a:endParaRPr lang="en-IN" b="1" dirty="0">
              <a:solidFill>
                <a:schemeClr val="tx1"/>
              </a:solidFill>
            </a:endParaRPr>
          </a:p>
        </p:txBody>
      </p:sp>
    </p:spTree>
    <p:custDataLst>
      <p:tags r:id="rId1"/>
    </p:custDataLst>
  </p:cSld>
  <p:clrMapOvr>
    <a:masterClrMapping/>
  </p:clrMapOvr>
  <p:transition spd="slow">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01808" y="4160406"/>
            <a:ext cx="4389768" cy="861774"/>
          </a:xfrm>
        </p:spPr>
        <p:txBody>
          <a:bodyPr/>
          <a:lstStyle/>
          <a:p>
            <a:pPr algn="ctr"/>
            <a:r>
              <a:rPr lang="en-IN" sz="2800" dirty="0">
                <a:solidFill>
                  <a:srgbClr val="000000"/>
                </a:solidFill>
                <a:latin typeface="Cambria" panose="02040503050406030204"/>
                <a:ea typeface="MS Mincho" panose="02020609040205080304" charset="-128"/>
                <a:cs typeface="Arial" panose="020B0604020202020204"/>
              </a:rPr>
              <a:t>Adherence to delivery timelines</a:t>
            </a:r>
            <a:endParaRPr lang="en-IN" sz="2800" dirty="0"/>
          </a:p>
        </p:txBody>
      </p:sp>
    </p:spTree>
    <p:custDataLst>
      <p:tags r:id="rId1"/>
    </p:custDataLst>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311"/>
            <a:ext cx="7859927" cy="400110"/>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E-2  </a:t>
            </a:r>
            <a:r>
              <a:rPr lang="en-IN" sz="2000" dirty="0"/>
              <a:t>Timely Delivery</a:t>
            </a:r>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Effectiveness of timely delivery techniques not measured</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err="1">
                <a:solidFill>
                  <a:schemeClr val="bg1"/>
                </a:solidFill>
              </a:rPr>
              <a:t>Adhoc</a:t>
            </a:r>
            <a:r>
              <a:rPr lang="en-US" sz="1050" dirty="0">
                <a:solidFill>
                  <a:schemeClr val="bg1"/>
                </a:solidFill>
              </a:rPr>
              <a:t> measurement of effectiveness of timely delivery techniques </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err="1">
                <a:solidFill>
                  <a:schemeClr val="bg1"/>
                </a:solidFill>
              </a:rPr>
              <a:t>Organisation</a:t>
            </a:r>
            <a:r>
              <a:rPr lang="en-US" sz="1050" dirty="0">
                <a:solidFill>
                  <a:schemeClr val="bg1"/>
                </a:solidFill>
              </a:rPr>
              <a:t> has established project planning and implemented techniques like PERT, CPM to monitor project schedule</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Lean principles / projects are deployed to enhance timely delivery adherence</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World class organization standards are taken as benchmark and improvement initiatives/programs are deployed to meet the benchmark</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Process contract agreement not defined and documented</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&lt;50%</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50-75%</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75-99%</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Adherence to process delivery contracts is 100%</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No system in place to track and monitor missing contracts</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Delivery delays identified </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Delivery delays identified and Corrective actions taken</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Corrective actions taken on delivery delays and risk mitigation done to prevent recurrence</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b="1" dirty="0">
                <a:solidFill>
                  <a:schemeClr val="bg1"/>
                </a:solidFill>
              </a:rPr>
              <a:t>+ </a:t>
            </a:r>
            <a:r>
              <a:rPr lang="en-US" sz="1050" dirty="0">
                <a:solidFill>
                  <a:schemeClr val="bg1"/>
                </a:solidFill>
              </a:rPr>
              <a:t>Corrective actions taken on delivery delays and risk mitigation done to prevent recurrence and effectiveness is also measured </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OTIF</a:t>
            </a:r>
            <a:endParaRPr lang="en-IN" dirty="0"/>
          </a:p>
        </p:txBody>
      </p:sp>
      <p:sp>
        <p:nvSpPr>
          <p:cNvPr id="5" name="Content Placeholder 4"/>
          <p:cNvSpPr>
            <a:spLocks noGrp="1"/>
          </p:cNvSpPr>
          <p:nvPr>
            <p:ph idx="4294967295"/>
          </p:nvPr>
        </p:nvSpPr>
        <p:spPr>
          <a:xfrm>
            <a:off x="489870" y="1127805"/>
            <a:ext cx="7986713" cy="5370512"/>
          </a:xfrm>
        </p:spPr>
        <p:txBody>
          <a:bodyPr/>
          <a:lstStyle/>
          <a:p>
            <a:pPr>
              <a:spcBef>
                <a:spcPts val="600"/>
              </a:spcBef>
            </a:pPr>
            <a:r>
              <a:rPr lang="en-IN" sz="2400" b="1" dirty="0">
                <a:solidFill>
                  <a:srgbClr val="333333"/>
                </a:solidFill>
                <a:latin typeface="Helvetica"/>
              </a:rPr>
              <a:t>How do you measure </a:t>
            </a:r>
            <a:r>
              <a:rPr lang="en-IN" sz="2400" b="1" dirty="0">
                <a:solidFill>
                  <a:srgbClr val="333333"/>
                </a:solidFill>
                <a:latin typeface="inherit"/>
              </a:rPr>
              <a:t>OTIF?</a:t>
            </a:r>
          </a:p>
          <a:p>
            <a:pPr marL="85725" indent="-342900" algn="just">
              <a:spcBef>
                <a:spcPts val="600"/>
              </a:spcBef>
              <a:buFont typeface="Wingdings" panose="05000000000000000000" pitchFamily="2" charset="2"/>
              <a:buChar char="v"/>
            </a:pPr>
            <a:r>
              <a:rPr lang="en-IN" sz="2400" dirty="0"/>
              <a:t>A delivery day and/or time must be on an order. </a:t>
            </a:r>
          </a:p>
          <a:p>
            <a:pPr algn="just">
              <a:spcBef>
                <a:spcPts val="600"/>
              </a:spcBef>
            </a:pPr>
            <a:endParaRPr lang="en-IN" sz="2400" dirty="0"/>
          </a:p>
          <a:p>
            <a:pPr marL="85725" indent="-342900" algn="just">
              <a:spcBef>
                <a:spcPts val="600"/>
              </a:spcBef>
              <a:buFont typeface="Wingdings" panose="05000000000000000000" pitchFamily="2" charset="2"/>
              <a:buChar char="v"/>
            </a:pPr>
            <a:r>
              <a:rPr lang="en-IN" sz="2400" dirty="0"/>
              <a:t>Track your performance on each order. (You may be able to extract this data from your computer system) However, technology isn't necessary to track OTIF. You could simply use a check mark for "on-time" and an 'X' for "not on-time." This could be marked on the dispatch sheet and then entered up on an excel Spreadsheet. Take this opportunity to include the reason any items were not dispatched.</a:t>
            </a:r>
          </a:p>
          <a:p>
            <a:pPr algn="just">
              <a:spcBef>
                <a:spcPts val="600"/>
              </a:spcBef>
            </a:pPr>
            <a:endParaRPr lang="en-IN" sz="2400" dirty="0"/>
          </a:p>
          <a:p>
            <a:pPr marL="85725" indent="-342900" algn="just">
              <a:spcBef>
                <a:spcPts val="600"/>
              </a:spcBef>
              <a:buFont typeface="Wingdings" panose="05000000000000000000" pitchFamily="2" charset="2"/>
              <a:buChar char="v"/>
            </a:pPr>
            <a:r>
              <a:rPr lang="en-IN" sz="2400" dirty="0"/>
              <a:t>Work out the result as a percentage of the total number of orders.</a:t>
            </a:r>
          </a:p>
          <a:p>
            <a:endParaRPr lang="en-IN" dirty="0"/>
          </a:p>
        </p:txBody>
      </p:sp>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17" y="380591"/>
            <a:ext cx="6996687" cy="307777"/>
          </a:xfrm>
        </p:spPr>
        <p:txBody>
          <a:bodyPr/>
          <a:lstStyle/>
          <a:p>
            <a:r>
              <a:rPr lang="en-IN" dirty="0">
                <a:solidFill>
                  <a:schemeClr val="tx1"/>
                </a:solidFill>
                <a:latin typeface="+mn-lt"/>
              </a:rPr>
              <a:t>How to improve OTIF?</a:t>
            </a:r>
            <a:endParaRPr lang="en-IN" dirty="0">
              <a:solidFill>
                <a:schemeClr val="tx1"/>
              </a:solidFill>
            </a:endParaRPr>
          </a:p>
        </p:txBody>
      </p:sp>
      <p:sp>
        <p:nvSpPr>
          <p:cNvPr id="3" name="Content Placeholder 2"/>
          <p:cNvSpPr>
            <a:spLocks noGrp="1"/>
          </p:cNvSpPr>
          <p:nvPr>
            <p:ph idx="4294967295"/>
          </p:nvPr>
        </p:nvSpPr>
        <p:spPr>
          <a:xfrm>
            <a:off x="402771" y="1224870"/>
            <a:ext cx="8255000" cy="4216400"/>
          </a:xfrm>
        </p:spPr>
        <p:txBody>
          <a:bodyPr/>
          <a:lstStyle/>
          <a:p>
            <a:pPr marL="342900" indent="-342900" algn="just">
              <a:spcBef>
                <a:spcPts val="600"/>
              </a:spcBef>
              <a:buFont typeface="Wingdings" panose="05000000000000000000" pitchFamily="2" charset="2"/>
              <a:buChar char="v"/>
            </a:pPr>
            <a:r>
              <a:rPr lang="en-IN" sz="2400" dirty="0"/>
              <a:t>Have a daily meeting to discuss outstanding issues that are affecting OTIF, based on “Fails” from the previous day. Whatever the solution, the fact remains that several departments are now united in solving a performance problem that affects them all.</a:t>
            </a:r>
          </a:p>
          <a:p>
            <a:pPr marL="342900" indent="-342900" algn="just">
              <a:spcBef>
                <a:spcPts val="600"/>
              </a:spcBef>
              <a:buFont typeface="Wingdings" panose="05000000000000000000" pitchFamily="2" charset="2"/>
              <a:buChar char="v"/>
            </a:pPr>
            <a:endParaRPr lang="en-IN" sz="2400" dirty="0"/>
          </a:p>
          <a:p>
            <a:pPr marL="342900" indent="-342900" algn="just">
              <a:spcBef>
                <a:spcPts val="600"/>
              </a:spcBef>
              <a:buFont typeface="Wingdings" panose="05000000000000000000" pitchFamily="2" charset="2"/>
              <a:buChar char="v"/>
            </a:pPr>
            <a:r>
              <a:rPr lang="en-IN" sz="2400" dirty="0"/>
              <a:t>Concentrate on your rate of improvement. Be prepared to change or challenge the way you do things. If the definition of Insanity “doing things the same way and expecting a different result” holds true, then changes to procedures and processes will be necessary to achieve higher results.</a:t>
            </a:r>
          </a:p>
        </p:txBody>
      </p: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1" y="3109031"/>
            <a:ext cx="8317608" cy="984885"/>
          </a:xfrm>
          <a:ln>
            <a:noFill/>
          </a:ln>
        </p:spPr>
        <p:style>
          <a:lnRef idx="2">
            <a:schemeClr val="accent2"/>
          </a:lnRef>
          <a:fillRef idx="1">
            <a:schemeClr val="lt1"/>
          </a:fillRef>
          <a:effectRef idx="0">
            <a:schemeClr val="accent2"/>
          </a:effectRef>
          <a:fontRef idx="minor">
            <a:schemeClr val="dk1"/>
          </a:fontRef>
        </p:style>
        <p:txBody>
          <a:bodyPr>
            <a:normAutofit fontScale="90000"/>
            <a:scene3d>
              <a:camera prst="orthographicFront"/>
              <a:lightRig rig="soft" dir="t">
                <a:rot lat="0" lon="0" rev="15600000"/>
              </a:lightRig>
            </a:scene3d>
            <a:sp3d extrusionH="57150" prstMaterial="softEdge">
              <a:bevelT w="25400" h="38100"/>
            </a:sp3d>
          </a:bodyPr>
          <a:lstStyle/>
          <a:p>
            <a:pPr lvl="0" algn="ctr"/>
            <a:r>
              <a:rPr lang="en-US" b="1" dirty="0">
                <a:solidFill>
                  <a:schemeClr val="tx1"/>
                </a:solidFill>
              </a:rPr>
              <a:t>E-3</a:t>
            </a:r>
            <a:br>
              <a:rPr lang="en-US" b="1" dirty="0">
                <a:solidFill>
                  <a:schemeClr val="tx1"/>
                </a:solidFill>
              </a:rPr>
            </a:br>
            <a:r>
              <a:rPr lang="en-US" b="1" dirty="0">
                <a:solidFill>
                  <a:schemeClr val="tx1"/>
                </a:solidFill>
              </a:rPr>
              <a:t>Customer  Education</a:t>
            </a:r>
            <a:endParaRPr lang="en-IN" b="1" dirty="0">
              <a:solidFill>
                <a:schemeClr val="tx1"/>
              </a:solidFill>
            </a:endParaRPr>
          </a:p>
        </p:txBody>
      </p:sp>
    </p:spTree>
    <p:custDataLst>
      <p:tags r:id="rId1"/>
    </p:custDataLst>
  </p:cSld>
  <p:clrMapOvr>
    <a:masterClrMapping/>
  </p:clrMapOvr>
  <p:transition spd="slow">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84513" y="3953572"/>
            <a:ext cx="6651171" cy="2154436"/>
          </a:xfrm>
        </p:spPr>
        <p:txBody>
          <a:bodyPr/>
          <a:lstStyle/>
          <a:p>
            <a:pPr algn="ctr"/>
            <a:r>
              <a:rPr lang="en-IN" sz="2800" dirty="0">
                <a:solidFill>
                  <a:srgbClr val="000000"/>
                </a:solidFill>
                <a:latin typeface="Cambria" panose="02040503050406030204"/>
                <a:ea typeface="MS Mincho" panose="02020609040205080304" charset="-128"/>
                <a:cs typeface="Arial" panose="020B0604020202020204"/>
              </a:rPr>
              <a:t>Awareness is given to the user for proper use of the product during its life cycle to ensure that it performs as per requirement</a:t>
            </a:r>
            <a:endParaRPr lang="en-IN" sz="2800" dirty="0"/>
          </a:p>
        </p:txBody>
      </p:sp>
    </p:spTree>
    <p:custDataLst>
      <p:tags r:id="rId1"/>
    </p:custDataLst>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28086"/>
            <a:ext cx="6781800" cy="707886"/>
          </a:xfrm>
          <a:prstGeom prst="rect">
            <a:avLst/>
          </a:prstGeom>
          <a:noFill/>
        </p:spPr>
        <p:txBody>
          <a:bodyPr wrap="square" rtlCol="0">
            <a:spAutoFit/>
          </a:bodyPr>
          <a:lstStyle>
            <a:defPPr>
              <a:defRPr lang="en-US"/>
            </a:defPPr>
            <a:lvl1pPr>
              <a:defRPr sz="2400" b="1">
                <a:latin typeface="Century Gothic" panose="020B0502020202020204" pitchFamily="34" charset="0"/>
              </a:defRPr>
            </a:lvl1pPr>
          </a:lstStyle>
          <a:p>
            <a:r>
              <a:rPr lang="en-US" sz="2000" dirty="0"/>
              <a:t>E-3  Customer Education for product usage, maintenance and service</a:t>
            </a:r>
            <a:endParaRPr lang="en-IN" sz="2000" dirty="0"/>
          </a:p>
        </p:txBody>
      </p:sp>
      <p:sp>
        <p:nvSpPr>
          <p:cNvPr id="7" name="Rectangle 6"/>
          <p:cNvSpPr/>
          <p:nvPr/>
        </p:nvSpPr>
        <p:spPr>
          <a:xfrm>
            <a:off x="89674" y="1370727"/>
            <a:ext cx="789441" cy="159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a:solidFill>
                  <a:schemeClr val="tx1"/>
                </a:solidFill>
              </a:rPr>
              <a:t>Plan</a:t>
            </a:r>
          </a:p>
        </p:txBody>
      </p:sp>
      <p:sp>
        <p:nvSpPr>
          <p:cNvPr id="8" name="Rectangle 7"/>
          <p:cNvSpPr/>
          <p:nvPr/>
        </p:nvSpPr>
        <p:spPr>
          <a:xfrm>
            <a:off x="89673" y="3063756"/>
            <a:ext cx="789441" cy="16584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Deploy</a:t>
            </a:r>
          </a:p>
        </p:txBody>
      </p:sp>
      <p:sp>
        <p:nvSpPr>
          <p:cNvPr id="10" name="Rectangle 9"/>
          <p:cNvSpPr/>
          <p:nvPr/>
        </p:nvSpPr>
        <p:spPr>
          <a:xfrm>
            <a:off x="89674" y="4820984"/>
            <a:ext cx="789441" cy="1602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b="1" dirty="0">
                <a:solidFill>
                  <a:schemeClr val="tx1"/>
                </a:solidFill>
              </a:rPr>
              <a:t>Monitor, refine and deliver outcome</a:t>
            </a:r>
          </a:p>
        </p:txBody>
      </p:sp>
      <p:sp>
        <p:nvSpPr>
          <p:cNvPr id="11" name="Rectangle 10"/>
          <p:cNvSpPr/>
          <p:nvPr/>
        </p:nvSpPr>
        <p:spPr>
          <a:xfrm>
            <a:off x="94899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2" name="Rectangle 11"/>
          <p:cNvSpPr/>
          <p:nvPr/>
        </p:nvSpPr>
        <p:spPr>
          <a:xfrm>
            <a:off x="257913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3" name="Rectangle 12"/>
          <p:cNvSpPr/>
          <p:nvPr/>
        </p:nvSpPr>
        <p:spPr>
          <a:xfrm>
            <a:off x="4218800"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4" name="Rectangle 13"/>
          <p:cNvSpPr/>
          <p:nvPr/>
        </p:nvSpPr>
        <p:spPr>
          <a:xfrm>
            <a:off x="5858465"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solidFill>
                <a:schemeClr val="tx1"/>
              </a:solidFill>
            </a:endParaRPr>
          </a:p>
        </p:txBody>
      </p:sp>
      <p:sp>
        <p:nvSpPr>
          <p:cNvPr id="15" name="Rectangle 14"/>
          <p:cNvSpPr/>
          <p:nvPr/>
        </p:nvSpPr>
        <p:spPr>
          <a:xfrm>
            <a:off x="7498132" y="914865"/>
            <a:ext cx="1626204" cy="5553512"/>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endParaRPr lang="en-US" sz="1600" dirty="0"/>
          </a:p>
        </p:txBody>
      </p:sp>
      <p:sp>
        <p:nvSpPr>
          <p:cNvPr id="16" name="Rectangle 15"/>
          <p:cNvSpPr/>
          <p:nvPr/>
        </p:nvSpPr>
        <p:spPr>
          <a:xfrm>
            <a:off x="980186"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There is no documented process/policy of transfer of knowledge on product usage to customers </a:t>
            </a:r>
          </a:p>
        </p:txBody>
      </p:sp>
      <p:sp>
        <p:nvSpPr>
          <p:cNvPr id="17" name="Rectangle 16"/>
          <p:cNvSpPr/>
          <p:nvPr/>
        </p:nvSpPr>
        <p:spPr>
          <a:xfrm>
            <a:off x="2609355"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Process has been laid down and a team established to manage customer knowledge</a:t>
            </a:r>
          </a:p>
        </p:txBody>
      </p:sp>
      <p:sp>
        <p:nvSpPr>
          <p:cNvPr id="18" name="Rectangle 17"/>
          <p:cNvSpPr/>
          <p:nvPr/>
        </p:nvSpPr>
        <p:spPr>
          <a:xfrm>
            <a:off x="424902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Leaflets / user manuals available in addition to process and team for managing customer knowledge</a:t>
            </a:r>
          </a:p>
        </p:txBody>
      </p:sp>
      <p:sp>
        <p:nvSpPr>
          <p:cNvPr id="19" name="Rectangle 18"/>
          <p:cNvSpPr/>
          <p:nvPr/>
        </p:nvSpPr>
        <p:spPr>
          <a:xfrm>
            <a:off x="5888687"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Usage of videos and other mediums (white papers, eBooks and newsletters etc.) for product demonstration</a:t>
            </a:r>
          </a:p>
        </p:txBody>
      </p:sp>
      <p:sp>
        <p:nvSpPr>
          <p:cNvPr id="20" name="Rectangle 19"/>
          <p:cNvSpPr/>
          <p:nvPr/>
        </p:nvSpPr>
        <p:spPr>
          <a:xfrm>
            <a:off x="7528351" y="1370727"/>
            <a:ext cx="1565765" cy="159377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50" dirty="0">
                <a:solidFill>
                  <a:schemeClr val="bg1"/>
                </a:solidFill>
              </a:rPr>
              <a:t> In person training at customer end by using videos and other mediums (white papers, eBooks and newsletters etc.) for product demonstration</a:t>
            </a:r>
          </a:p>
        </p:txBody>
      </p:sp>
      <p:sp>
        <p:nvSpPr>
          <p:cNvPr id="21" name="Rectangle 20"/>
          <p:cNvSpPr/>
          <p:nvPr/>
        </p:nvSpPr>
        <p:spPr>
          <a:xfrm>
            <a:off x="980186"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No adherence to customer education process </a:t>
            </a:r>
          </a:p>
        </p:txBody>
      </p:sp>
      <p:sp>
        <p:nvSpPr>
          <p:cNvPr id="22" name="Rectangle 21"/>
          <p:cNvSpPr/>
          <p:nvPr/>
        </p:nvSpPr>
        <p:spPr>
          <a:xfrm>
            <a:off x="2609355"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&gt;30% adherence to customer education process </a:t>
            </a:r>
          </a:p>
        </p:txBody>
      </p:sp>
      <p:sp>
        <p:nvSpPr>
          <p:cNvPr id="23" name="Rectangle 22"/>
          <p:cNvSpPr/>
          <p:nvPr/>
        </p:nvSpPr>
        <p:spPr>
          <a:xfrm>
            <a:off x="424902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30-60% adherence to customer education process </a:t>
            </a:r>
          </a:p>
        </p:txBody>
      </p:sp>
      <p:sp>
        <p:nvSpPr>
          <p:cNvPr id="24" name="Rectangle 23"/>
          <p:cNvSpPr/>
          <p:nvPr/>
        </p:nvSpPr>
        <p:spPr>
          <a:xfrm>
            <a:off x="5888687"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60-95% adherence to customer education process </a:t>
            </a:r>
          </a:p>
        </p:txBody>
      </p:sp>
      <p:sp>
        <p:nvSpPr>
          <p:cNvPr id="25" name="Rectangle 24"/>
          <p:cNvSpPr/>
          <p:nvPr/>
        </p:nvSpPr>
        <p:spPr>
          <a:xfrm>
            <a:off x="7528351" y="3063756"/>
            <a:ext cx="1565765" cy="16584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50" dirty="0">
                <a:solidFill>
                  <a:schemeClr val="bg1"/>
                </a:solidFill>
              </a:rPr>
              <a:t>&gt; 95% adherence to customer education process </a:t>
            </a:r>
          </a:p>
        </p:txBody>
      </p:sp>
      <p:sp>
        <p:nvSpPr>
          <p:cNvPr id="31" name="Rectangle 30"/>
          <p:cNvSpPr/>
          <p:nvPr/>
        </p:nvSpPr>
        <p:spPr>
          <a:xfrm>
            <a:off x="980186"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There is no target and review mechanism to see effectiveness of the customer education process </a:t>
            </a:r>
          </a:p>
        </p:txBody>
      </p:sp>
      <p:sp>
        <p:nvSpPr>
          <p:cNvPr id="32" name="Rectangle 31"/>
          <p:cNvSpPr/>
          <p:nvPr/>
        </p:nvSpPr>
        <p:spPr>
          <a:xfrm>
            <a:off x="2609355"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Reactive approach is followed to handle customer queries related to product understanding</a:t>
            </a:r>
          </a:p>
        </p:txBody>
      </p:sp>
      <p:sp>
        <p:nvSpPr>
          <p:cNvPr id="33" name="Rectangle 32"/>
          <p:cNvSpPr/>
          <p:nvPr/>
        </p:nvSpPr>
        <p:spPr>
          <a:xfrm>
            <a:off x="424902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Targets and review mechanism for the customer education process in place and Improvement ideas are taken from customers</a:t>
            </a:r>
          </a:p>
        </p:txBody>
      </p:sp>
      <p:sp>
        <p:nvSpPr>
          <p:cNvPr id="34" name="Rectangle 33"/>
          <p:cNvSpPr/>
          <p:nvPr/>
        </p:nvSpPr>
        <p:spPr>
          <a:xfrm>
            <a:off x="5888687"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Customer satisfaction index established and actions are taken basis the index received. CAPAs in place and Customers testimonials are taken and displayed within organizations</a:t>
            </a:r>
          </a:p>
        </p:txBody>
      </p:sp>
      <p:sp>
        <p:nvSpPr>
          <p:cNvPr id="35" name="Rectangle 34"/>
          <p:cNvSpPr/>
          <p:nvPr/>
        </p:nvSpPr>
        <p:spPr>
          <a:xfrm>
            <a:off x="7528351" y="4820983"/>
            <a:ext cx="1565765" cy="16029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dirty="0">
                <a:solidFill>
                  <a:schemeClr val="bg1"/>
                </a:solidFill>
              </a:rPr>
              <a:t>World-class technology enablement (e.g. webinars, eBooks, e-learning courses , IVR ) to highlight and solve customer pain points and educate customers</a:t>
            </a:r>
          </a:p>
        </p:txBody>
      </p:sp>
      <p:sp>
        <p:nvSpPr>
          <p:cNvPr id="36" name="Rectangle 35"/>
          <p:cNvSpPr/>
          <p:nvPr/>
        </p:nvSpPr>
        <p:spPr>
          <a:xfrm>
            <a:off x="980186"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Learner</a:t>
            </a:r>
            <a:endParaRPr lang="en-US" sz="1400" b="1" dirty="0">
              <a:solidFill>
                <a:schemeClr val="bg1"/>
              </a:solidFill>
            </a:endParaRPr>
          </a:p>
        </p:txBody>
      </p:sp>
      <p:sp>
        <p:nvSpPr>
          <p:cNvPr id="38" name="Rectangle 37"/>
          <p:cNvSpPr/>
          <p:nvPr/>
        </p:nvSpPr>
        <p:spPr>
          <a:xfrm>
            <a:off x="2609355"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Beginner</a:t>
            </a:r>
            <a:endParaRPr lang="en-US" sz="1400" b="1" dirty="0">
              <a:solidFill>
                <a:schemeClr val="tx1"/>
              </a:solidFill>
            </a:endParaRPr>
          </a:p>
        </p:txBody>
      </p:sp>
      <p:sp>
        <p:nvSpPr>
          <p:cNvPr id="39" name="Rectangle 38"/>
          <p:cNvSpPr/>
          <p:nvPr/>
        </p:nvSpPr>
        <p:spPr>
          <a:xfrm>
            <a:off x="424902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Organized</a:t>
            </a:r>
            <a:endParaRPr lang="en-US" sz="1400" b="1" dirty="0">
              <a:solidFill>
                <a:schemeClr val="tx1"/>
              </a:solidFill>
            </a:endParaRPr>
          </a:p>
        </p:txBody>
      </p:sp>
      <p:sp>
        <p:nvSpPr>
          <p:cNvPr id="40" name="Rectangle 39"/>
          <p:cNvSpPr/>
          <p:nvPr/>
        </p:nvSpPr>
        <p:spPr>
          <a:xfrm>
            <a:off x="5888687"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Achiever</a:t>
            </a:r>
            <a:endParaRPr lang="en-US" sz="1400" b="1" dirty="0">
              <a:solidFill>
                <a:schemeClr val="tx1"/>
              </a:solidFill>
            </a:endParaRPr>
          </a:p>
        </p:txBody>
      </p:sp>
      <p:sp>
        <p:nvSpPr>
          <p:cNvPr id="41" name="Rectangle 40"/>
          <p:cNvSpPr/>
          <p:nvPr/>
        </p:nvSpPr>
        <p:spPr>
          <a:xfrm>
            <a:off x="7528351" y="956830"/>
            <a:ext cx="1565765" cy="31532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t>World class</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childTnLst>
                          </p:cTn>
                        </p:par>
                        <p:par>
                          <p:cTn id="76" fill="hold">
                            <p:stCondLst>
                              <p:cond delay="100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000"/>
                                        <p:tgtEl>
                                          <p:spTgt spid="23"/>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0"/>
                                        <p:tgtEl>
                                          <p:spTgt spid="24"/>
                                        </p:tgtEl>
                                      </p:cBhvr>
                                    </p:animEffect>
                                  </p:childTnLst>
                                </p:cTn>
                              </p:par>
                            </p:childTnLst>
                          </p:cTn>
                        </p:par>
                        <p:par>
                          <p:cTn id="93" fill="hold">
                            <p:stCondLst>
                              <p:cond delay="2000"/>
                            </p:stCondLst>
                            <p:childTnLst>
                              <p:par>
                                <p:cTn id="94" presetID="10" presetClass="entr" presetSubtype="0"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1000"/>
                                        <p:tgtEl>
                                          <p:spTgt spid="3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000"/>
                                        <p:tgtEl>
                                          <p:spTgt spid="25"/>
                                        </p:tgtEl>
                                      </p:cBhvr>
                                    </p:animEffect>
                                  </p:childTnLst>
                                </p:cTn>
                              </p:par>
                            </p:childTnLst>
                          </p:cTn>
                        </p:par>
                        <p:par>
                          <p:cTn id="106" fill="hold">
                            <p:stCondLst>
                              <p:cond delay="2000"/>
                            </p:stCondLst>
                            <p:childTnLst>
                              <p:par>
                                <p:cTn id="107" presetID="10" presetClass="entr" presetSubtype="0" fill="hold" grpId="0" nodeType="after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fade">
                                      <p:cBhvr>
                                        <p:cTn id="10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QJOnWSA9Snu3.rD5bc47Ew"/>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NAME" val="Moon"/>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3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3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3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3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3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3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3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3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Q7LkU0vXSE6lVUMPPBX8j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VEA65A01EEi0I7lhYloGVQ"/>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NAME" val="SingleBoat"/>
</p:tagLst>
</file>

<file path=ppt/tags/tag54.xml><?xml version="1.0" encoding="utf-8"?>
<p:tagLst xmlns:a="http://schemas.openxmlformats.org/drawingml/2006/main" xmlns:r="http://schemas.openxmlformats.org/officeDocument/2006/relationships" xmlns:p="http://schemas.openxmlformats.org/presentationml/2006/main">
  <p:tag name="NAME" val="SingleBoatShape"/>
</p:tagLst>
</file>

<file path=ppt/tags/tag55.xml><?xml version="1.0" encoding="utf-8"?>
<p:tagLst xmlns:a="http://schemas.openxmlformats.org/drawingml/2006/main" xmlns:r="http://schemas.openxmlformats.org/officeDocument/2006/relationships" xmlns:p="http://schemas.openxmlformats.org/presentationml/2006/main">
  <p:tag name="NAME" val="SingleBoatText"/>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NAME" val="Rectangle"/>
</p:tagLst>
</file>

<file path=ppt/tags/tag65.xml><?xml version="1.0" encoding="utf-8"?>
<p:tagLst xmlns:a="http://schemas.openxmlformats.org/drawingml/2006/main" xmlns:r="http://schemas.openxmlformats.org/officeDocument/2006/relationships" xmlns:p="http://schemas.openxmlformats.org/presentationml/2006/main">
  <p:tag name="NAME" val="Rectangle"/>
</p:tagLst>
</file>

<file path=ppt/tags/tag66.xml><?xml version="1.0" encoding="utf-8"?>
<p:tagLst xmlns:a="http://schemas.openxmlformats.org/drawingml/2006/main" xmlns:r="http://schemas.openxmlformats.org/officeDocument/2006/relationships" xmlns:p="http://schemas.openxmlformats.org/presentationml/2006/main">
  <p:tag name="NAME" val="Rectangle"/>
</p:tagLst>
</file>

<file path=ppt/tags/tag67.xml><?xml version="1.0" encoding="utf-8"?>
<p:tagLst xmlns:a="http://schemas.openxmlformats.org/drawingml/2006/main" xmlns:r="http://schemas.openxmlformats.org/officeDocument/2006/relationships" xmlns:p="http://schemas.openxmlformats.org/presentationml/2006/main">
  <p:tag name="NAME" val="Rectangle"/>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NAME" val="SingleBoat"/>
</p:tagLst>
</file>

<file path=ppt/tags/tag71.xml><?xml version="1.0" encoding="utf-8"?>
<p:tagLst xmlns:a="http://schemas.openxmlformats.org/drawingml/2006/main" xmlns:r="http://schemas.openxmlformats.org/officeDocument/2006/relationships" xmlns:p="http://schemas.openxmlformats.org/presentationml/2006/main">
  <p:tag name="NAME" val="SingleBoatShape"/>
</p:tagLst>
</file>

<file path=ppt/tags/tag72.xml><?xml version="1.0" encoding="utf-8"?>
<p:tagLst xmlns:a="http://schemas.openxmlformats.org/drawingml/2006/main" xmlns:r="http://schemas.openxmlformats.org/officeDocument/2006/relationships" xmlns:p="http://schemas.openxmlformats.org/presentationml/2006/main">
  <p:tag name="NAME" val="SingleBoatText"/>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QCI_CF_QCY001">
  <a:themeElements>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fontScheme name="Custom">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BDC644"/>
        </a:lt2>
        <a:accent1>
          <a:srgbClr val="FCD1AA"/>
        </a:accent1>
        <a:accent2>
          <a:srgbClr val="FF891B"/>
        </a:accent2>
        <a:accent3>
          <a:srgbClr val="EA5F00"/>
        </a:accent3>
        <a:accent4>
          <a:srgbClr val="362D26"/>
        </a:accent4>
        <a:accent5>
          <a:srgbClr val="0092E1"/>
        </a:accent5>
        <a:accent6>
          <a:srgbClr val="808080"/>
        </a:accent6>
        <a:hlink>
          <a:srgbClr val="EA5F00"/>
        </a:hlink>
        <a:folHlink>
          <a:srgbClr val="362D2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1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2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3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1.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2.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3.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4.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4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5.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50.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6.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7.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8.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ppt/theme/themeOverride9.xml><?xml version="1.0" encoding="utf-8"?>
<a:themeOverride xmlns:a="http://schemas.openxmlformats.org/drawingml/2006/main">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themeOverride>
</file>

<file path=docProps/app.xml><?xml version="1.0" encoding="utf-8"?>
<Properties xmlns="http://schemas.openxmlformats.org/officeDocument/2006/extended-properties" xmlns:vt="http://schemas.openxmlformats.org/officeDocument/2006/docPropsVTypes">
  <TotalTime>799</TotalTime>
  <Words>28799</Words>
  <Application>Microsoft Office PowerPoint</Application>
  <PresentationFormat>On-screen Show (4:3)</PresentationFormat>
  <Paragraphs>4146</Paragraphs>
  <Slides>402</Slides>
  <Notes>324</Notes>
  <HiddenSlides>1</HiddenSlides>
  <MMClips>0</MMClips>
  <ScaleCrop>false</ScaleCrop>
  <HeadingPairs>
    <vt:vector size="8" baseType="variant">
      <vt:variant>
        <vt:lpstr>Fonts Used</vt:lpstr>
      </vt:variant>
      <vt:variant>
        <vt:i4>23</vt:i4>
      </vt:variant>
      <vt:variant>
        <vt:lpstr>Theme</vt:lpstr>
      </vt:variant>
      <vt:variant>
        <vt:i4>1</vt:i4>
      </vt:variant>
      <vt:variant>
        <vt:lpstr>Embedded OLE Servers</vt:lpstr>
      </vt:variant>
      <vt:variant>
        <vt:i4>4</vt:i4>
      </vt:variant>
      <vt:variant>
        <vt:lpstr>Slide Titles</vt:lpstr>
      </vt:variant>
      <vt:variant>
        <vt:i4>402</vt:i4>
      </vt:variant>
    </vt:vector>
  </HeadingPairs>
  <TitlesOfParts>
    <vt:vector size="430" baseType="lpstr">
      <vt:lpstr>Arial Unicode MS</vt:lpstr>
      <vt:lpstr>Batang</vt:lpstr>
      <vt:lpstr>MS Mincho</vt:lpstr>
      <vt:lpstr>ＭＳ Ｐゴシック</vt:lpstr>
      <vt:lpstr>ＭＳ Ｐゴシック</vt:lpstr>
      <vt:lpstr>新細明體</vt:lpstr>
      <vt:lpstr>Arial</vt:lpstr>
      <vt:lpstr>Arial Black</vt:lpstr>
      <vt:lpstr>Arial Narrow</vt:lpstr>
      <vt:lpstr>Calibri</vt:lpstr>
      <vt:lpstr>Calibri (Body)</vt:lpstr>
      <vt:lpstr>Calibri (Headings)</vt:lpstr>
      <vt:lpstr>Cambria</vt:lpstr>
      <vt:lpstr>Century Gothic</vt:lpstr>
      <vt:lpstr>Garamond</vt:lpstr>
      <vt:lpstr>Helvetica</vt:lpstr>
      <vt:lpstr>inherit</vt:lpstr>
      <vt:lpstr>Mangal</vt:lpstr>
      <vt:lpstr>Poster</vt:lpstr>
      <vt:lpstr>Symbol</vt:lpstr>
      <vt:lpstr>Times New Roman</vt:lpstr>
      <vt:lpstr>Verdana</vt:lpstr>
      <vt:lpstr>Wingdings</vt:lpstr>
      <vt:lpstr>QCI_CF_QCY001</vt:lpstr>
      <vt:lpstr>think-cell Slide</vt:lpstr>
      <vt:lpstr>Photo Editor Photo</vt:lpstr>
      <vt:lpstr>Document</vt:lpstr>
      <vt:lpstr>Clip</vt:lpstr>
      <vt:lpstr>Assessor Training</vt:lpstr>
      <vt:lpstr>Overview of of 5 days</vt:lpstr>
      <vt:lpstr> Index</vt:lpstr>
      <vt:lpstr>Your Role &amp; Introduction to ZED</vt:lpstr>
      <vt:lpstr>PowerPoint Presentation</vt:lpstr>
      <vt:lpstr>THE ZED JOURNEY</vt:lpstr>
      <vt:lpstr>The Scheme</vt:lpstr>
      <vt:lpstr>Roadmap</vt:lpstr>
      <vt:lpstr>A few basic facts (1/2)</vt:lpstr>
      <vt:lpstr>A few basic facts (2/2)</vt:lpstr>
      <vt:lpstr>PowerPoint Presentation</vt:lpstr>
      <vt:lpstr>Objectivities of ZED scheme</vt:lpstr>
      <vt:lpstr>Activities under ZED Scheme</vt:lpstr>
      <vt:lpstr>Methodology – key components </vt:lpstr>
      <vt:lpstr>Scheme governance</vt:lpstr>
      <vt:lpstr>ZED Rating &amp; Certification </vt:lpstr>
      <vt:lpstr>How does ZED rating system work?</vt:lpstr>
      <vt:lpstr>7 Step Process flow for ZED rating</vt:lpstr>
      <vt:lpstr>Benefits of ZED Scheme for MSMEs</vt:lpstr>
      <vt:lpstr>Financial Support to MSMEs by Government Micro: 80%, Small: 60%, Medium: 50%</vt:lpstr>
      <vt:lpstr>FINANCIAL ASSISTANCE - Conditions</vt:lpstr>
      <vt:lpstr>www.zed.org.in</vt:lpstr>
      <vt:lpstr>ZED Registration Portal</vt:lpstr>
      <vt:lpstr>ZED Registration Portal</vt:lpstr>
      <vt:lpstr>ZED Registration Portal</vt:lpstr>
      <vt:lpstr>The ZED Maturity Assessment Model</vt:lpstr>
      <vt:lpstr>The ZED Model (1/2)</vt:lpstr>
      <vt:lpstr>The ZED Model (2/2)</vt:lpstr>
      <vt:lpstr>Major Interventions covered in ZED Parameters</vt:lpstr>
      <vt:lpstr>PowerPoint Presentation</vt:lpstr>
      <vt:lpstr>PowerPoint Presentation</vt:lpstr>
      <vt:lpstr>PowerPoint Presentation</vt:lpstr>
      <vt:lpstr>ZED model has been provided a framework equivalent to  PDCA to ensure international equivalency</vt:lpstr>
      <vt:lpstr>PRODUCTION MANAGEMENT</vt:lpstr>
      <vt:lpstr>PowerPoint Presentation</vt:lpstr>
      <vt:lpstr>A-4 Waste Management</vt:lpstr>
      <vt:lpstr>PowerPoint Presentation</vt:lpstr>
      <vt:lpstr>PowerPoint Presentation</vt:lpstr>
      <vt:lpstr>How to reduce Waste (Muda)?</vt:lpstr>
      <vt:lpstr> C-1 Swachh Workplace</vt:lpstr>
      <vt:lpstr>PowerPoint Presentation</vt:lpstr>
      <vt:lpstr>PowerPoint Presentation</vt:lpstr>
      <vt:lpstr> C-2 Daily Work Management</vt:lpstr>
      <vt:lpstr>PowerPoint Presentation</vt:lpstr>
      <vt:lpstr>PowerPoint Presentation</vt:lpstr>
      <vt:lpstr>Daily Work Management</vt:lpstr>
      <vt:lpstr>Daily Work</vt:lpstr>
      <vt:lpstr>Daily Work Management Board</vt:lpstr>
      <vt:lpstr> A-1 Technology Upgradation</vt:lpstr>
      <vt:lpstr>PowerPoint Presentation</vt:lpstr>
      <vt:lpstr>PowerPoint Presentation</vt:lpstr>
      <vt:lpstr> A-3 Low Cost Automation</vt:lpstr>
      <vt:lpstr>PowerPoint Presentation</vt:lpstr>
      <vt:lpstr>PowerPoint Presentation</vt:lpstr>
      <vt:lpstr>What is Low Cost Automation?</vt:lpstr>
      <vt:lpstr>Advantages of LCA</vt:lpstr>
      <vt:lpstr>LCA Mechanisms</vt:lpstr>
      <vt:lpstr>Exercise-2</vt:lpstr>
      <vt:lpstr> C-3 Planned Maintenance</vt:lpstr>
      <vt:lpstr>PowerPoint Presentation</vt:lpstr>
      <vt:lpstr>PowerPoint Presentation</vt:lpstr>
      <vt:lpstr>PowerPoint Presentation</vt:lpstr>
      <vt:lpstr>Six Big Losses of Equipment</vt:lpstr>
      <vt:lpstr> P-4 Overall Equipment Effectiveness </vt:lpstr>
      <vt:lpstr>PowerPoint Presentation</vt:lpstr>
      <vt:lpstr>PowerPoint Presentation</vt:lpstr>
      <vt:lpstr>Overall Equipment Effectiveness (OEE)</vt:lpstr>
      <vt:lpstr>Exercise-2</vt:lpstr>
      <vt:lpstr>K-1 Plant Layout</vt:lpstr>
      <vt:lpstr>PowerPoint Presentation</vt:lpstr>
      <vt:lpstr>PowerPoint Presentation</vt:lpstr>
      <vt:lpstr>JIT Layout</vt:lpstr>
      <vt:lpstr>Randomly developed Layout</vt:lpstr>
      <vt:lpstr>Types of Layout</vt:lpstr>
      <vt:lpstr>K-2 Materials Management</vt:lpstr>
      <vt:lpstr>PowerPoint Presentation</vt:lpstr>
      <vt:lpstr>PowerPoint Presentation</vt:lpstr>
      <vt:lpstr>K-3 Material Handling </vt:lpstr>
      <vt:lpstr>PowerPoint Presentation</vt:lpstr>
      <vt:lpstr>PowerPoint Presentation</vt:lpstr>
      <vt:lpstr>Time Spent in Material Handling</vt:lpstr>
      <vt:lpstr>Exercise-2</vt:lpstr>
      <vt:lpstr> B-2 Supplier Development</vt:lpstr>
      <vt:lpstr>PowerPoint Presentation</vt:lpstr>
      <vt:lpstr>PowerPoint Presentation</vt:lpstr>
      <vt:lpstr>M-1 Outsourcing</vt:lpstr>
      <vt:lpstr>PowerPoint Presentation</vt:lpstr>
      <vt:lpstr>PowerPoint Presentation</vt:lpstr>
      <vt:lpstr>E-1 Transport and Storage</vt:lpstr>
      <vt:lpstr>PowerPoint Presentation</vt:lpstr>
      <vt:lpstr>PowerPoint Presentation</vt:lpstr>
      <vt:lpstr> E-2 Timely Delivery</vt:lpstr>
      <vt:lpstr>PowerPoint Presentation</vt:lpstr>
      <vt:lpstr>PowerPoint Presentation</vt:lpstr>
      <vt:lpstr>OTIF</vt:lpstr>
      <vt:lpstr>How to improve OTIF?</vt:lpstr>
      <vt:lpstr>E-3 Customer  Education</vt:lpstr>
      <vt:lpstr>PowerPoint Presentation</vt:lpstr>
      <vt:lpstr>PowerPoint Presentation</vt:lpstr>
      <vt:lpstr> E-4 Customer Servicing </vt:lpstr>
      <vt:lpstr>PowerPoint Presentation</vt:lpstr>
      <vt:lpstr>PowerPoint Presentation</vt:lpstr>
      <vt:lpstr>Exercise-1</vt:lpstr>
      <vt:lpstr>Exercise-2</vt:lpstr>
      <vt:lpstr>QUALITY MANAGEMENT</vt:lpstr>
      <vt:lpstr>PowerPoint Presentation</vt:lpstr>
      <vt:lpstr>A-2 Process Capability Assessment &amp; Enhancement</vt:lpstr>
      <vt:lpstr>PowerPoint Presentation</vt:lpstr>
      <vt:lpstr>PowerPoint Presentation</vt:lpstr>
      <vt:lpstr>PowerPoint Presentation</vt:lpstr>
      <vt:lpstr>Process Capability Ratio</vt:lpstr>
      <vt:lpstr>PowerPoint Presentation</vt:lpstr>
      <vt:lpstr>Effects of Reducing Variability on Process Capability</vt:lpstr>
      <vt:lpstr>Control Charts</vt:lpstr>
      <vt:lpstr>Examples of Control Charts</vt:lpstr>
      <vt:lpstr>Examples of Control Charts</vt:lpstr>
      <vt:lpstr>B-1  Process Validation</vt:lpstr>
      <vt:lpstr>PowerPoint Presentation</vt:lpstr>
      <vt:lpstr>PowerPoint Presentation</vt:lpstr>
      <vt:lpstr>C-4  Process Control</vt:lpstr>
      <vt:lpstr>PowerPoint Presentation</vt:lpstr>
      <vt:lpstr>PowerPoint Presentation</vt:lpstr>
      <vt:lpstr>O-1 Outgoing  Quality</vt:lpstr>
      <vt:lpstr>PowerPoint Presentation</vt:lpstr>
      <vt:lpstr>PowerPoint Presentation</vt:lpstr>
      <vt:lpstr>Exercise-1</vt:lpstr>
      <vt:lpstr>O-2 In-house Quality</vt:lpstr>
      <vt:lpstr>PowerPoint Presentation</vt:lpstr>
      <vt:lpstr>PowerPoint Presentation</vt:lpstr>
      <vt:lpstr>O-3 Field Performance Quality </vt:lpstr>
      <vt:lpstr>PowerPoint Presentation</vt:lpstr>
      <vt:lpstr>PowerPoint Presentation</vt:lpstr>
      <vt:lpstr>P-2 Scrap Reduction</vt:lpstr>
      <vt:lpstr>PowerPoint Presentation</vt:lpstr>
      <vt:lpstr>PowerPoint Presentation</vt:lpstr>
      <vt:lpstr>P-3 Process Capability (Cp/Cpk)</vt:lpstr>
      <vt:lpstr>PowerPoint Presentation</vt:lpstr>
      <vt:lpstr>PowerPoint Presentation</vt:lpstr>
      <vt:lpstr>Exercise-2</vt:lpstr>
      <vt:lpstr>Environment  Management</vt:lpstr>
      <vt:lpstr>Environment Management</vt:lpstr>
      <vt:lpstr>ENVIRONMENTAL ACTS IN INDIA</vt:lpstr>
      <vt:lpstr>SOME IMPORTANT RULES FRAMED UNDER THE EP ACT</vt:lpstr>
      <vt:lpstr>RECENT WASTE MANAGEMENT RULES IN MAR-APR 2016</vt:lpstr>
      <vt:lpstr>Environment Regulatory Structure</vt:lpstr>
      <vt:lpstr>The Water Act 1974</vt:lpstr>
      <vt:lpstr>The Environment Protection Act, 1986</vt:lpstr>
      <vt:lpstr>The Environment Protection Act, 1986</vt:lpstr>
      <vt:lpstr>EIA Notification, 2006</vt:lpstr>
      <vt:lpstr>Environmental Issues </vt:lpstr>
      <vt:lpstr>Environmental aspects at Technology Selection stage</vt:lpstr>
      <vt:lpstr>Exercise - 1 </vt:lpstr>
      <vt:lpstr>F-1 Technology Selection Environmental Management</vt:lpstr>
      <vt:lpstr>Technology selection &amp; continual Up-gradation </vt:lpstr>
      <vt:lpstr>PowerPoint Presentation</vt:lpstr>
      <vt:lpstr>Exercise - 2</vt:lpstr>
      <vt:lpstr>F-2 Pollution Control</vt:lpstr>
      <vt:lpstr>Systems for abatement of effluent, emissions and wastes</vt:lpstr>
      <vt:lpstr>System of abatement of effluent, emissions and wastes</vt:lpstr>
      <vt:lpstr>Environmental Management Planning</vt:lpstr>
      <vt:lpstr>Environmental Aspects</vt:lpstr>
      <vt:lpstr>Environmental Aspects</vt:lpstr>
      <vt:lpstr>Environmental Impact</vt:lpstr>
      <vt:lpstr>PowerPoint Presentation</vt:lpstr>
      <vt:lpstr>Exercise - 3 </vt:lpstr>
      <vt:lpstr>G-1 Environmental Protection Equipment</vt:lpstr>
      <vt:lpstr>Installation of environmental protection and measuring equipment</vt:lpstr>
      <vt:lpstr>Air Pollution Control</vt:lpstr>
      <vt:lpstr>Water Pollution Control</vt:lpstr>
      <vt:lpstr>PowerPoint Presentation</vt:lpstr>
      <vt:lpstr>Exercise - 4</vt:lpstr>
      <vt:lpstr>H-1 Planned Maintenance</vt:lpstr>
      <vt:lpstr>Planned maintenance of environmental control systems</vt:lpstr>
      <vt:lpstr>Maintenance types</vt:lpstr>
      <vt:lpstr>PowerPoint Presentation</vt:lpstr>
      <vt:lpstr>I-1 Design Compliance</vt:lpstr>
      <vt:lpstr> Design compliance with regulatory requirements </vt:lpstr>
      <vt:lpstr>Eco friendly product</vt:lpstr>
      <vt:lpstr>Eco Friendly Design</vt:lpstr>
      <vt:lpstr>PowerPoint Presentation</vt:lpstr>
      <vt:lpstr>J-1 Disposal after use</vt:lpstr>
      <vt:lpstr>Disposal after Use</vt:lpstr>
      <vt:lpstr>PowerPoint Presentation</vt:lpstr>
      <vt:lpstr>Q-3 Environment Management Performance</vt:lpstr>
      <vt:lpstr>Environmental Performance</vt:lpstr>
      <vt:lpstr>Measurement of Environmental Performance</vt:lpstr>
      <vt:lpstr>PowerPoint Presentation</vt:lpstr>
      <vt:lpstr>Exercise-1</vt:lpstr>
      <vt:lpstr>Design Management</vt:lpstr>
      <vt:lpstr>PowerPoint Presentation</vt:lpstr>
      <vt:lpstr>D-1 Design Capability</vt:lpstr>
      <vt:lpstr>Quality Assurance in Design</vt:lpstr>
      <vt:lpstr>Design Capability</vt:lpstr>
      <vt:lpstr>PowerPoint Presentation</vt:lpstr>
      <vt:lpstr>Product Development Lifecycle</vt:lpstr>
      <vt:lpstr>Planning Product Quality</vt:lpstr>
      <vt:lpstr>D-2 Design Process</vt:lpstr>
      <vt:lpstr>Design process &amp; methodologies</vt:lpstr>
      <vt:lpstr>PowerPoint Presentation</vt:lpstr>
      <vt:lpstr>Design Process</vt:lpstr>
      <vt:lpstr>Introduction</vt:lpstr>
      <vt:lpstr>PowerPoint Presentation</vt:lpstr>
      <vt:lpstr>Design &amp; Development Process</vt:lpstr>
      <vt:lpstr>Quality by Design (QbD)</vt:lpstr>
      <vt:lpstr>Quality by Design (QbD)</vt:lpstr>
      <vt:lpstr>Quality by Design (QbD)</vt:lpstr>
      <vt:lpstr>Quality by Design (QbD)</vt:lpstr>
      <vt:lpstr>Quality by Design (QbD)</vt:lpstr>
      <vt:lpstr>Exercise-1</vt:lpstr>
      <vt:lpstr>Natural Resources  Management</vt:lpstr>
      <vt:lpstr>Systems for natural resource conservation</vt:lpstr>
      <vt:lpstr>Natural Resources Management</vt:lpstr>
      <vt:lpstr>F-4 Natural Resource Conservation</vt:lpstr>
      <vt:lpstr>Natural Resource Management – some aspects</vt:lpstr>
      <vt:lpstr>Conservation of Natural Resources</vt:lpstr>
      <vt:lpstr>PowerPoint Presentation</vt:lpstr>
      <vt:lpstr>Q-1 Outcome  of Natural Resource Conservation</vt:lpstr>
      <vt:lpstr>PowerPoint Presentation</vt:lpstr>
      <vt:lpstr>Exercise - 6</vt:lpstr>
      <vt:lpstr>HUMAN RESOURCE MANAGEMENT</vt:lpstr>
      <vt:lpstr>PowerPoint Presentation</vt:lpstr>
      <vt:lpstr>L-1 People Development</vt:lpstr>
      <vt:lpstr>PowerPoint Presentation</vt:lpstr>
      <vt:lpstr>PowerPoint Presentation</vt:lpstr>
      <vt:lpstr>L-2 Employee Involvement</vt:lpstr>
      <vt:lpstr>PowerPoint Presentation</vt:lpstr>
      <vt:lpstr>PowerPoint Presentation</vt:lpstr>
      <vt:lpstr>Levels of Employee Involvement</vt:lpstr>
      <vt:lpstr>P-1 Total Employee Involvement</vt:lpstr>
      <vt:lpstr>PowerPoint Presentation</vt:lpstr>
      <vt:lpstr>PowerPoint Presentation</vt:lpstr>
      <vt:lpstr>Exercise-1</vt:lpstr>
      <vt:lpstr>Intellectual Property Management</vt:lpstr>
      <vt:lpstr>PowerPoint Presentation</vt:lpstr>
      <vt:lpstr>Laws for IP Protection</vt:lpstr>
      <vt:lpstr>N-1 Trade Mark</vt:lpstr>
      <vt:lpstr>PowerPoint Presentation</vt:lpstr>
      <vt:lpstr>PowerPoint Presentation</vt:lpstr>
      <vt:lpstr>What is a trademark?</vt:lpstr>
      <vt:lpstr>N-2 Industrial Design</vt:lpstr>
      <vt:lpstr>PowerPoint Presentation</vt:lpstr>
      <vt:lpstr>PowerPoint Presentation</vt:lpstr>
      <vt:lpstr>What is an Industrial Design?</vt:lpstr>
      <vt:lpstr>N-3 Copyright</vt:lpstr>
      <vt:lpstr>PowerPoint Presentation</vt:lpstr>
      <vt:lpstr>PowerPoint Presentation</vt:lpstr>
      <vt:lpstr>Purpose of Copyright</vt:lpstr>
      <vt:lpstr>How Copyright protects works</vt:lpstr>
      <vt:lpstr>N-4 Patent</vt:lpstr>
      <vt:lpstr>PowerPoint Presentation</vt:lpstr>
      <vt:lpstr>PowerPoint Presentation</vt:lpstr>
      <vt:lpstr>What is a Patent?</vt:lpstr>
      <vt:lpstr>What can be Patented?</vt:lpstr>
      <vt:lpstr>Infringement</vt:lpstr>
      <vt:lpstr>Exercise-1</vt:lpstr>
      <vt:lpstr>Energy Management</vt:lpstr>
      <vt:lpstr>PowerPoint Presentation</vt:lpstr>
      <vt:lpstr>PowerPoint Presentation</vt:lpstr>
      <vt:lpstr>F-3    System for Energy Efficiency</vt:lpstr>
      <vt:lpstr>PowerPoint Presentation</vt:lpstr>
      <vt:lpstr>PowerPoint Presentation</vt:lpstr>
      <vt:lpstr>Definition of Terms &amp; Assessing Demand</vt:lpstr>
      <vt:lpstr>Why is energy wasted?</vt:lpstr>
      <vt:lpstr>Collect data</vt:lpstr>
      <vt:lpstr>Analysing energy records</vt:lpstr>
      <vt:lpstr>Annual energy consumption</vt:lpstr>
      <vt:lpstr>Energy Supply</vt:lpstr>
      <vt:lpstr>Plant and equipment</vt:lpstr>
      <vt:lpstr>Energy and the Environment</vt:lpstr>
      <vt:lpstr>H-2 Planned Maintenance </vt:lpstr>
      <vt:lpstr>PowerPoint Presentation</vt:lpstr>
      <vt:lpstr>PowerPoint Presentation</vt:lpstr>
      <vt:lpstr>Q-2 Energy Management Performance</vt:lpstr>
      <vt:lpstr>PowerPoint Presentation</vt:lpstr>
      <vt:lpstr>PowerPoint Presentation</vt:lpstr>
      <vt:lpstr>Exercise-1</vt:lpstr>
      <vt:lpstr>Safety Management</vt:lpstr>
      <vt:lpstr>PowerPoint Presentation</vt:lpstr>
      <vt:lpstr>A-5 Safe Working Environment</vt:lpstr>
      <vt:lpstr>PowerPoint Presentation</vt:lpstr>
      <vt:lpstr>PowerPoint Presentation</vt:lpstr>
      <vt:lpstr>What  is SMS?</vt:lpstr>
      <vt:lpstr>PowerPoint Presentation</vt:lpstr>
      <vt:lpstr>Safety Culture</vt:lpstr>
      <vt:lpstr>Components of SMS</vt:lpstr>
      <vt:lpstr>R-3 Safety Performance</vt:lpstr>
      <vt:lpstr>PowerPoint Presentation</vt:lpstr>
      <vt:lpstr>PowerPoint Presentation</vt:lpstr>
      <vt:lpstr>Exercise-1</vt:lpstr>
      <vt:lpstr>Performance Management</vt:lpstr>
      <vt:lpstr>10. Performance Management</vt:lpstr>
      <vt:lpstr>Overall Company Performance</vt:lpstr>
      <vt:lpstr>R-4 Inventory Turnover</vt:lpstr>
      <vt:lpstr>PowerPoint Presentation</vt:lpstr>
      <vt:lpstr>PowerPoint Presentation</vt:lpstr>
      <vt:lpstr>R-1 Turnover Growth</vt:lpstr>
      <vt:lpstr>PowerPoint Presentation</vt:lpstr>
      <vt:lpstr>PowerPoint Presentation</vt:lpstr>
      <vt:lpstr>R-2 Profit Growth</vt:lpstr>
      <vt:lpstr>PowerPoint Presentation</vt:lpstr>
      <vt:lpstr>PowerPoint Presentation</vt:lpstr>
      <vt:lpstr>Exercise-1</vt:lpstr>
      <vt:lpstr> Understanding the Assessment Process </vt:lpstr>
      <vt:lpstr>Chapter 3: Understanding the Assessment Process </vt:lpstr>
      <vt:lpstr>Chapter 3: Understanding the Assessment Process </vt:lpstr>
      <vt:lpstr>Chapter 3: Understanding the Assessment Process </vt:lpstr>
      <vt:lpstr>Chapter 3: Understanding the Assessment Process </vt:lpstr>
      <vt:lpstr>Chapter 3: Understanding the Assessment Process </vt:lpstr>
      <vt:lpstr>Chapter 3: Understanding the Assessment Process </vt:lpstr>
      <vt:lpstr>Chapter 3: Understanding the Assessment Process </vt:lpstr>
      <vt:lpstr>  UNDERSTANDING ZED SCHEME GUIDELINES</vt:lpstr>
      <vt:lpstr>  ONLINE SELF-ASSESSMENT PROCESS</vt:lpstr>
      <vt:lpstr>STEP 2: SELF ASSESSMENT (1) </vt:lpstr>
      <vt:lpstr>STEP 2: SELF ASSESSMENT (2)</vt:lpstr>
      <vt:lpstr>Day 3 – ASSESSMENT  Session 1 – CASE EXERCISE 1-1 VISUALIZATION OF MATURITY</vt:lpstr>
      <vt:lpstr>CASE EXERCISE 1: VISUALIZATION</vt:lpstr>
      <vt:lpstr>Day 3 – ASSESSMENT  Session 2 – DESKTOP ASSESSMENT</vt:lpstr>
      <vt:lpstr>ZED CERTIFICATION: 7 STEP PROCESS</vt:lpstr>
      <vt:lpstr>STEP 3: DESKTOP ASSESSMENT (1)</vt:lpstr>
      <vt:lpstr>STEP 3: DESKTOP ASSESSMENT (2)</vt:lpstr>
      <vt:lpstr>STEP 3: DESKTOP ASSESSMENT (3)</vt:lpstr>
      <vt:lpstr>STEP 3: DESKTOP ASSESSMENT (4.2)</vt:lpstr>
      <vt:lpstr>STEP 3: DESKTOP ASSESSMENT (4.3)</vt:lpstr>
      <vt:lpstr>DESKTOP ASSESSMENT</vt:lpstr>
      <vt:lpstr>  ASSESSOR SKILLS </vt:lpstr>
      <vt:lpstr>ASSESSOR SKILLS (1)</vt:lpstr>
      <vt:lpstr>PowerPoint Presentation</vt:lpstr>
      <vt:lpstr>FACT FINDING SKILLS</vt:lpstr>
      <vt:lpstr>COMMUNICATING WITH THE ASSESSEE</vt:lpstr>
      <vt:lpstr>PowerPoint Presentation</vt:lpstr>
      <vt:lpstr>PowerPoint Presentation</vt:lpstr>
      <vt:lpstr>PowerPoint Presentation</vt:lpstr>
      <vt:lpstr>PowerPoint Presentation</vt:lpstr>
      <vt:lpstr>TIME MANAGEMENT SKILLS</vt:lpstr>
      <vt:lpstr>ROLES &amp; RESPONSIBILITIES OF ASSESSOR,    TEAM LEADER AND TECHNICAL EXPERTS</vt:lpstr>
      <vt:lpstr>WHO ARE INVOLVED IN A ZED ASSESSMENT</vt:lpstr>
      <vt:lpstr>PowerPoint Presentation</vt:lpstr>
      <vt:lpstr>PowerPoint Presentation</vt:lpstr>
      <vt:lpstr> ASSESSMENT TEAM COMPETENCE</vt:lpstr>
      <vt:lpstr>ASSESSMENT TEAM COMPETENCE</vt:lpstr>
      <vt:lpstr>ASSESSMENT TEAM COMPETENCE</vt:lpstr>
      <vt:lpstr>ASSESSMENT TEAM COMPETENCE</vt:lpstr>
      <vt:lpstr>ASSESSMENT TEAM COMPETENCE</vt:lpstr>
      <vt:lpstr>ASSESSMENT TEAM COMPETENCE</vt:lpstr>
      <vt:lpstr>ZED SECTORS</vt:lpstr>
      <vt:lpstr>ZED SECTORS</vt:lpstr>
      <vt:lpstr>PowerPoint Presentation</vt:lpstr>
      <vt:lpstr>PowerPoint Presentation</vt:lpstr>
      <vt:lpstr> ASSESSMENT TOOLS &amp; TECHNIQUES</vt:lpstr>
      <vt:lpstr>ASSESSMENT PRINCIPLES</vt:lpstr>
      <vt:lpstr>INTERVIEWING</vt:lpstr>
      <vt:lpstr>AUDIT TRAILS</vt:lpstr>
      <vt:lpstr> SPECIAL REQUIREMENTS FOR      MATURITY ASSESSMENTS</vt:lpstr>
      <vt:lpstr>PowerPoint Presentation</vt:lpstr>
      <vt:lpstr>SPECIAL REQUIREMENTS</vt:lpstr>
      <vt:lpstr>PowerPoint Presentation</vt:lpstr>
      <vt:lpstr>PowerPoint Presentation</vt:lpstr>
      <vt:lpstr>PowerPoint Presentation</vt:lpstr>
      <vt:lpstr>Enablers: Assessment and Refinement</vt:lpstr>
      <vt:lpstr>Results caused by Approach</vt:lpstr>
      <vt:lpstr>PowerPoint Presentation</vt:lpstr>
      <vt:lpstr>PowerPoint Presentation</vt:lpstr>
      <vt:lpstr>PowerPoint Presentation</vt:lpstr>
      <vt:lpstr>PLANNING FOR ONSITE ASSESSMENT</vt:lpstr>
      <vt:lpstr>ZED CERTIFICATION: 7 STEP PROCESS</vt:lpstr>
      <vt:lpstr>STEP 4: ONSITE ASSESSMENT (1)</vt:lpstr>
      <vt:lpstr>STEP 4: ONSITE ASSESSMENT (1)</vt:lpstr>
      <vt:lpstr>STEP 4: ONSITE ASSESSMENT (2)</vt:lpstr>
      <vt:lpstr>STEP 4: ONSITE ASSESSMENT (2)</vt:lpstr>
      <vt:lpstr>STEP 4: ONSITE ASSESSMENT (3)</vt:lpstr>
      <vt:lpstr>STEP 4: ONSITE ASSESSMENT (4)</vt:lpstr>
      <vt:lpstr>STEP 4: ONSITE ASSESSMENT (5)</vt:lpstr>
      <vt:lpstr>STEP 4: ONSITE ASSESSMENT (6)</vt:lpstr>
      <vt:lpstr>STEP 4: ONSITE ASSESSMENT (6)</vt:lpstr>
      <vt:lpstr>STEP 4: ONSITE ASSESSMENT (4)</vt:lpstr>
      <vt:lpstr>STEP 4: ONSITE ASSESSMENT (4)</vt:lpstr>
      <vt:lpstr>STEP 4: ONSITE ASSESSMENT (5.1)</vt:lpstr>
      <vt:lpstr>STEP 4: ONSITE ASSESSMENT (5.2)</vt:lpstr>
      <vt:lpstr>STEP 4: ONSITE ASSESSMENT (5.3)</vt:lpstr>
      <vt:lpstr>ONSITE ASSESSMENT</vt:lpstr>
      <vt:lpstr> EXERCISE ON ONSITE ASSESSMENT PLANNING</vt:lpstr>
      <vt:lpstr>ONSITE ASSESSMENT</vt:lpstr>
      <vt:lpstr> ON SITE ASSESSMENT EXECUTION</vt:lpstr>
      <vt:lpstr> Instructions for Case Study</vt:lpstr>
      <vt:lpstr> Instructions for Case Study</vt:lpstr>
      <vt:lpstr>PowerPoint Presentation</vt:lpstr>
      <vt:lpstr>How to evaluate the strength  of findings</vt:lpstr>
      <vt:lpstr>How to evaluate the strength  of findings</vt:lpstr>
      <vt:lpstr>Additional Guidance</vt:lpstr>
      <vt:lpstr>ONSITE ASSESSMENT</vt:lpstr>
      <vt:lpstr>PowerPoint Presentation</vt:lpstr>
      <vt:lpstr>PowerPoint Presentation</vt:lpstr>
      <vt:lpstr>ON SITE ASSESSMENT EXECUTION</vt:lpstr>
      <vt:lpstr>ONSITE ASSESSMENT</vt:lpstr>
      <vt:lpstr>PowerPoint Presentation</vt:lpstr>
      <vt:lpstr>ON SITE ASSESSMENT EXECUTION</vt:lpstr>
      <vt:lpstr>ONSITE ASSESSMENT</vt:lpstr>
      <vt:lpstr>PowerPoint Presentation</vt:lpstr>
      <vt:lpstr>ON SITE ASSESSMENT EXECUTION</vt:lpstr>
      <vt:lpstr>PowerPoint Presentation</vt:lpstr>
      <vt:lpstr>MOCK ASSESSMENT:   ROLE PLAY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Trainers Training</dc:title>
  <dc:creator>RP</dc:creator>
  <cp:lastModifiedBy>Hari Thapliyal</cp:lastModifiedBy>
  <cp:revision>585</cp:revision>
  <cp:lastPrinted>2017-02-06T06:08:00Z</cp:lastPrinted>
  <dcterms:created xsi:type="dcterms:W3CDTF">2017-02-03T08:59:00Z</dcterms:created>
  <dcterms:modified xsi:type="dcterms:W3CDTF">2017-11-06T17:24:26Z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A5AD89FD-BFC3-4ADE-AD77-1DCADE5DB9BA</vt:lpwstr>
  </property>
  <property fmtid="{D5CDD505-2E9C-101B-9397-08002B2CF9AE}" pid="3" name="ArticulatePath">
    <vt:lpwstr>ZED Consultant Training (March- Delhi)</vt:lpwstr>
  </property>
  <property fmtid="{D5CDD505-2E9C-101B-9397-08002B2CF9AE}" pid="4" name="KSOProductBuildVer">
    <vt:lpwstr>1033-10.2.0.5811</vt:lpwstr>
  </property>
</Properties>
</file>